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1.xml" ContentType="application/vnd.openxmlformats-officedocument.presentationml.tags+xml"/>
  <Override PartName="/ppt/notesSlides/notesSlide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4.xml" ContentType="application/vnd.openxmlformats-officedocument.presentationml.notesSlide+xml"/>
  <Override PartName="/ppt/tags/tag2.xml" ContentType="application/vnd.openxmlformats-officedocument.presentationml.tags+xml"/>
  <Override PartName="/ppt/charts/chart7.xml" ContentType="application/vnd.openxmlformats-officedocument.drawingml.chart+xml"/>
  <Override PartName="/ppt/theme/themeOverride5.xml" ContentType="application/vnd.openxmlformats-officedocument.themeOverride+xml"/>
  <Override PartName="/ppt/notesSlides/notesSlide5.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notesSlides/notesSlide6.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notesSlides/notesSlide7.xml" ContentType="application/vnd.openxmlformats-officedocument.presentationml.notesSlide+xml"/>
  <Override PartName="/ppt/charts/chart10.xml" ContentType="application/vnd.openxmlformats-officedocument.drawingml.chart+xml"/>
  <Override PartName="/ppt/theme/themeOverride8.xml" ContentType="application/vnd.openxmlformats-officedocument.themeOverride+xml"/>
  <Override PartName="/ppt/drawings/drawing2.xml" ContentType="application/vnd.openxmlformats-officedocument.drawingml.chartshapes+xml"/>
  <Override PartName="/ppt/notesSlides/notesSlide8.xml" ContentType="application/vnd.openxmlformats-officedocument.presentationml.notesSlide+xml"/>
  <Override PartName="/ppt/charts/chart11.xml" ContentType="application/vnd.openxmlformats-officedocument.drawingml.chart+xml"/>
  <Override PartName="/ppt/theme/themeOverride9.xml" ContentType="application/vnd.openxmlformats-officedocument.themeOverride+xml"/>
  <Override PartName="/ppt/drawings/drawing3.xml" ContentType="application/vnd.openxmlformats-officedocument.drawingml.chartshapes+xml"/>
  <Override PartName="/ppt/charts/chart12.xml" ContentType="application/vnd.openxmlformats-officedocument.drawingml.chart+xml"/>
  <Override PartName="/ppt/theme/themeOverride10.xml" ContentType="application/vnd.openxmlformats-officedocument.themeOverride+xml"/>
  <Override PartName="/ppt/notesSlides/notesSlide9.xml" ContentType="application/vnd.openxmlformats-officedocument.presentationml.notesSlide+xml"/>
  <Override PartName="/ppt/charts/chart13.xml" ContentType="application/vnd.openxmlformats-officedocument.drawingml.chart+xml"/>
  <Override PartName="/ppt/theme/themeOverride11.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12.xml" ContentType="application/vnd.openxmlformats-officedocument.themeOverride+xml"/>
  <Override PartName="/ppt/notesSlides/notesSlide11.xml" ContentType="application/vnd.openxmlformats-officedocument.presentationml.notesSlide+xml"/>
  <Override PartName="/ppt/charts/chart15.xml" ContentType="application/vnd.openxmlformats-officedocument.drawingml.chart+xml"/>
  <Override PartName="/ppt/theme/themeOverride13.xml" ContentType="application/vnd.openxmlformats-officedocument.themeOverr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379" r:id="rId2"/>
    <p:sldId id="417" r:id="rId3"/>
    <p:sldId id="418" r:id="rId4"/>
    <p:sldId id="419" r:id="rId5"/>
    <p:sldId id="420" r:id="rId6"/>
    <p:sldId id="421" r:id="rId7"/>
    <p:sldId id="422" r:id="rId8"/>
    <p:sldId id="423" r:id="rId9"/>
    <p:sldId id="482" r:id="rId10"/>
    <p:sldId id="483" r:id="rId11"/>
    <p:sldId id="484" r:id="rId12"/>
    <p:sldId id="485" r:id="rId13"/>
    <p:sldId id="486" r:id="rId14"/>
    <p:sldId id="500" r:id="rId15"/>
    <p:sldId id="488" r:id="rId16"/>
    <p:sldId id="504" r:id="rId17"/>
    <p:sldId id="498" r:id="rId18"/>
    <p:sldId id="503" r:id="rId19"/>
    <p:sldId id="402" r:id="rId20"/>
    <p:sldId id="489" r:id="rId21"/>
    <p:sldId id="497" r:id="rId22"/>
    <p:sldId id="501" r:id="rId23"/>
    <p:sldId id="502" r:id="rId24"/>
    <p:sldId id="496" r:id="rId25"/>
    <p:sldId id="321" r:id="rId26"/>
    <p:sldId id="36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kirby" initials="EK" lastIdx="34" clrIdx="0"/>
  <p:cmAuthor id="2" name="david-pc" initials="dg" lastIdx="22" clrIdx="1"/>
  <p:cmAuthor id="3" name="Granatstein, David Michael" initials="GM" lastIdx="2" clrIdx="2">
    <p:extLst>
      <p:ext uri="{19B8F6BF-5375-455C-9EA6-DF929625EA0E}">
        <p15:presenceInfo xmlns:p15="http://schemas.microsoft.com/office/powerpoint/2012/main" userId="S::granats@wsu.edu::a0c97368-00c1-439e-9ca9-13dd5a1b87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1" d="100"/>
          <a:sy n="111" d="100"/>
        </p:scale>
        <p:origin x="126"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https://emailwsu-my.sharepoint.com/personal/granats_wsu_edu/Documents/Favorites/Documents/ORGANIC/OrganicStatistics/World%20Stats/global%20sales%20summary.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https://emailwsu.sharepoint.com/teams/Cahnrs.Ext.Csanr.OrganicStats/Shared%20Documents/General/Annual%20revision/WA_Crop_Graphs_ann_rev.xlsx" TargetMode="External"/><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https://emailwsu.sharepoint.com/teams/Cahnrs.Ext.Csanr.OrganicStats/Shared%20Documents/General/Annual%20revision/WA_Crop_Graphs_ann_rev.xlsx" TargetMode="External"/><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2" Type="http://schemas.openxmlformats.org/officeDocument/2006/relationships/oleObject" Target="https://emailwsu.sharepoint.com/teams/Cahnrs.Ext.Csanr.OrganicStats/Shared%20Documents/General/Annual%20revision/Livestock/Dairy%20Spreadsheet_Ann%20Rev.xlsx" TargetMode="External"/><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2" Type="http://schemas.openxmlformats.org/officeDocument/2006/relationships/oleObject" Target="https://emailwsu.sharepoint.com/teams/Cahnrs.Ext.Csanr.OrganicStats/Shared%20Documents/General/Annual%20revision/WSU_SalesbyCounty_ann_rev.xlsx" TargetMode="External"/><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2" Type="http://schemas.openxmlformats.org/officeDocument/2006/relationships/oleObject" Target="https://emailwsu.sharepoint.com/teams/Cahnrs.Ext.Csanr.OrganicStats/Shared%20Documents/General/Annual%20revision/WSU_SalesbyCounty_ann_rev.xlsx" TargetMode="External"/><Relationship Id="rId1" Type="http://schemas.openxmlformats.org/officeDocument/2006/relationships/themeOverride" Target="../theme/themeOverride12.xml"/></Relationships>
</file>

<file path=ppt/charts/_rels/chart15.xml.rels><?xml version="1.0" encoding="UTF-8" standalone="yes"?>
<Relationships xmlns="http://schemas.openxmlformats.org/package/2006/relationships"><Relationship Id="rId2" Type="http://schemas.openxmlformats.org/officeDocument/2006/relationships/oleObject" Target="https://emailwsu-my.sharepoint.com/personal/granats_wsu_edu/Documents/Favorites/Documents/ORGANIC/OrganicStatistics/US%20stats/US%20Org%20Export%20charts.xlsx" TargetMode="External"/><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2" Type="http://schemas.openxmlformats.org/officeDocument/2006/relationships/oleObject" Target="https://emailwsu.sharepoint.com/teams/Cahnrs.Ext.Csanr.OrganicStats/Shared%20Documents/General/Annual%20revision/Organic%20Food%20Sales%20US%20update.xls"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emailwsu.sharepoint.com/teams/Cahnrs.Ext.Csanr.OrganicStats/Shared%20Documents/General/Annual%20revision/WA_Profile_ann_rev.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https://emailwsu.sharepoint.com/teams/Cahnrs.Ext.Csanr.OrganicStats/Shared%20Documents/General/Annual%20revision/WA_Crop_Graphs_ann_rev.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ekirby\Documents\CSANR%20Documents\Organic\Organic%20Acreage%20Trends%20and%20Tables\2017\WSDA%20EK%20FILES\WSDA_2018_01_24%20WSU%20Query_ek.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emailwsu.sharepoint.com/teams/Cahnrs.Ext.Csanr.OrganicStats/Shared%20Documents/General/Annual%20revision/WA_Profile_ann_rev.xlsx"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https://emailwsu.sharepoint.com/teams/Cahnrs.Ext.Csanr.OrganicStats/Shared%20Documents/General/Annual%20revision/WA_Crop_Graphs_ann_rev.xlsx" TargetMode="External"/><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oleObject" Target="https://emailwsu.sharepoint.com/teams/Cahnrs.Ext.Csanr.OrganicStats/Shared%20Documents/General/Annual%20revision/WA_Crop_Graphs_ann_rev.xlsx" TargetMode="External"/><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oleObject" Target="https://emailwsu.sharepoint.com/teams/Cahnrs.Ext.Csanr.OrganicStats/Shared%20Documents/General/Annual%20revision/WA_Crop_Graphs_ann_rev.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Sheet1!$B$5</c:f>
              <c:strCache>
                <c:ptCount val="1"/>
                <c:pt idx="0">
                  <c:v>Global Sales</c:v>
                </c:pt>
              </c:strCache>
            </c:strRef>
          </c:tx>
          <c:spPr>
            <a:ln w="31750" cap="rnd">
              <a:solidFill>
                <a:srgbClr val="000099"/>
              </a:solidFill>
              <a:round/>
            </a:ln>
            <a:effectLst/>
          </c:spPr>
          <c:marker>
            <c:symbol val="none"/>
          </c:marker>
          <c:cat>
            <c:numRef>
              <c:f>Sheet1!$A$6:$A$26</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Sheet1!$B$6:$B$26</c:f>
              <c:numCache>
                <c:formatCode>General</c:formatCode>
                <c:ptCount val="21"/>
                <c:pt idx="0">
                  <c:v>15.2</c:v>
                </c:pt>
                <c:pt idx="1">
                  <c:v>17.899999999999999</c:v>
                </c:pt>
                <c:pt idx="2">
                  <c:v>20.9</c:v>
                </c:pt>
                <c:pt idx="3">
                  <c:v>22.1</c:v>
                </c:pt>
                <c:pt idx="4">
                  <c:v>25.5</c:v>
                </c:pt>
                <c:pt idx="5">
                  <c:v>28.7</c:v>
                </c:pt>
                <c:pt idx="6">
                  <c:v>33.200000000000003</c:v>
                </c:pt>
                <c:pt idx="7">
                  <c:v>40.200000000000003</c:v>
                </c:pt>
                <c:pt idx="8">
                  <c:v>46.1</c:v>
                </c:pt>
                <c:pt idx="9">
                  <c:v>50.2</c:v>
                </c:pt>
                <c:pt idx="10">
                  <c:v>54.9</c:v>
                </c:pt>
                <c:pt idx="11">
                  <c:v>59</c:v>
                </c:pt>
                <c:pt idx="12">
                  <c:v>62.8</c:v>
                </c:pt>
                <c:pt idx="13">
                  <c:v>64</c:v>
                </c:pt>
                <c:pt idx="14">
                  <c:v>72</c:v>
                </c:pt>
                <c:pt idx="15">
                  <c:v>80</c:v>
                </c:pt>
                <c:pt idx="16">
                  <c:v>81.599999999999994</c:v>
                </c:pt>
                <c:pt idx="17">
                  <c:v>89.7</c:v>
                </c:pt>
                <c:pt idx="18">
                  <c:v>97</c:v>
                </c:pt>
                <c:pt idx="19">
                  <c:v>105.6</c:v>
                </c:pt>
                <c:pt idx="20">
                  <c:v>112</c:v>
                </c:pt>
              </c:numCache>
            </c:numRef>
          </c:val>
          <c:smooth val="0"/>
          <c:extLst>
            <c:ext xmlns:c16="http://schemas.microsoft.com/office/drawing/2014/chart" uri="{C3380CC4-5D6E-409C-BE32-E72D297353CC}">
              <c16:uniqueId val="{00000000-ADB6-4447-8397-660C45DA7983}"/>
            </c:ext>
          </c:extLst>
        </c:ser>
        <c:ser>
          <c:idx val="2"/>
          <c:order val="1"/>
          <c:tx>
            <c:strRef>
              <c:f>Sheet1!$C$5</c:f>
              <c:strCache>
                <c:ptCount val="1"/>
                <c:pt idx="0">
                  <c:v>Global Increase</c:v>
                </c:pt>
              </c:strCache>
            </c:strRef>
          </c:tx>
          <c:spPr>
            <a:ln w="28575" cap="rnd">
              <a:solidFill>
                <a:schemeClr val="accent3"/>
              </a:solidFill>
              <a:round/>
            </a:ln>
            <a:effectLst/>
          </c:spPr>
          <c:marker>
            <c:symbol val="none"/>
          </c:marker>
          <c:cat>
            <c:numRef>
              <c:f>Sheet1!$A$6:$A$26</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Sheet1!$C$6:$C$26</c:f>
              <c:numCache>
                <c:formatCode>General</c:formatCode>
                <c:ptCount val="21"/>
                <c:pt idx="1">
                  <c:v>2.6999999999999993</c:v>
                </c:pt>
                <c:pt idx="2">
                  <c:v>3</c:v>
                </c:pt>
                <c:pt idx="3">
                  <c:v>1.2000000000000028</c:v>
                </c:pt>
                <c:pt idx="4">
                  <c:v>3.3999999999999986</c:v>
                </c:pt>
                <c:pt idx="5">
                  <c:v>3.1999999999999993</c:v>
                </c:pt>
                <c:pt idx="6">
                  <c:v>4.5000000000000036</c:v>
                </c:pt>
                <c:pt idx="7">
                  <c:v>7</c:v>
                </c:pt>
                <c:pt idx="8">
                  <c:v>5.8999999999999986</c:v>
                </c:pt>
                <c:pt idx="9">
                  <c:v>4.1000000000000014</c:v>
                </c:pt>
                <c:pt idx="10">
                  <c:v>4.6999999999999957</c:v>
                </c:pt>
                <c:pt idx="11">
                  <c:v>4.1000000000000014</c:v>
                </c:pt>
                <c:pt idx="12">
                  <c:v>3.7999999999999972</c:v>
                </c:pt>
                <c:pt idx="13">
                  <c:v>1.2000000000000028</c:v>
                </c:pt>
                <c:pt idx="14">
                  <c:v>8</c:v>
                </c:pt>
                <c:pt idx="15">
                  <c:v>8</c:v>
                </c:pt>
                <c:pt idx="16">
                  <c:v>1.6</c:v>
                </c:pt>
                <c:pt idx="17">
                  <c:v>8.1</c:v>
                </c:pt>
                <c:pt idx="18">
                  <c:v>7.3</c:v>
                </c:pt>
                <c:pt idx="19">
                  <c:v>8.6</c:v>
                </c:pt>
                <c:pt idx="20">
                  <c:v>7</c:v>
                </c:pt>
              </c:numCache>
            </c:numRef>
          </c:val>
          <c:smooth val="0"/>
          <c:extLst>
            <c:ext xmlns:c16="http://schemas.microsoft.com/office/drawing/2014/chart" uri="{C3380CC4-5D6E-409C-BE32-E72D297353CC}">
              <c16:uniqueId val="{00000001-ADB6-4447-8397-660C45DA7983}"/>
            </c:ext>
          </c:extLst>
        </c:ser>
        <c:dLbls>
          <c:showLegendKey val="0"/>
          <c:showVal val="0"/>
          <c:showCatName val="0"/>
          <c:showSerName val="0"/>
          <c:showPercent val="0"/>
          <c:showBubbleSize val="0"/>
        </c:dLbls>
        <c:smooth val="0"/>
        <c:axId val="226345728"/>
        <c:axId val="226347264"/>
      </c:lineChart>
      <c:catAx>
        <c:axId val="226345728"/>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2"/>
                </a:solidFill>
                <a:latin typeface="+mn-lt"/>
                <a:ea typeface="+mn-ea"/>
                <a:cs typeface="+mn-cs"/>
              </a:defRPr>
            </a:pPr>
            <a:endParaRPr lang="en-US"/>
          </a:p>
        </c:txPr>
        <c:crossAx val="226347264"/>
        <c:crosses val="autoZero"/>
        <c:auto val="1"/>
        <c:lblAlgn val="ctr"/>
        <c:lblOffset val="100"/>
        <c:tickLblSkip val="2"/>
        <c:tickMarkSkip val="1"/>
        <c:noMultiLvlLbl val="0"/>
      </c:catAx>
      <c:valAx>
        <c:axId val="226347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bg2"/>
                    </a:solidFill>
                    <a:latin typeface="+mn-lt"/>
                    <a:ea typeface="+mn-ea"/>
                    <a:cs typeface="+mn-cs"/>
                  </a:defRPr>
                </a:pPr>
                <a:r>
                  <a:rPr lang="en-US" sz="1600" dirty="0">
                    <a:solidFill>
                      <a:schemeClr val="bg2"/>
                    </a:solidFill>
                  </a:rPr>
                  <a:t>Global Organic Food Sales (billion US$)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bg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2"/>
                </a:solidFill>
                <a:latin typeface="+mn-lt"/>
                <a:ea typeface="+mn-ea"/>
                <a:cs typeface="+mn-cs"/>
              </a:defRPr>
            </a:pPr>
            <a:endParaRPr lang="en-US"/>
          </a:p>
        </c:txPr>
        <c:crossAx val="226345728"/>
        <c:crosses val="autoZero"/>
        <c:crossBetween val="midCat"/>
      </c:valAx>
      <c:spPr>
        <a:solidFill>
          <a:schemeClr val="tx1">
            <a:lumMod val="85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bg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814723290675544"/>
          <c:y val="5.75490456426863E-2"/>
          <c:w val="0.7286021073589074"/>
          <c:h val="0.67122357807359856"/>
        </c:manualLayout>
      </c:layout>
      <c:areaChart>
        <c:grouping val="stacked"/>
        <c:varyColors val="0"/>
        <c:ser>
          <c:idx val="0"/>
          <c:order val="0"/>
          <c:tx>
            <c:strRef>
              <c:f>Grain!$J$28</c:f>
              <c:strCache>
                <c:ptCount val="1"/>
                <c:pt idx="0">
                  <c:v>Wheat</c:v>
                </c:pt>
              </c:strCache>
            </c:strRef>
          </c:tx>
          <c:spPr>
            <a:solidFill>
              <a:srgbClr val="9999FF"/>
            </a:solidFill>
            <a:ln w="9525">
              <a:solidFill>
                <a:schemeClr val="tx1">
                  <a:lumMod val="75000"/>
                  <a:lumOff val="25000"/>
                </a:schemeClr>
              </a:solidFill>
            </a:ln>
          </c:spPr>
          <c:cat>
            <c:numRef>
              <c:f>Grain!$K$27:$AA$27</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Grain!$K$28:$AA$28</c:f>
              <c:numCache>
                <c:formatCode>General</c:formatCode>
                <c:ptCount val="17"/>
                <c:pt idx="0">
                  <c:v>3908</c:v>
                </c:pt>
                <c:pt idx="1">
                  <c:v>3819</c:v>
                </c:pt>
                <c:pt idx="2">
                  <c:v>2004</c:v>
                </c:pt>
                <c:pt idx="3">
                  <c:v>1616</c:v>
                </c:pt>
                <c:pt idx="4">
                  <c:v>4315</c:v>
                </c:pt>
                <c:pt idx="5">
                  <c:v>7044</c:v>
                </c:pt>
                <c:pt idx="6">
                  <c:v>6526</c:v>
                </c:pt>
                <c:pt idx="7">
                  <c:v>5785</c:v>
                </c:pt>
                <c:pt idx="8">
                  <c:v>5189</c:v>
                </c:pt>
                <c:pt idx="9">
                  <c:v>3929</c:v>
                </c:pt>
                <c:pt idx="10">
                  <c:v>4721</c:v>
                </c:pt>
                <c:pt idx="11">
                  <c:v>7915</c:v>
                </c:pt>
                <c:pt idx="12">
                  <c:v>12056</c:v>
                </c:pt>
                <c:pt idx="13">
                  <c:v>8806</c:v>
                </c:pt>
                <c:pt idx="14">
                  <c:v>9859</c:v>
                </c:pt>
                <c:pt idx="15">
                  <c:v>29710</c:v>
                </c:pt>
                <c:pt idx="16">
                  <c:v>11900</c:v>
                </c:pt>
              </c:numCache>
            </c:numRef>
          </c:val>
          <c:extLst>
            <c:ext xmlns:c16="http://schemas.microsoft.com/office/drawing/2014/chart" uri="{C3380CC4-5D6E-409C-BE32-E72D297353CC}">
              <c16:uniqueId val="{00000000-BFAC-4FC6-9077-65A88736E10E}"/>
            </c:ext>
          </c:extLst>
        </c:ser>
        <c:ser>
          <c:idx val="1"/>
          <c:order val="1"/>
          <c:tx>
            <c:strRef>
              <c:f>Grain!$J$29</c:f>
              <c:strCache>
                <c:ptCount val="1"/>
                <c:pt idx="0">
                  <c:v>Corn </c:v>
                </c:pt>
              </c:strCache>
            </c:strRef>
          </c:tx>
          <c:spPr>
            <a:solidFill>
              <a:srgbClr val="99FF33"/>
            </a:solidFill>
            <a:ln>
              <a:solidFill>
                <a:schemeClr val="tx1">
                  <a:lumMod val="75000"/>
                  <a:lumOff val="25000"/>
                </a:schemeClr>
              </a:solidFill>
            </a:ln>
          </c:spPr>
          <c:cat>
            <c:numRef>
              <c:f>Grain!$K$27:$AA$27</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Grain!$K$29:$AA$29</c:f>
              <c:numCache>
                <c:formatCode>General</c:formatCode>
                <c:ptCount val="17"/>
                <c:pt idx="0">
                  <c:v>884</c:v>
                </c:pt>
                <c:pt idx="1">
                  <c:v>1344</c:v>
                </c:pt>
                <c:pt idx="2">
                  <c:v>1551</c:v>
                </c:pt>
                <c:pt idx="3">
                  <c:v>1970</c:v>
                </c:pt>
                <c:pt idx="4">
                  <c:v>2265</c:v>
                </c:pt>
                <c:pt idx="5">
                  <c:v>2796</c:v>
                </c:pt>
                <c:pt idx="6">
                  <c:v>2672</c:v>
                </c:pt>
                <c:pt idx="7">
                  <c:v>1648</c:v>
                </c:pt>
                <c:pt idx="8">
                  <c:v>1707</c:v>
                </c:pt>
                <c:pt idx="9">
                  <c:v>1531</c:v>
                </c:pt>
                <c:pt idx="10">
                  <c:v>1506</c:v>
                </c:pt>
                <c:pt idx="11">
                  <c:v>1635</c:v>
                </c:pt>
                <c:pt idx="12">
                  <c:v>2283</c:v>
                </c:pt>
                <c:pt idx="13">
                  <c:v>1754</c:v>
                </c:pt>
                <c:pt idx="14">
                  <c:v>4485</c:v>
                </c:pt>
                <c:pt idx="15">
                  <c:v>4445</c:v>
                </c:pt>
                <c:pt idx="16">
                  <c:v>4811</c:v>
                </c:pt>
              </c:numCache>
            </c:numRef>
          </c:val>
          <c:extLst>
            <c:ext xmlns:c16="http://schemas.microsoft.com/office/drawing/2014/chart" uri="{C3380CC4-5D6E-409C-BE32-E72D297353CC}">
              <c16:uniqueId val="{00000001-BFAC-4FC6-9077-65A88736E10E}"/>
            </c:ext>
          </c:extLst>
        </c:ser>
        <c:ser>
          <c:idx val="2"/>
          <c:order val="2"/>
          <c:tx>
            <c:strRef>
              <c:f>Grain!$J$30</c:f>
              <c:strCache>
                <c:ptCount val="1"/>
                <c:pt idx="0">
                  <c:v>Other cereals</c:v>
                </c:pt>
              </c:strCache>
            </c:strRef>
          </c:tx>
          <c:spPr>
            <a:solidFill>
              <a:srgbClr val="FFFF00"/>
            </a:solidFill>
            <a:ln>
              <a:solidFill>
                <a:schemeClr val="tx1">
                  <a:lumMod val="75000"/>
                  <a:lumOff val="25000"/>
                </a:schemeClr>
              </a:solidFill>
            </a:ln>
          </c:spPr>
          <c:cat>
            <c:numRef>
              <c:f>Grain!$K$27:$AA$27</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Grain!$K$30:$AA$30</c:f>
              <c:numCache>
                <c:formatCode>General</c:formatCode>
                <c:ptCount val="17"/>
                <c:pt idx="0">
                  <c:v>162</c:v>
                </c:pt>
                <c:pt idx="1">
                  <c:v>585</c:v>
                </c:pt>
                <c:pt idx="2">
                  <c:v>955</c:v>
                </c:pt>
                <c:pt idx="3">
                  <c:v>704</c:v>
                </c:pt>
                <c:pt idx="4">
                  <c:v>1147</c:v>
                </c:pt>
                <c:pt idx="5">
                  <c:v>1888</c:v>
                </c:pt>
                <c:pt idx="6">
                  <c:v>1606</c:v>
                </c:pt>
                <c:pt idx="7">
                  <c:v>1923</c:v>
                </c:pt>
                <c:pt idx="8">
                  <c:v>1491</c:v>
                </c:pt>
                <c:pt idx="9">
                  <c:v>1885</c:v>
                </c:pt>
                <c:pt idx="10">
                  <c:v>3081</c:v>
                </c:pt>
                <c:pt idx="11">
                  <c:v>1469</c:v>
                </c:pt>
                <c:pt idx="12">
                  <c:v>1357</c:v>
                </c:pt>
                <c:pt idx="13">
                  <c:v>874</c:v>
                </c:pt>
                <c:pt idx="14">
                  <c:v>1851</c:v>
                </c:pt>
                <c:pt idx="15">
                  <c:v>1875</c:v>
                </c:pt>
                <c:pt idx="16">
                  <c:v>766</c:v>
                </c:pt>
              </c:numCache>
            </c:numRef>
          </c:val>
          <c:extLst>
            <c:ext xmlns:c16="http://schemas.microsoft.com/office/drawing/2014/chart" uri="{C3380CC4-5D6E-409C-BE32-E72D297353CC}">
              <c16:uniqueId val="{00000002-BFAC-4FC6-9077-65A88736E10E}"/>
            </c:ext>
          </c:extLst>
        </c:ser>
        <c:ser>
          <c:idx val="3"/>
          <c:order val="3"/>
          <c:tx>
            <c:strRef>
              <c:f>Grain!$J$31</c:f>
              <c:strCache>
                <c:ptCount val="1"/>
                <c:pt idx="0">
                  <c:v>Beans &amp; Peas</c:v>
                </c:pt>
              </c:strCache>
            </c:strRef>
          </c:tx>
          <c:spPr>
            <a:solidFill>
              <a:srgbClr val="A50021"/>
            </a:solidFill>
            <a:ln w="9525">
              <a:solidFill>
                <a:schemeClr val="tx1">
                  <a:lumMod val="75000"/>
                  <a:lumOff val="25000"/>
                </a:schemeClr>
              </a:solidFill>
            </a:ln>
          </c:spPr>
          <c:cat>
            <c:numRef>
              <c:f>Grain!$K$27:$AA$27</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Grain!$K$31:$AA$31</c:f>
              <c:numCache>
                <c:formatCode>General</c:formatCode>
                <c:ptCount val="17"/>
                <c:pt idx="0">
                  <c:v>276</c:v>
                </c:pt>
                <c:pt idx="1">
                  <c:v>557</c:v>
                </c:pt>
                <c:pt idx="2">
                  <c:v>558</c:v>
                </c:pt>
                <c:pt idx="3">
                  <c:v>472</c:v>
                </c:pt>
                <c:pt idx="4">
                  <c:v>664</c:v>
                </c:pt>
                <c:pt idx="5">
                  <c:v>1290</c:v>
                </c:pt>
                <c:pt idx="6">
                  <c:v>3461</c:v>
                </c:pt>
                <c:pt idx="7">
                  <c:v>1546</c:v>
                </c:pt>
                <c:pt idx="8">
                  <c:v>1287</c:v>
                </c:pt>
                <c:pt idx="9">
                  <c:v>917</c:v>
                </c:pt>
                <c:pt idx="10">
                  <c:v>1534</c:v>
                </c:pt>
                <c:pt idx="11">
                  <c:v>1269</c:v>
                </c:pt>
                <c:pt idx="12">
                  <c:v>3247</c:v>
                </c:pt>
                <c:pt idx="13">
                  <c:v>2597</c:v>
                </c:pt>
                <c:pt idx="14">
                  <c:v>2515</c:v>
                </c:pt>
                <c:pt idx="15">
                  <c:v>1928</c:v>
                </c:pt>
                <c:pt idx="16">
                  <c:v>2035</c:v>
                </c:pt>
              </c:numCache>
            </c:numRef>
          </c:val>
          <c:extLst>
            <c:ext xmlns:c16="http://schemas.microsoft.com/office/drawing/2014/chart" uri="{C3380CC4-5D6E-409C-BE32-E72D297353CC}">
              <c16:uniqueId val="{00000003-BFAC-4FC6-9077-65A88736E10E}"/>
            </c:ext>
          </c:extLst>
        </c:ser>
        <c:ser>
          <c:idx val="4"/>
          <c:order val="4"/>
          <c:tx>
            <c:strRef>
              <c:f>Grain!$J$32</c:f>
              <c:strCache>
                <c:ptCount val="1"/>
                <c:pt idx="0">
                  <c:v>NS Grain</c:v>
                </c:pt>
              </c:strCache>
            </c:strRef>
          </c:tx>
          <c:spPr>
            <a:solidFill>
              <a:schemeClr val="bg1">
                <a:lumMod val="75000"/>
              </a:schemeClr>
            </a:solidFill>
            <a:ln>
              <a:solidFill>
                <a:schemeClr val="tx1">
                  <a:lumMod val="75000"/>
                  <a:lumOff val="25000"/>
                </a:schemeClr>
              </a:solidFill>
            </a:ln>
          </c:spPr>
          <c:cat>
            <c:numRef>
              <c:f>Grain!$K$27:$AA$27</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Grain!$K$32:$AA$32</c:f>
              <c:numCache>
                <c:formatCode>General</c:formatCode>
                <c:ptCount val="17"/>
                <c:pt idx="0">
                  <c:v>205</c:v>
                </c:pt>
                <c:pt idx="1">
                  <c:v>43</c:v>
                </c:pt>
                <c:pt idx="2">
                  <c:v>70</c:v>
                </c:pt>
                <c:pt idx="3">
                  <c:v>316</c:v>
                </c:pt>
                <c:pt idx="4">
                  <c:v>17</c:v>
                </c:pt>
                <c:pt idx="5">
                  <c:v>39</c:v>
                </c:pt>
                <c:pt idx="6">
                  <c:v>179</c:v>
                </c:pt>
                <c:pt idx="7">
                  <c:v>88</c:v>
                </c:pt>
                <c:pt idx="8">
                  <c:v>192</c:v>
                </c:pt>
                <c:pt idx="9">
                  <c:v>160</c:v>
                </c:pt>
                <c:pt idx="10">
                  <c:v>360</c:v>
                </c:pt>
                <c:pt idx="11">
                  <c:v>248</c:v>
                </c:pt>
                <c:pt idx="12">
                  <c:v>171</c:v>
                </c:pt>
                <c:pt idx="13">
                  <c:v>294</c:v>
                </c:pt>
                <c:pt idx="14">
                  <c:v>196</c:v>
                </c:pt>
                <c:pt idx="15">
                  <c:v>0</c:v>
                </c:pt>
                <c:pt idx="16">
                  <c:v>13</c:v>
                </c:pt>
              </c:numCache>
            </c:numRef>
          </c:val>
          <c:extLst>
            <c:ext xmlns:c16="http://schemas.microsoft.com/office/drawing/2014/chart" uri="{C3380CC4-5D6E-409C-BE32-E72D297353CC}">
              <c16:uniqueId val="{00000004-BFAC-4FC6-9077-65A88736E10E}"/>
            </c:ext>
          </c:extLst>
        </c:ser>
        <c:ser>
          <c:idx val="5"/>
          <c:order val="5"/>
          <c:tx>
            <c:strRef>
              <c:f>Grain!$J$33</c:f>
              <c:strCache>
                <c:ptCount val="1"/>
                <c:pt idx="0">
                  <c:v>Oilseed</c:v>
                </c:pt>
              </c:strCache>
            </c:strRef>
          </c:tx>
          <c:spPr>
            <a:solidFill>
              <a:srgbClr val="000099"/>
            </a:solidFill>
            <a:ln w="9525">
              <a:solidFill>
                <a:schemeClr val="tx1">
                  <a:lumMod val="75000"/>
                  <a:lumOff val="25000"/>
                </a:schemeClr>
              </a:solidFill>
            </a:ln>
          </c:spPr>
          <c:cat>
            <c:numRef>
              <c:f>Grain!$K$27:$AA$27</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Grain!$K$33:$AA$33</c:f>
              <c:numCache>
                <c:formatCode>General</c:formatCode>
                <c:ptCount val="17"/>
                <c:pt idx="0">
                  <c:v>0</c:v>
                </c:pt>
                <c:pt idx="1">
                  <c:v>0</c:v>
                </c:pt>
                <c:pt idx="2">
                  <c:v>102</c:v>
                </c:pt>
                <c:pt idx="3">
                  <c:v>200</c:v>
                </c:pt>
                <c:pt idx="4">
                  <c:v>100</c:v>
                </c:pt>
                <c:pt idx="5">
                  <c:v>8</c:v>
                </c:pt>
                <c:pt idx="6">
                  <c:v>96</c:v>
                </c:pt>
                <c:pt idx="7">
                  <c:v>1</c:v>
                </c:pt>
                <c:pt idx="8">
                  <c:v>1</c:v>
                </c:pt>
                <c:pt idx="9">
                  <c:v>108</c:v>
                </c:pt>
                <c:pt idx="10">
                  <c:v>51</c:v>
                </c:pt>
                <c:pt idx="11">
                  <c:v>224</c:v>
                </c:pt>
                <c:pt idx="12">
                  <c:v>0</c:v>
                </c:pt>
                <c:pt idx="13">
                  <c:v>7</c:v>
                </c:pt>
                <c:pt idx="14">
                  <c:v>6</c:v>
                </c:pt>
                <c:pt idx="15">
                  <c:v>22</c:v>
                </c:pt>
                <c:pt idx="16">
                  <c:v>7</c:v>
                </c:pt>
              </c:numCache>
            </c:numRef>
          </c:val>
          <c:extLst>
            <c:ext xmlns:c16="http://schemas.microsoft.com/office/drawing/2014/chart" uri="{C3380CC4-5D6E-409C-BE32-E72D297353CC}">
              <c16:uniqueId val="{00000005-BFAC-4FC6-9077-65A88736E10E}"/>
            </c:ext>
          </c:extLst>
        </c:ser>
        <c:dLbls>
          <c:showLegendKey val="0"/>
          <c:showVal val="0"/>
          <c:showCatName val="0"/>
          <c:showSerName val="0"/>
          <c:showPercent val="0"/>
          <c:showBubbleSize val="0"/>
        </c:dLbls>
        <c:axId val="230615680"/>
        <c:axId val="230228352"/>
      </c:areaChart>
      <c:catAx>
        <c:axId val="230615680"/>
        <c:scaling>
          <c:orientation val="minMax"/>
        </c:scaling>
        <c:delete val="0"/>
        <c:axPos val="b"/>
        <c:numFmt formatCode="General" sourceLinked="1"/>
        <c:majorTickMark val="out"/>
        <c:minorTickMark val="none"/>
        <c:tickLblPos val="nextTo"/>
        <c:txPr>
          <a:bodyPr rot="0" vert="horz"/>
          <a:lstStyle/>
          <a:p>
            <a:pPr>
              <a:defRPr sz="1600"/>
            </a:pPr>
            <a:endParaRPr lang="en-US"/>
          </a:p>
        </c:txPr>
        <c:crossAx val="230228352"/>
        <c:crosses val="autoZero"/>
        <c:auto val="1"/>
        <c:lblAlgn val="ctr"/>
        <c:lblOffset val="100"/>
        <c:tickLblSkip val="2"/>
        <c:noMultiLvlLbl val="0"/>
      </c:catAx>
      <c:valAx>
        <c:axId val="230228352"/>
        <c:scaling>
          <c:orientation val="minMax"/>
          <c:max val="40000"/>
        </c:scaling>
        <c:delete val="0"/>
        <c:axPos val="l"/>
        <c:majorGridlines/>
        <c:title>
          <c:tx>
            <c:rich>
              <a:bodyPr/>
              <a:lstStyle/>
              <a:p>
                <a:pPr>
                  <a:defRPr sz="1600"/>
                </a:pPr>
                <a:r>
                  <a:rPr lang="en-US" sz="1600"/>
                  <a:t>Acres</a:t>
                </a:r>
              </a:p>
            </c:rich>
          </c:tx>
          <c:overlay val="0"/>
        </c:title>
        <c:numFmt formatCode="#,##0" sourceLinked="0"/>
        <c:majorTickMark val="out"/>
        <c:minorTickMark val="none"/>
        <c:tickLblPos val="nextTo"/>
        <c:txPr>
          <a:bodyPr rot="0" vert="horz"/>
          <a:lstStyle/>
          <a:p>
            <a:pPr>
              <a:defRPr sz="1600"/>
            </a:pPr>
            <a:endParaRPr lang="en-US"/>
          </a:p>
        </c:txPr>
        <c:crossAx val="230615680"/>
        <c:crosses val="autoZero"/>
        <c:crossBetween val="midCat"/>
        <c:majorUnit val="5000"/>
      </c:valAx>
      <c:spPr>
        <a:solidFill>
          <a:schemeClr val="bg1">
            <a:lumMod val="85000"/>
          </a:schemeClr>
        </a:solidFill>
      </c:spPr>
    </c:plotArea>
    <c:legend>
      <c:legendPos val="b"/>
      <c:layout>
        <c:manualLayout>
          <c:xMode val="edge"/>
          <c:yMode val="edge"/>
          <c:x val="6.3552055993000872E-2"/>
          <c:y val="0.82117563429571838"/>
          <c:w val="0.88956233595799872"/>
          <c:h val="0.15104695246427699"/>
        </c:manualLayout>
      </c:layout>
      <c:overlay val="0"/>
      <c:txPr>
        <a:bodyPr/>
        <a:lstStyle/>
        <a:p>
          <a:pPr>
            <a:defRPr sz="1600"/>
          </a:pPr>
          <a:endParaRPr lang="en-US"/>
        </a:p>
      </c:txPr>
    </c:legend>
    <c:plotVisOnly val="1"/>
    <c:dispBlanksAs val="zero"/>
    <c:showDLblsOverMax val="0"/>
  </c:chart>
  <c:spPr>
    <a:ln>
      <a:noFill/>
    </a:ln>
  </c:spPr>
  <c:txPr>
    <a:bodyPr/>
    <a:lstStyle/>
    <a:p>
      <a:pPr>
        <a:defRPr sz="1000" b="0" i="0" u="none" strike="noStrike" baseline="0">
          <a:solidFill>
            <a:srgbClr val="000000"/>
          </a:solidFill>
          <a:latin typeface="Arial" pitchFamily="34" charset="0"/>
          <a:ea typeface="Calibri"/>
          <a:cs typeface="Arial" pitchFamily="34" charset="0"/>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814723290675544"/>
          <c:y val="5.75490456426863E-2"/>
          <c:w val="0.7286021073589074"/>
          <c:h val="0.67122357807359856"/>
        </c:manualLayout>
      </c:layout>
      <c:areaChart>
        <c:grouping val="stacked"/>
        <c:varyColors val="0"/>
        <c:ser>
          <c:idx val="0"/>
          <c:order val="0"/>
          <c:tx>
            <c:strRef>
              <c:f>Grain!$J$28</c:f>
              <c:strCache>
                <c:ptCount val="1"/>
                <c:pt idx="0">
                  <c:v>Wheat</c:v>
                </c:pt>
              </c:strCache>
            </c:strRef>
          </c:tx>
          <c:spPr>
            <a:solidFill>
              <a:srgbClr val="9999FF"/>
            </a:solidFill>
            <a:ln w="9525">
              <a:solidFill>
                <a:schemeClr val="tx1">
                  <a:lumMod val="75000"/>
                  <a:lumOff val="25000"/>
                </a:schemeClr>
              </a:solidFill>
            </a:ln>
          </c:spPr>
          <c:cat>
            <c:numRef>
              <c:f>Grain!$K$27:$AA$27</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Grain!$K$28:$AA$28</c:f>
              <c:numCache>
                <c:formatCode>General</c:formatCode>
                <c:ptCount val="17"/>
                <c:pt idx="0">
                  <c:v>3908</c:v>
                </c:pt>
                <c:pt idx="1">
                  <c:v>3819</c:v>
                </c:pt>
                <c:pt idx="2">
                  <c:v>2004</c:v>
                </c:pt>
                <c:pt idx="3">
                  <c:v>1616</c:v>
                </c:pt>
                <c:pt idx="4">
                  <c:v>4315</c:v>
                </c:pt>
                <c:pt idx="5">
                  <c:v>7044</c:v>
                </c:pt>
                <c:pt idx="6">
                  <c:v>6526</c:v>
                </c:pt>
                <c:pt idx="7">
                  <c:v>5785</c:v>
                </c:pt>
                <c:pt idx="8">
                  <c:v>5189</c:v>
                </c:pt>
                <c:pt idx="9">
                  <c:v>3929</c:v>
                </c:pt>
                <c:pt idx="10">
                  <c:v>4721</c:v>
                </c:pt>
                <c:pt idx="11">
                  <c:v>7915</c:v>
                </c:pt>
                <c:pt idx="12">
                  <c:v>12056</c:v>
                </c:pt>
                <c:pt idx="13">
                  <c:v>8806</c:v>
                </c:pt>
                <c:pt idx="14">
                  <c:v>9859</c:v>
                </c:pt>
                <c:pt idx="15">
                  <c:v>29710</c:v>
                </c:pt>
                <c:pt idx="16">
                  <c:v>11900</c:v>
                </c:pt>
              </c:numCache>
            </c:numRef>
          </c:val>
          <c:extLst>
            <c:ext xmlns:c16="http://schemas.microsoft.com/office/drawing/2014/chart" uri="{C3380CC4-5D6E-409C-BE32-E72D297353CC}">
              <c16:uniqueId val="{00000000-BFAC-4FC6-9077-65A88736E10E}"/>
            </c:ext>
          </c:extLst>
        </c:ser>
        <c:ser>
          <c:idx val="1"/>
          <c:order val="1"/>
          <c:tx>
            <c:strRef>
              <c:f>Grain!$J$29</c:f>
              <c:strCache>
                <c:ptCount val="1"/>
                <c:pt idx="0">
                  <c:v>Corn </c:v>
                </c:pt>
              </c:strCache>
            </c:strRef>
          </c:tx>
          <c:spPr>
            <a:solidFill>
              <a:srgbClr val="99FF33"/>
            </a:solidFill>
            <a:ln>
              <a:solidFill>
                <a:schemeClr val="tx1">
                  <a:lumMod val="75000"/>
                  <a:lumOff val="25000"/>
                </a:schemeClr>
              </a:solidFill>
            </a:ln>
          </c:spPr>
          <c:cat>
            <c:numRef>
              <c:f>Grain!$K$27:$AA$27</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Grain!$K$29:$AA$29</c:f>
              <c:numCache>
                <c:formatCode>General</c:formatCode>
                <c:ptCount val="17"/>
                <c:pt idx="0">
                  <c:v>884</c:v>
                </c:pt>
                <c:pt idx="1">
                  <c:v>1344</c:v>
                </c:pt>
                <c:pt idx="2">
                  <c:v>1551</c:v>
                </c:pt>
                <c:pt idx="3">
                  <c:v>1970</c:v>
                </c:pt>
                <c:pt idx="4">
                  <c:v>2265</c:v>
                </c:pt>
                <c:pt idx="5">
                  <c:v>2796</c:v>
                </c:pt>
                <c:pt idx="6">
                  <c:v>2672</c:v>
                </c:pt>
                <c:pt idx="7">
                  <c:v>1648</c:v>
                </c:pt>
                <c:pt idx="8">
                  <c:v>1707</c:v>
                </c:pt>
                <c:pt idx="9">
                  <c:v>1531</c:v>
                </c:pt>
                <c:pt idx="10">
                  <c:v>1506</c:v>
                </c:pt>
                <c:pt idx="11">
                  <c:v>1635</c:v>
                </c:pt>
                <c:pt idx="12">
                  <c:v>2283</c:v>
                </c:pt>
                <c:pt idx="13">
                  <c:v>1754</c:v>
                </c:pt>
                <c:pt idx="14">
                  <c:v>4485</c:v>
                </c:pt>
                <c:pt idx="15">
                  <c:v>4445</c:v>
                </c:pt>
                <c:pt idx="16">
                  <c:v>4811</c:v>
                </c:pt>
              </c:numCache>
            </c:numRef>
          </c:val>
          <c:extLst>
            <c:ext xmlns:c16="http://schemas.microsoft.com/office/drawing/2014/chart" uri="{C3380CC4-5D6E-409C-BE32-E72D297353CC}">
              <c16:uniqueId val="{00000001-BFAC-4FC6-9077-65A88736E10E}"/>
            </c:ext>
          </c:extLst>
        </c:ser>
        <c:ser>
          <c:idx val="2"/>
          <c:order val="2"/>
          <c:tx>
            <c:strRef>
              <c:f>Grain!$J$30</c:f>
              <c:strCache>
                <c:ptCount val="1"/>
                <c:pt idx="0">
                  <c:v>Other cereals</c:v>
                </c:pt>
              </c:strCache>
            </c:strRef>
          </c:tx>
          <c:spPr>
            <a:solidFill>
              <a:srgbClr val="FFFF00"/>
            </a:solidFill>
            <a:ln>
              <a:solidFill>
                <a:schemeClr val="tx1">
                  <a:lumMod val="75000"/>
                  <a:lumOff val="25000"/>
                </a:schemeClr>
              </a:solidFill>
            </a:ln>
          </c:spPr>
          <c:cat>
            <c:numRef>
              <c:f>Grain!$K$27:$AA$27</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Grain!$K$30:$AA$30</c:f>
              <c:numCache>
                <c:formatCode>General</c:formatCode>
                <c:ptCount val="17"/>
                <c:pt idx="0">
                  <c:v>162</c:v>
                </c:pt>
                <c:pt idx="1">
                  <c:v>585</c:v>
                </c:pt>
                <c:pt idx="2">
                  <c:v>955</c:v>
                </c:pt>
                <c:pt idx="3">
                  <c:v>704</c:v>
                </c:pt>
                <c:pt idx="4">
                  <c:v>1147</c:v>
                </c:pt>
                <c:pt idx="5">
                  <c:v>1888</c:v>
                </c:pt>
                <c:pt idx="6">
                  <c:v>1606</c:v>
                </c:pt>
                <c:pt idx="7">
                  <c:v>1923</c:v>
                </c:pt>
                <c:pt idx="8">
                  <c:v>1491</c:v>
                </c:pt>
                <c:pt idx="9">
                  <c:v>1885</c:v>
                </c:pt>
                <c:pt idx="10">
                  <c:v>3081</c:v>
                </c:pt>
                <c:pt idx="11">
                  <c:v>1469</c:v>
                </c:pt>
                <c:pt idx="12">
                  <c:v>1357</c:v>
                </c:pt>
                <c:pt idx="13">
                  <c:v>874</c:v>
                </c:pt>
                <c:pt idx="14">
                  <c:v>1851</c:v>
                </c:pt>
                <c:pt idx="15">
                  <c:v>1875</c:v>
                </c:pt>
                <c:pt idx="16">
                  <c:v>766</c:v>
                </c:pt>
              </c:numCache>
            </c:numRef>
          </c:val>
          <c:extLst>
            <c:ext xmlns:c16="http://schemas.microsoft.com/office/drawing/2014/chart" uri="{C3380CC4-5D6E-409C-BE32-E72D297353CC}">
              <c16:uniqueId val="{00000002-BFAC-4FC6-9077-65A88736E10E}"/>
            </c:ext>
          </c:extLst>
        </c:ser>
        <c:ser>
          <c:idx val="3"/>
          <c:order val="3"/>
          <c:tx>
            <c:strRef>
              <c:f>Grain!$J$31</c:f>
              <c:strCache>
                <c:ptCount val="1"/>
                <c:pt idx="0">
                  <c:v>Beans &amp; Peas</c:v>
                </c:pt>
              </c:strCache>
            </c:strRef>
          </c:tx>
          <c:spPr>
            <a:solidFill>
              <a:srgbClr val="A50021"/>
            </a:solidFill>
            <a:ln w="9525">
              <a:solidFill>
                <a:schemeClr val="tx1">
                  <a:lumMod val="75000"/>
                  <a:lumOff val="25000"/>
                </a:schemeClr>
              </a:solidFill>
            </a:ln>
          </c:spPr>
          <c:cat>
            <c:numRef>
              <c:f>Grain!$K$27:$AA$27</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Grain!$K$31:$AA$31</c:f>
              <c:numCache>
                <c:formatCode>General</c:formatCode>
                <c:ptCount val="17"/>
                <c:pt idx="0">
                  <c:v>276</c:v>
                </c:pt>
                <c:pt idx="1">
                  <c:v>557</c:v>
                </c:pt>
                <c:pt idx="2">
                  <c:v>558</c:v>
                </c:pt>
                <c:pt idx="3">
                  <c:v>472</c:v>
                </c:pt>
                <c:pt idx="4">
                  <c:v>664</c:v>
                </c:pt>
                <c:pt idx="5">
                  <c:v>1290</c:v>
                </c:pt>
                <c:pt idx="6">
                  <c:v>3461</c:v>
                </c:pt>
                <c:pt idx="7">
                  <c:v>1546</c:v>
                </c:pt>
                <c:pt idx="8">
                  <c:v>1287</c:v>
                </c:pt>
                <c:pt idx="9">
                  <c:v>917</c:v>
                </c:pt>
                <c:pt idx="10">
                  <c:v>1534</c:v>
                </c:pt>
                <c:pt idx="11">
                  <c:v>1269</c:v>
                </c:pt>
                <c:pt idx="12">
                  <c:v>3247</c:v>
                </c:pt>
                <c:pt idx="13">
                  <c:v>2597</c:v>
                </c:pt>
                <c:pt idx="14">
                  <c:v>2515</c:v>
                </c:pt>
                <c:pt idx="15">
                  <c:v>1928</c:v>
                </c:pt>
                <c:pt idx="16">
                  <c:v>2035</c:v>
                </c:pt>
              </c:numCache>
            </c:numRef>
          </c:val>
          <c:extLst>
            <c:ext xmlns:c16="http://schemas.microsoft.com/office/drawing/2014/chart" uri="{C3380CC4-5D6E-409C-BE32-E72D297353CC}">
              <c16:uniqueId val="{00000003-BFAC-4FC6-9077-65A88736E10E}"/>
            </c:ext>
          </c:extLst>
        </c:ser>
        <c:ser>
          <c:idx val="4"/>
          <c:order val="4"/>
          <c:tx>
            <c:strRef>
              <c:f>Grain!$J$32</c:f>
              <c:strCache>
                <c:ptCount val="1"/>
                <c:pt idx="0">
                  <c:v>NS Grain</c:v>
                </c:pt>
              </c:strCache>
            </c:strRef>
          </c:tx>
          <c:spPr>
            <a:solidFill>
              <a:schemeClr val="bg1">
                <a:lumMod val="75000"/>
              </a:schemeClr>
            </a:solidFill>
            <a:ln>
              <a:solidFill>
                <a:schemeClr val="tx1">
                  <a:lumMod val="75000"/>
                  <a:lumOff val="25000"/>
                </a:schemeClr>
              </a:solidFill>
            </a:ln>
          </c:spPr>
          <c:cat>
            <c:numRef>
              <c:f>Grain!$K$27:$AA$27</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Grain!$K$32:$AA$32</c:f>
              <c:numCache>
                <c:formatCode>General</c:formatCode>
                <c:ptCount val="17"/>
                <c:pt idx="0">
                  <c:v>205</c:v>
                </c:pt>
                <c:pt idx="1">
                  <c:v>43</c:v>
                </c:pt>
                <c:pt idx="2">
                  <c:v>70</c:v>
                </c:pt>
                <c:pt idx="3">
                  <c:v>316</c:v>
                </c:pt>
                <c:pt idx="4">
                  <c:v>17</c:v>
                </c:pt>
                <c:pt idx="5">
                  <c:v>39</c:v>
                </c:pt>
                <c:pt idx="6">
                  <c:v>179</c:v>
                </c:pt>
                <c:pt idx="7">
                  <c:v>88</c:v>
                </c:pt>
                <c:pt idx="8">
                  <c:v>192</c:v>
                </c:pt>
                <c:pt idx="9">
                  <c:v>160</c:v>
                </c:pt>
                <c:pt idx="10">
                  <c:v>360</c:v>
                </c:pt>
                <c:pt idx="11">
                  <c:v>248</c:v>
                </c:pt>
                <c:pt idx="12">
                  <c:v>171</c:v>
                </c:pt>
                <c:pt idx="13">
                  <c:v>294</c:v>
                </c:pt>
                <c:pt idx="14">
                  <c:v>196</c:v>
                </c:pt>
                <c:pt idx="15">
                  <c:v>0</c:v>
                </c:pt>
                <c:pt idx="16">
                  <c:v>13</c:v>
                </c:pt>
              </c:numCache>
            </c:numRef>
          </c:val>
          <c:extLst>
            <c:ext xmlns:c16="http://schemas.microsoft.com/office/drawing/2014/chart" uri="{C3380CC4-5D6E-409C-BE32-E72D297353CC}">
              <c16:uniqueId val="{00000004-BFAC-4FC6-9077-65A88736E10E}"/>
            </c:ext>
          </c:extLst>
        </c:ser>
        <c:ser>
          <c:idx val="5"/>
          <c:order val="5"/>
          <c:tx>
            <c:strRef>
              <c:f>Grain!$J$33</c:f>
              <c:strCache>
                <c:ptCount val="1"/>
                <c:pt idx="0">
                  <c:v>Oilseed</c:v>
                </c:pt>
              </c:strCache>
            </c:strRef>
          </c:tx>
          <c:spPr>
            <a:solidFill>
              <a:srgbClr val="000099"/>
            </a:solidFill>
            <a:ln w="9525">
              <a:solidFill>
                <a:schemeClr val="tx1">
                  <a:lumMod val="75000"/>
                  <a:lumOff val="25000"/>
                </a:schemeClr>
              </a:solidFill>
            </a:ln>
          </c:spPr>
          <c:cat>
            <c:numRef>
              <c:f>Grain!$K$27:$AA$27</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Grain!$K$33:$AA$33</c:f>
              <c:numCache>
                <c:formatCode>General</c:formatCode>
                <c:ptCount val="17"/>
                <c:pt idx="0">
                  <c:v>0</c:v>
                </c:pt>
                <c:pt idx="1">
                  <c:v>0</c:v>
                </c:pt>
                <c:pt idx="2">
                  <c:v>102</c:v>
                </c:pt>
                <c:pt idx="3">
                  <c:v>200</c:v>
                </c:pt>
                <c:pt idx="4">
                  <c:v>100</c:v>
                </c:pt>
                <c:pt idx="5">
                  <c:v>8</c:v>
                </c:pt>
                <c:pt idx="6">
                  <c:v>96</c:v>
                </c:pt>
                <c:pt idx="7">
                  <c:v>1</c:v>
                </c:pt>
                <c:pt idx="8">
                  <c:v>1</c:v>
                </c:pt>
                <c:pt idx="9">
                  <c:v>108</c:v>
                </c:pt>
                <c:pt idx="10">
                  <c:v>51</c:v>
                </c:pt>
                <c:pt idx="11">
                  <c:v>224</c:v>
                </c:pt>
                <c:pt idx="12">
                  <c:v>0</c:v>
                </c:pt>
                <c:pt idx="13">
                  <c:v>7</c:v>
                </c:pt>
                <c:pt idx="14">
                  <c:v>6</c:v>
                </c:pt>
                <c:pt idx="15">
                  <c:v>22</c:v>
                </c:pt>
                <c:pt idx="16">
                  <c:v>7</c:v>
                </c:pt>
              </c:numCache>
            </c:numRef>
          </c:val>
          <c:extLst>
            <c:ext xmlns:c16="http://schemas.microsoft.com/office/drawing/2014/chart" uri="{C3380CC4-5D6E-409C-BE32-E72D297353CC}">
              <c16:uniqueId val="{00000005-BFAC-4FC6-9077-65A88736E10E}"/>
            </c:ext>
          </c:extLst>
        </c:ser>
        <c:dLbls>
          <c:showLegendKey val="0"/>
          <c:showVal val="0"/>
          <c:showCatName val="0"/>
          <c:showSerName val="0"/>
          <c:showPercent val="0"/>
          <c:showBubbleSize val="0"/>
        </c:dLbls>
        <c:axId val="230615680"/>
        <c:axId val="230228352"/>
      </c:areaChart>
      <c:catAx>
        <c:axId val="230615680"/>
        <c:scaling>
          <c:orientation val="minMax"/>
        </c:scaling>
        <c:delete val="0"/>
        <c:axPos val="b"/>
        <c:numFmt formatCode="General" sourceLinked="1"/>
        <c:majorTickMark val="out"/>
        <c:minorTickMark val="none"/>
        <c:tickLblPos val="nextTo"/>
        <c:txPr>
          <a:bodyPr rot="0" vert="horz"/>
          <a:lstStyle/>
          <a:p>
            <a:pPr>
              <a:defRPr sz="1600"/>
            </a:pPr>
            <a:endParaRPr lang="en-US"/>
          </a:p>
        </c:txPr>
        <c:crossAx val="230228352"/>
        <c:crosses val="autoZero"/>
        <c:auto val="1"/>
        <c:lblAlgn val="ctr"/>
        <c:lblOffset val="100"/>
        <c:tickLblSkip val="2"/>
        <c:noMultiLvlLbl val="0"/>
      </c:catAx>
      <c:valAx>
        <c:axId val="230228352"/>
        <c:scaling>
          <c:orientation val="minMax"/>
          <c:max val="40000"/>
        </c:scaling>
        <c:delete val="0"/>
        <c:axPos val="l"/>
        <c:majorGridlines/>
        <c:title>
          <c:tx>
            <c:rich>
              <a:bodyPr/>
              <a:lstStyle/>
              <a:p>
                <a:pPr>
                  <a:defRPr sz="1600"/>
                </a:pPr>
                <a:r>
                  <a:rPr lang="en-US" sz="1600"/>
                  <a:t>Acres</a:t>
                </a:r>
              </a:p>
            </c:rich>
          </c:tx>
          <c:overlay val="0"/>
        </c:title>
        <c:numFmt formatCode="#,##0" sourceLinked="0"/>
        <c:majorTickMark val="out"/>
        <c:minorTickMark val="none"/>
        <c:tickLblPos val="nextTo"/>
        <c:txPr>
          <a:bodyPr rot="0" vert="horz"/>
          <a:lstStyle/>
          <a:p>
            <a:pPr>
              <a:defRPr sz="1600"/>
            </a:pPr>
            <a:endParaRPr lang="en-US"/>
          </a:p>
        </c:txPr>
        <c:crossAx val="230615680"/>
        <c:crosses val="autoZero"/>
        <c:crossBetween val="midCat"/>
        <c:majorUnit val="5000"/>
      </c:valAx>
      <c:spPr>
        <a:solidFill>
          <a:schemeClr val="bg1">
            <a:lumMod val="85000"/>
          </a:schemeClr>
        </a:solidFill>
      </c:spPr>
    </c:plotArea>
    <c:legend>
      <c:legendPos val="b"/>
      <c:layout>
        <c:manualLayout>
          <c:xMode val="edge"/>
          <c:yMode val="edge"/>
          <c:x val="6.3552055993000872E-2"/>
          <c:y val="0.82117563429571838"/>
          <c:w val="0.88956233595799872"/>
          <c:h val="0.15104695246427699"/>
        </c:manualLayout>
      </c:layout>
      <c:overlay val="0"/>
      <c:txPr>
        <a:bodyPr/>
        <a:lstStyle/>
        <a:p>
          <a:pPr>
            <a:defRPr sz="1600"/>
          </a:pPr>
          <a:endParaRPr lang="en-US"/>
        </a:p>
      </c:txPr>
    </c:legend>
    <c:plotVisOnly val="1"/>
    <c:dispBlanksAs val="zero"/>
    <c:showDLblsOverMax val="0"/>
  </c:chart>
  <c:spPr>
    <a:ln>
      <a:noFill/>
    </a:ln>
  </c:spPr>
  <c:txPr>
    <a:bodyPr/>
    <a:lstStyle/>
    <a:p>
      <a:pPr>
        <a:defRPr sz="1000" b="0" i="0" u="none" strike="noStrike" baseline="0">
          <a:solidFill>
            <a:srgbClr val="000000"/>
          </a:solidFill>
          <a:latin typeface="Arial" pitchFamily="34" charset="0"/>
          <a:ea typeface="Calibri"/>
          <a:cs typeface="Arial" pitchFamily="34" charset="0"/>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2"/>
          <c:order val="0"/>
          <c:tx>
            <c:strRef>
              <c:f>'historical graph'!$B$31</c:f>
              <c:strCache>
                <c:ptCount val="1"/>
                <c:pt idx="0">
                  <c:v>Milkers/Dry</c:v>
                </c:pt>
              </c:strCache>
            </c:strRef>
          </c:tx>
          <c:spPr>
            <a:solidFill>
              <a:srgbClr val="000099"/>
            </a:solidFill>
          </c:spPr>
          <c:invertIfNegative val="0"/>
          <c:cat>
            <c:numRef>
              <c:f>'historical graph'!$C$30:$Q$30</c:f>
              <c:numCache>
                <c:formatCode>@</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'historical graph'!$C$31:$Q$31</c:f>
              <c:numCache>
                <c:formatCode>General</c:formatCode>
                <c:ptCount val="15"/>
                <c:pt idx="0">
                  <c:v>2474</c:v>
                </c:pt>
                <c:pt idx="1">
                  <c:v>2970</c:v>
                </c:pt>
                <c:pt idx="2">
                  <c:v>7287</c:v>
                </c:pt>
                <c:pt idx="3">
                  <c:v>9022</c:v>
                </c:pt>
                <c:pt idx="4">
                  <c:v>9329</c:v>
                </c:pt>
                <c:pt idx="5">
                  <c:v>5898</c:v>
                </c:pt>
                <c:pt idx="6">
                  <c:v>6325</c:v>
                </c:pt>
                <c:pt idx="7">
                  <c:v>6311</c:v>
                </c:pt>
                <c:pt idx="8">
                  <c:v>7095</c:v>
                </c:pt>
                <c:pt idx="9">
                  <c:v>7505</c:v>
                </c:pt>
                <c:pt idx="10">
                  <c:v>7572</c:v>
                </c:pt>
                <c:pt idx="11">
                  <c:v>9012</c:v>
                </c:pt>
                <c:pt idx="12">
                  <c:v>9707</c:v>
                </c:pt>
                <c:pt idx="13">
                  <c:v>9323</c:v>
                </c:pt>
                <c:pt idx="14">
                  <c:v>9657</c:v>
                </c:pt>
              </c:numCache>
            </c:numRef>
          </c:val>
          <c:extLst>
            <c:ext xmlns:c16="http://schemas.microsoft.com/office/drawing/2014/chart" uri="{C3380CC4-5D6E-409C-BE32-E72D297353CC}">
              <c16:uniqueId val="{00000000-1D89-486B-ACFA-96E260F4474B}"/>
            </c:ext>
          </c:extLst>
        </c:ser>
        <c:ser>
          <c:idx val="3"/>
          <c:order val="1"/>
          <c:tx>
            <c:strRef>
              <c:f>'historical graph'!$B$32</c:f>
              <c:strCache>
                <c:ptCount val="1"/>
                <c:pt idx="0">
                  <c:v>Calves &amp; Heifers</c:v>
                </c:pt>
              </c:strCache>
            </c:strRef>
          </c:tx>
          <c:spPr>
            <a:solidFill>
              <a:srgbClr val="9999FF"/>
            </a:solidFill>
            <a:ln>
              <a:noFill/>
            </a:ln>
          </c:spPr>
          <c:invertIfNegative val="0"/>
          <c:cat>
            <c:numRef>
              <c:f>'historical graph'!$C$30:$Q$30</c:f>
              <c:numCache>
                <c:formatCode>@</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'historical graph'!$C$32:$Q$32</c:f>
              <c:numCache>
                <c:formatCode>General</c:formatCode>
                <c:ptCount val="15"/>
                <c:pt idx="0">
                  <c:v>1016</c:v>
                </c:pt>
                <c:pt idx="1">
                  <c:v>2185</c:v>
                </c:pt>
                <c:pt idx="2">
                  <c:v>7964</c:v>
                </c:pt>
                <c:pt idx="3">
                  <c:v>7022</c:v>
                </c:pt>
                <c:pt idx="4">
                  <c:v>6587</c:v>
                </c:pt>
                <c:pt idx="5">
                  <c:v>4154</c:v>
                </c:pt>
                <c:pt idx="6">
                  <c:v>4592</c:v>
                </c:pt>
                <c:pt idx="7">
                  <c:v>4922</c:v>
                </c:pt>
                <c:pt idx="8">
                  <c:v>4302</c:v>
                </c:pt>
                <c:pt idx="9">
                  <c:v>5514</c:v>
                </c:pt>
                <c:pt idx="10">
                  <c:v>5127</c:v>
                </c:pt>
                <c:pt idx="11">
                  <c:v>6033</c:v>
                </c:pt>
                <c:pt idx="12">
                  <c:v>6469</c:v>
                </c:pt>
                <c:pt idx="13">
                  <c:v>7121</c:v>
                </c:pt>
              </c:numCache>
            </c:numRef>
          </c:val>
          <c:extLst>
            <c:ext xmlns:c16="http://schemas.microsoft.com/office/drawing/2014/chart" uri="{C3380CC4-5D6E-409C-BE32-E72D297353CC}">
              <c16:uniqueId val="{00000001-1D89-486B-ACFA-96E260F4474B}"/>
            </c:ext>
          </c:extLst>
        </c:ser>
        <c:dLbls>
          <c:showLegendKey val="0"/>
          <c:showVal val="0"/>
          <c:showCatName val="0"/>
          <c:showSerName val="0"/>
          <c:showPercent val="0"/>
          <c:showBubbleSize val="0"/>
        </c:dLbls>
        <c:gapWidth val="150"/>
        <c:axId val="166865152"/>
        <c:axId val="166879232"/>
        <c:extLst/>
      </c:barChart>
      <c:lineChart>
        <c:grouping val="standard"/>
        <c:varyColors val="0"/>
        <c:ser>
          <c:idx val="0"/>
          <c:order val="2"/>
          <c:tx>
            <c:strRef>
              <c:f>'historical graph'!$B$33</c:f>
              <c:strCache>
                <c:ptCount val="1"/>
                <c:pt idx="0">
                  <c:v>     Total</c:v>
                </c:pt>
              </c:strCache>
            </c:strRef>
          </c:tx>
          <c:spPr>
            <a:ln>
              <a:solidFill>
                <a:srgbClr val="006600"/>
              </a:solidFill>
            </a:ln>
          </c:spPr>
          <c:marker>
            <c:symbol val="none"/>
          </c:marker>
          <c:cat>
            <c:numRef>
              <c:f>'historical graph'!$C$30:$Q$30</c:f>
              <c:numCache>
                <c:formatCode>@</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'historical graph'!$C$33:$Q$33</c:f>
              <c:numCache>
                <c:formatCode>General</c:formatCode>
                <c:ptCount val="15"/>
                <c:pt idx="0">
                  <c:v>3490</c:v>
                </c:pt>
                <c:pt idx="1">
                  <c:v>5155</c:v>
                </c:pt>
                <c:pt idx="2">
                  <c:v>15251</c:v>
                </c:pt>
                <c:pt idx="3">
                  <c:v>16044</c:v>
                </c:pt>
                <c:pt idx="4">
                  <c:v>15916</c:v>
                </c:pt>
                <c:pt idx="5">
                  <c:v>10052</c:v>
                </c:pt>
                <c:pt idx="6">
                  <c:v>10917</c:v>
                </c:pt>
                <c:pt idx="7">
                  <c:v>11233</c:v>
                </c:pt>
                <c:pt idx="8">
                  <c:v>11397</c:v>
                </c:pt>
                <c:pt idx="9">
                  <c:v>13019</c:v>
                </c:pt>
                <c:pt idx="10">
                  <c:v>12699</c:v>
                </c:pt>
                <c:pt idx="11">
                  <c:v>15045</c:v>
                </c:pt>
                <c:pt idx="12">
                  <c:v>16176</c:v>
                </c:pt>
                <c:pt idx="13">
                  <c:v>16445</c:v>
                </c:pt>
              </c:numCache>
            </c:numRef>
          </c:val>
          <c:smooth val="0"/>
          <c:extLst>
            <c:ext xmlns:c16="http://schemas.microsoft.com/office/drawing/2014/chart" uri="{C3380CC4-5D6E-409C-BE32-E72D297353CC}">
              <c16:uniqueId val="{00000002-1D89-486B-ACFA-96E260F4474B}"/>
            </c:ext>
          </c:extLst>
        </c:ser>
        <c:dLbls>
          <c:showLegendKey val="0"/>
          <c:showVal val="0"/>
          <c:showCatName val="0"/>
          <c:showSerName val="0"/>
          <c:showPercent val="0"/>
          <c:showBubbleSize val="0"/>
        </c:dLbls>
        <c:marker val="1"/>
        <c:smooth val="0"/>
        <c:axId val="166865152"/>
        <c:axId val="166879232"/>
      </c:lineChart>
      <c:catAx>
        <c:axId val="166865152"/>
        <c:scaling>
          <c:orientation val="minMax"/>
        </c:scaling>
        <c:delete val="0"/>
        <c:axPos val="b"/>
        <c:numFmt formatCode="@" sourceLinked="1"/>
        <c:majorTickMark val="out"/>
        <c:minorTickMark val="none"/>
        <c:tickLblPos val="nextTo"/>
        <c:txPr>
          <a:bodyPr/>
          <a:lstStyle/>
          <a:p>
            <a:pPr>
              <a:defRPr sz="1600"/>
            </a:pPr>
            <a:endParaRPr lang="en-US"/>
          </a:p>
        </c:txPr>
        <c:crossAx val="166879232"/>
        <c:crosses val="autoZero"/>
        <c:auto val="1"/>
        <c:lblAlgn val="ctr"/>
        <c:lblOffset val="100"/>
        <c:tickLblSkip val="2"/>
        <c:noMultiLvlLbl val="0"/>
      </c:catAx>
      <c:valAx>
        <c:axId val="166879232"/>
        <c:scaling>
          <c:orientation val="minMax"/>
        </c:scaling>
        <c:delete val="0"/>
        <c:axPos val="l"/>
        <c:majorGridlines/>
        <c:numFmt formatCode="#,##0" sourceLinked="0"/>
        <c:majorTickMark val="out"/>
        <c:minorTickMark val="none"/>
        <c:tickLblPos val="nextTo"/>
        <c:txPr>
          <a:bodyPr/>
          <a:lstStyle/>
          <a:p>
            <a:pPr>
              <a:defRPr sz="1600"/>
            </a:pPr>
            <a:endParaRPr lang="en-US"/>
          </a:p>
        </c:txPr>
        <c:crossAx val="166865152"/>
        <c:crosses val="autoZero"/>
        <c:crossBetween val="between"/>
      </c:valAx>
      <c:spPr>
        <a:noFill/>
        <a:ln>
          <a:solidFill>
            <a:schemeClr val="tx1">
              <a:lumMod val="65000"/>
              <a:lumOff val="35000"/>
            </a:schemeClr>
          </a:solidFill>
        </a:ln>
      </c:spPr>
    </c:plotArea>
    <c:legend>
      <c:legendPos val="b"/>
      <c:overlay val="0"/>
      <c:txPr>
        <a:bodyPr/>
        <a:lstStyle/>
        <a:p>
          <a:pPr>
            <a:defRPr sz="1600"/>
          </a:pPr>
          <a:endParaRPr lang="en-US"/>
        </a:p>
      </c:txPr>
    </c:legend>
    <c:plotVisOnly val="1"/>
    <c:dispBlanksAs val="gap"/>
    <c:showDLblsOverMax val="0"/>
  </c:chart>
  <c:spPr>
    <a:noFill/>
    <a:ln>
      <a:noFill/>
    </a:ln>
  </c:spPr>
  <c:txPr>
    <a:bodyPr/>
    <a:lstStyle/>
    <a:p>
      <a:pPr>
        <a:defRPr>
          <a:latin typeface="Arial" panose="020B0604020202020204" pitchFamily="34" charset="0"/>
          <a:cs typeface="Arial" panose="020B060402020202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83006537215268"/>
          <c:y val="4.4727017818425058E-2"/>
          <c:w val="0.84228806049442262"/>
          <c:h val="0.68069676073099561"/>
        </c:manualLayout>
      </c:layout>
      <c:barChart>
        <c:barDir val="col"/>
        <c:grouping val="clustered"/>
        <c:varyColors val="0"/>
        <c:ser>
          <c:idx val="0"/>
          <c:order val="0"/>
          <c:tx>
            <c:strRef>
              <c:f>'Sales by class'!$A$12</c:f>
              <c:strCache>
                <c:ptCount val="1"/>
                <c:pt idx="0">
                  <c:v>2000</c:v>
                </c:pt>
              </c:strCache>
            </c:strRef>
          </c:tx>
          <c:invertIfNegative val="0"/>
          <c:cat>
            <c:strRef>
              <c:f>'Sales by class'!$B$11:$G$11</c:f>
              <c:strCache>
                <c:ptCount val="6"/>
                <c:pt idx="0">
                  <c:v>&lt;25K</c:v>
                </c:pt>
                <c:pt idx="1">
                  <c:v>25-100K</c:v>
                </c:pt>
                <c:pt idx="2">
                  <c:v>100-250K</c:v>
                </c:pt>
                <c:pt idx="3">
                  <c:v>250-1MM</c:v>
                </c:pt>
                <c:pt idx="4">
                  <c:v>&gt;1 MM</c:v>
                </c:pt>
                <c:pt idx="5">
                  <c:v>All Sales</c:v>
                </c:pt>
              </c:strCache>
            </c:strRef>
          </c:cat>
          <c:val>
            <c:numRef>
              <c:f>'Sales by class'!$B$12:$G$12</c:f>
              <c:numCache>
                <c:formatCode>General</c:formatCode>
                <c:ptCount val="6"/>
                <c:pt idx="0">
                  <c:v>2.462043</c:v>
                </c:pt>
                <c:pt idx="1">
                  <c:v>6.0871380000000004</c:v>
                </c:pt>
                <c:pt idx="2">
                  <c:v>11.399718</c:v>
                </c:pt>
                <c:pt idx="3">
                  <c:v>16.823564000000001</c:v>
                </c:pt>
                <c:pt idx="4">
                  <c:v>10.289065000000001</c:v>
                </c:pt>
                <c:pt idx="5">
                  <c:v>47.061528000000003</c:v>
                </c:pt>
              </c:numCache>
            </c:numRef>
          </c:val>
          <c:extLst>
            <c:ext xmlns:c16="http://schemas.microsoft.com/office/drawing/2014/chart" uri="{C3380CC4-5D6E-409C-BE32-E72D297353CC}">
              <c16:uniqueId val="{00000000-EA07-4116-8678-997D88E49603}"/>
            </c:ext>
          </c:extLst>
        </c:ser>
        <c:ser>
          <c:idx val="1"/>
          <c:order val="1"/>
          <c:tx>
            <c:strRef>
              <c:f>'Sales by class'!$A$13</c:f>
              <c:strCache>
                <c:ptCount val="1"/>
                <c:pt idx="0">
                  <c:v>2004</c:v>
                </c:pt>
              </c:strCache>
            </c:strRef>
          </c:tx>
          <c:invertIfNegative val="0"/>
          <c:cat>
            <c:strRef>
              <c:f>'Sales by class'!$B$11:$G$11</c:f>
              <c:strCache>
                <c:ptCount val="6"/>
                <c:pt idx="0">
                  <c:v>&lt;25K</c:v>
                </c:pt>
                <c:pt idx="1">
                  <c:v>25-100K</c:v>
                </c:pt>
                <c:pt idx="2">
                  <c:v>100-250K</c:v>
                </c:pt>
                <c:pt idx="3">
                  <c:v>250-1MM</c:v>
                </c:pt>
                <c:pt idx="4">
                  <c:v>&gt;1 MM</c:v>
                </c:pt>
                <c:pt idx="5">
                  <c:v>All Sales</c:v>
                </c:pt>
              </c:strCache>
            </c:strRef>
          </c:cat>
          <c:val>
            <c:numRef>
              <c:f>'Sales by class'!$B$13:$G$13</c:f>
              <c:numCache>
                <c:formatCode>General</c:formatCode>
                <c:ptCount val="6"/>
                <c:pt idx="0">
                  <c:v>2.6841309999999998</c:v>
                </c:pt>
                <c:pt idx="1">
                  <c:v>6.7525560000000002</c:v>
                </c:pt>
                <c:pt idx="2">
                  <c:v>12.368743</c:v>
                </c:pt>
                <c:pt idx="3">
                  <c:v>28.965391</c:v>
                </c:pt>
                <c:pt idx="4">
                  <c:v>27.143982000000001</c:v>
                </c:pt>
                <c:pt idx="5">
                  <c:v>77.914804000000004</c:v>
                </c:pt>
              </c:numCache>
            </c:numRef>
          </c:val>
          <c:extLst>
            <c:ext xmlns:c16="http://schemas.microsoft.com/office/drawing/2014/chart" uri="{C3380CC4-5D6E-409C-BE32-E72D297353CC}">
              <c16:uniqueId val="{00000001-EA07-4116-8678-997D88E49603}"/>
            </c:ext>
          </c:extLst>
        </c:ser>
        <c:ser>
          <c:idx val="2"/>
          <c:order val="2"/>
          <c:tx>
            <c:strRef>
              <c:f>'Sales by class'!$A$14</c:f>
              <c:strCache>
                <c:ptCount val="1"/>
                <c:pt idx="0">
                  <c:v>2006</c:v>
                </c:pt>
              </c:strCache>
            </c:strRef>
          </c:tx>
          <c:invertIfNegative val="0"/>
          <c:cat>
            <c:strRef>
              <c:f>'Sales by class'!$B$11:$G$11</c:f>
              <c:strCache>
                <c:ptCount val="6"/>
                <c:pt idx="0">
                  <c:v>&lt;25K</c:v>
                </c:pt>
                <c:pt idx="1">
                  <c:v>25-100K</c:v>
                </c:pt>
                <c:pt idx="2">
                  <c:v>100-250K</c:v>
                </c:pt>
                <c:pt idx="3">
                  <c:v>250-1MM</c:v>
                </c:pt>
                <c:pt idx="4">
                  <c:v>&gt;1 MM</c:v>
                </c:pt>
                <c:pt idx="5">
                  <c:v>All Sales</c:v>
                </c:pt>
              </c:strCache>
            </c:strRef>
          </c:cat>
          <c:val>
            <c:numRef>
              <c:f>'Sales by class'!$B$14:$G$14</c:f>
              <c:numCache>
                <c:formatCode>General</c:formatCode>
                <c:ptCount val="6"/>
                <c:pt idx="0">
                  <c:v>2.164952</c:v>
                </c:pt>
                <c:pt idx="1">
                  <c:v>6.7574040000000002</c:v>
                </c:pt>
                <c:pt idx="2">
                  <c:v>13.377159000000001</c:v>
                </c:pt>
                <c:pt idx="3">
                  <c:v>46.022005999999998</c:v>
                </c:pt>
                <c:pt idx="4">
                  <c:v>71.864333999999999</c:v>
                </c:pt>
                <c:pt idx="5">
                  <c:v>140.185855</c:v>
                </c:pt>
              </c:numCache>
            </c:numRef>
          </c:val>
          <c:extLst>
            <c:ext xmlns:c16="http://schemas.microsoft.com/office/drawing/2014/chart" uri="{C3380CC4-5D6E-409C-BE32-E72D297353CC}">
              <c16:uniqueId val="{00000002-EA07-4116-8678-997D88E49603}"/>
            </c:ext>
          </c:extLst>
        </c:ser>
        <c:ser>
          <c:idx val="3"/>
          <c:order val="3"/>
          <c:tx>
            <c:strRef>
              <c:f>'Sales by class'!$A$15</c:f>
              <c:strCache>
                <c:ptCount val="1"/>
                <c:pt idx="0">
                  <c:v>2008</c:v>
                </c:pt>
              </c:strCache>
            </c:strRef>
          </c:tx>
          <c:invertIfNegative val="0"/>
          <c:cat>
            <c:strRef>
              <c:f>'Sales by class'!$B$11:$G$11</c:f>
              <c:strCache>
                <c:ptCount val="6"/>
                <c:pt idx="0">
                  <c:v>&lt;25K</c:v>
                </c:pt>
                <c:pt idx="1">
                  <c:v>25-100K</c:v>
                </c:pt>
                <c:pt idx="2">
                  <c:v>100-250K</c:v>
                </c:pt>
                <c:pt idx="3">
                  <c:v>250-1MM</c:v>
                </c:pt>
                <c:pt idx="4">
                  <c:v>&gt;1 MM</c:v>
                </c:pt>
                <c:pt idx="5">
                  <c:v>All Sales</c:v>
                </c:pt>
              </c:strCache>
            </c:strRef>
          </c:cat>
          <c:val>
            <c:numRef>
              <c:f>'Sales by class'!$B$15:$G$15</c:f>
              <c:numCache>
                <c:formatCode>#,##0.000000_);\(#,##0.000000\)</c:formatCode>
                <c:ptCount val="6"/>
                <c:pt idx="0">
                  <c:v>1.8062251899999997</c:v>
                </c:pt>
                <c:pt idx="1">
                  <c:v>7.1208315900000017</c:v>
                </c:pt>
                <c:pt idx="2">
                  <c:v>13.052464909999999</c:v>
                </c:pt>
                <c:pt idx="3">
                  <c:v>68.232321909999996</c:v>
                </c:pt>
                <c:pt idx="4">
                  <c:v>149.45454125000001</c:v>
                </c:pt>
                <c:pt idx="5">
                  <c:v>239.66638484999999</c:v>
                </c:pt>
              </c:numCache>
            </c:numRef>
          </c:val>
          <c:extLst>
            <c:ext xmlns:c16="http://schemas.microsoft.com/office/drawing/2014/chart" uri="{C3380CC4-5D6E-409C-BE32-E72D297353CC}">
              <c16:uniqueId val="{00000003-EA07-4116-8678-997D88E49603}"/>
            </c:ext>
          </c:extLst>
        </c:ser>
        <c:ser>
          <c:idx val="4"/>
          <c:order val="4"/>
          <c:tx>
            <c:strRef>
              <c:f>'Sales by class'!$A$17</c:f>
              <c:strCache>
                <c:ptCount val="1"/>
                <c:pt idx="0">
                  <c:v>2010</c:v>
                </c:pt>
              </c:strCache>
            </c:strRef>
          </c:tx>
          <c:invertIfNegative val="0"/>
          <c:cat>
            <c:strRef>
              <c:f>'Sales by class'!$B$11:$G$11</c:f>
              <c:strCache>
                <c:ptCount val="6"/>
                <c:pt idx="0">
                  <c:v>&lt;25K</c:v>
                </c:pt>
                <c:pt idx="1">
                  <c:v>25-100K</c:v>
                </c:pt>
                <c:pt idx="2">
                  <c:v>100-250K</c:v>
                </c:pt>
                <c:pt idx="3">
                  <c:v>250-1MM</c:v>
                </c:pt>
                <c:pt idx="4">
                  <c:v>&gt;1 MM</c:v>
                </c:pt>
                <c:pt idx="5">
                  <c:v>All Sales</c:v>
                </c:pt>
              </c:strCache>
            </c:strRef>
          </c:cat>
          <c:val>
            <c:numRef>
              <c:f>'Sales by class'!$B$17:$G$17</c:f>
              <c:numCache>
                <c:formatCode>#,##0.00000_);\(#,##0.00000\)</c:formatCode>
                <c:ptCount val="6"/>
                <c:pt idx="0">
                  <c:v>2.0155539999999998</c:v>
                </c:pt>
                <c:pt idx="1">
                  <c:v>8.0931990000000003</c:v>
                </c:pt>
                <c:pt idx="2">
                  <c:v>17.657696999999999</c:v>
                </c:pt>
                <c:pt idx="3">
                  <c:v>73.349806000000001</c:v>
                </c:pt>
                <c:pt idx="4">
                  <c:v>129.304767</c:v>
                </c:pt>
                <c:pt idx="5">
                  <c:v>230.42102299999999</c:v>
                </c:pt>
              </c:numCache>
            </c:numRef>
          </c:val>
          <c:extLst>
            <c:ext xmlns:c16="http://schemas.microsoft.com/office/drawing/2014/chart" uri="{C3380CC4-5D6E-409C-BE32-E72D297353CC}">
              <c16:uniqueId val="{00000004-EA07-4116-8678-997D88E49603}"/>
            </c:ext>
          </c:extLst>
        </c:ser>
        <c:ser>
          <c:idx val="5"/>
          <c:order val="5"/>
          <c:tx>
            <c:strRef>
              <c:f>'Sales by class'!$A$18</c:f>
              <c:strCache>
                <c:ptCount val="1"/>
                <c:pt idx="0">
                  <c:v>2013</c:v>
                </c:pt>
              </c:strCache>
            </c:strRef>
          </c:tx>
          <c:invertIfNegative val="0"/>
          <c:cat>
            <c:strRef>
              <c:f>'Sales by class'!$B$11:$G$11</c:f>
              <c:strCache>
                <c:ptCount val="6"/>
                <c:pt idx="0">
                  <c:v>&lt;25K</c:v>
                </c:pt>
                <c:pt idx="1">
                  <c:v>25-100K</c:v>
                </c:pt>
                <c:pt idx="2">
                  <c:v>100-250K</c:v>
                </c:pt>
                <c:pt idx="3">
                  <c:v>250-1MM</c:v>
                </c:pt>
                <c:pt idx="4">
                  <c:v>&gt;1 MM</c:v>
                </c:pt>
                <c:pt idx="5">
                  <c:v>All Sales</c:v>
                </c:pt>
              </c:strCache>
            </c:strRef>
          </c:cat>
          <c:val>
            <c:numRef>
              <c:f>'Sales by class'!$B$18:$G$18</c:f>
              <c:numCache>
                <c:formatCode>General</c:formatCode>
                <c:ptCount val="6"/>
                <c:pt idx="0">
                  <c:v>1.3398737599999995</c:v>
                </c:pt>
                <c:pt idx="1">
                  <c:v>7.8478915899999988</c:v>
                </c:pt>
                <c:pt idx="2">
                  <c:v>14.642466279999995</c:v>
                </c:pt>
                <c:pt idx="3">
                  <c:v>74.008422740000015</c:v>
                </c:pt>
                <c:pt idx="4">
                  <c:v>328.58657223000006</c:v>
                </c:pt>
                <c:pt idx="5">
                  <c:v>426.42522600000001</c:v>
                </c:pt>
              </c:numCache>
            </c:numRef>
          </c:val>
          <c:extLst>
            <c:ext xmlns:c16="http://schemas.microsoft.com/office/drawing/2014/chart" uri="{C3380CC4-5D6E-409C-BE32-E72D297353CC}">
              <c16:uniqueId val="{00000005-EA07-4116-8678-997D88E49603}"/>
            </c:ext>
          </c:extLst>
        </c:ser>
        <c:ser>
          <c:idx val="6"/>
          <c:order val="6"/>
          <c:tx>
            <c:strRef>
              <c:f>'Sales by class'!$A$19</c:f>
              <c:strCache>
                <c:ptCount val="1"/>
                <c:pt idx="0">
                  <c:v>2015</c:v>
                </c:pt>
              </c:strCache>
            </c:strRef>
          </c:tx>
          <c:invertIfNegative val="0"/>
          <c:cat>
            <c:strRef>
              <c:f>'Sales by class'!$B$11:$G$11</c:f>
              <c:strCache>
                <c:ptCount val="6"/>
                <c:pt idx="0">
                  <c:v>&lt;25K</c:v>
                </c:pt>
                <c:pt idx="1">
                  <c:v>25-100K</c:v>
                </c:pt>
                <c:pt idx="2">
                  <c:v>100-250K</c:v>
                </c:pt>
                <c:pt idx="3">
                  <c:v>250-1MM</c:v>
                </c:pt>
                <c:pt idx="4">
                  <c:v>&gt;1 MM</c:v>
                </c:pt>
                <c:pt idx="5">
                  <c:v>All Sales</c:v>
                </c:pt>
              </c:strCache>
            </c:strRef>
          </c:cat>
          <c:val>
            <c:numRef>
              <c:f>'Sales by class'!$B$19:$G$19</c:f>
              <c:numCache>
                <c:formatCode>General</c:formatCode>
                <c:ptCount val="6"/>
                <c:pt idx="0">
                  <c:v>1.2459880000000001</c:v>
                </c:pt>
                <c:pt idx="1">
                  <c:v>7.3926429999999996</c:v>
                </c:pt>
                <c:pt idx="2">
                  <c:v>13.810123000000001</c:v>
                </c:pt>
                <c:pt idx="3">
                  <c:v>65.402977000000007</c:v>
                </c:pt>
                <c:pt idx="4">
                  <c:v>487.14053899999999</c:v>
                </c:pt>
                <c:pt idx="5">
                  <c:v>574.99226999999996</c:v>
                </c:pt>
              </c:numCache>
            </c:numRef>
          </c:val>
          <c:extLst>
            <c:ext xmlns:c16="http://schemas.microsoft.com/office/drawing/2014/chart" uri="{C3380CC4-5D6E-409C-BE32-E72D297353CC}">
              <c16:uniqueId val="{00000006-EA07-4116-8678-997D88E49603}"/>
            </c:ext>
          </c:extLst>
        </c:ser>
        <c:ser>
          <c:idx val="7"/>
          <c:order val="7"/>
          <c:tx>
            <c:strRef>
              <c:f>'Sales by class'!$A$20</c:f>
              <c:strCache>
                <c:ptCount val="1"/>
                <c:pt idx="0">
                  <c:v>2017</c:v>
                </c:pt>
              </c:strCache>
            </c:strRef>
          </c:tx>
          <c:invertIfNegative val="0"/>
          <c:cat>
            <c:strRef>
              <c:f>'Sales by class'!$B$11:$G$11</c:f>
              <c:strCache>
                <c:ptCount val="6"/>
                <c:pt idx="0">
                  <c:v>&lt;25K</c:v>
                </c:pt>
                <c:pt idx="1">
                  <c:v>25-100K</c:v>
                </c:pt>
                <c:pt idx="2">
                  <c:v>100-250K</c:v>
                </c:pt>
                <c:pt idx="3">
                  <c:v>250-1MM</c:v>
                </c:pt>
                <c:pt idx="4">
                  <c:v>&gt;1 MM</c:v>
                </c:pt>
                <c:pt idx="5">
                  <c:v>All Sales</c:v>
                </c:pt>
              </c:strCache>
            </c:strRef>
          </c:cat>
          <c:val>
            <c:numRef>
              <c:f>'Sales by class'!$B$20:$G$20</c:f>
              <c:numCache>
                <c:formatCode>_(* #,##0.00_);_(* \(#,##0.00\);_(* "-"??_);_(@_)</c:formatCode>
                <c:ptCount val="6"/>
                <c:pt idx="0">
                  <c:v>1.6322390099999997</c:v>
                </c:pt>
                <c:pt idx="1">
                  <c:v>6.9753090600000007</c:v>
                </c:pt>
                <c:pt idx="2">
                  <c:v>14.438962170000005</c:v>
                </c:pt>
                <c:pt idx="3">
                  <c:v>90.850279760000049</c:v>
                </c:pt>
                <c:pt idx="4">
                  <c:v>525.6183569699997</c:v>
                </c:pt>
                <c:pt idx="5">
                  <c:v>639.51514696999982</c:v>
                </c:pt>
              </c:numCache>
            </c:numRef>
          </c:val>
          <c:extLst>
            <c:ext xmlns:c16="http://schemas.microsoft.com/office/drawing/2014/chart" uri="{C3380CC4-5D6E-409C-BE32-E72D297353CC}">
              <c16:uniqueId val="{00000007-EA07-4116-8678-997D88E49603}"/>
            </c:ext>
          </c:extLst>
        </c:ser>
        <c:ser>
          <c:idx val="8"/>
          <c:order val="8"/>
          <c:tx>
            <c:strRef>
              <c:f>'Sales by class'!$A$21</c:f>
              <c:strCache>
                <c:ptCount val="1"/>
                <c:pt idx="0">
                  <c:v>2018</c:v>
                </c:pt>
              </c:strCache>
            </c:strRef>
          </c:tx>
          <c:invertIfNegative val="0"/>
          <c:cat>
            <c:strRef>
              <c:f>'Sales by class'!$B$11:$G$11</c:f>
              <c:strCache>
                <c:ptCount val="6"/>
                <c:pt idx="0">
                  <c:v>&lt;25K</c:v>
                </c:pt>
                <c:pt idx="1">
                  <c:v>25-100K</c:v>
                </c:pt>
                <c:pt idx="2">
                  <c:v>100-250K</c:v>
                </c:pt>
                <c:pt idx="3">
                  <c:v>250-1MM</c:v>
                </c:pt>
                <c:pt idx="4">
                  <c:v>&gt;1 MM</c:v>
                </c:pt>
                <c:pt idx="5">
                  <c:v>All Sales</c:v>
                </c:pt>
              </c:strCache>
            </c:strRef>
          </c:cat>
          <c:val>
            <c:numRef>
              <c:f>'Sales by class'!$B$21:$G$21</c:f>
              <c:numCache>
                <c:formatCode>General</c:formatCode>
                <c:ptCount val="6"/>
                <c:pt idx="0">
                  <c:v>1.47</c:v>
                </c:pt>
                <c:pt idx="1">
                  <c:v>8.18</c:v>
                </c:pt>
                <c:pt idx="2">
                  <c:v>16.96</c:v>
                </c:pt>
                <c:pt idx="3">
                  <c:v>98.96</c:v>
                </c:pt>
                <c:pt idx="4">
                  <c:v>559.58000000000004</c:v>
                </c:pt>
                <c:pt idx="5">
                  <c:v>685.14</c:v>
                </c:pt>
              </c:numCache>
            </c:numRef>
          </c:val>
          <c:extLst>
            <c:ext xmlns:c16="http://schemas.microsoft.com/office/drawing/2014/chart" uri="{C3380CC4-5D6E-409C-BE32-E72D297353CC}">
              <c16:uniqueId val="{00000008-EA07-4116-8678-997D88E49603}"/>
            </c:ext>
          </c:extLst>
        </c:ser>
        <c:ser>
          <c:idx val="9"/>
          <c:order val="9"/>
          <c:tx>
            <c:v>2020</c:v>
          </c:tx>
          <c:invertIfNegative val="0"/>
          <c:val>
            <c:numRef>
              <c:f>'Sales by class'!$B$22:$G$22</c:f>
              <c:numCache>
                <c:formatCode>General</c:formatCode>
                <c:ptCount val="6"/>
                <c:pt idx="0">
                  <c:v>1.3460000000000001</c:v>
                </c:pt>
                <c:pt idx="1">
                  <c:v>8.0809999999999995</c:v>
                </c:pt>
                <c:pt idx="2">
                  <c:v>21.125</c:v>
                </c:pt>
                <c:pt idx="3">
                  <c:v>106.17</c:v>
                </c:pt>
                <c:pt idx="4">
                  <c:v>470.928</c:v>
                </c:pt>
                <c:pt idx="5">
                  <c:v>607.65</c:v>
                </c:pt>
              </c:numCache>
            </c:numRef>
          </c:val>
          <c:extLst>
            <c:ext xmlns:c16="http://schemas.microsoft.com/office/drawing/2014/chart" uri="{C3380CC4-5D6E-409C-BE32-E72D297353CC}">
              <c16:uniqueId val="{00000009-EA07-4116-8678-997D88E49603}"/>
            </c:ext>
          </c:extLst>
        </c:ser>
        <c:dLbls>
          <c:showLegendKey val="0"/>
          <c:showVal val="0"/>
          <c:showCatName val="0"/>
          <c:showSerName val="0"/>
          <c:showPercent val="0"/>
          <c:showBubbleSize val="0"/>
        </c:dLbls>
        <c:gapWidth val="150"/>
        <c:axId val="193644416"/>
        <c:axId val="193645952"/>
      </c:barChart>
      <c:catAx>
        <c:axId val="193644416"/>
        <c:scaling>
          <c:orientation val="minMax"/>
        </c:scaling>
        <c:delete val="0"/>
        <c:axPos val="b"/>
        <c:numFmt formatCode="General" sourceLinked="1"/>
        <c:majorTickMark val="out"/>
        <c:minorTickMark val="none"/>
        <c:tickLblPos val="nextTo"/>
        <c:txPr>
          <a:bodyPr rot="-1500000" vert="horz"/>
          <a:lstStyle/>
          <a:p>
            <a:pPr>
              <a:defRPr sz="1400"/>
            </a:pPr>
            <a:endParaRPr lang="en-US"/>
          </a:p>
        </c:txPr>
        <c:crossAx val="193645952"/>
        <c:crosses val="autoZero"/>
        <c:auto val="1"/>
        <c:lblAlgn val="ctr"/>
        <c:lblOffset val="100"/>
        <c:tickLblSkip val="1"/>
        <c:tickMarkSkip val="1"/>
        <c:noMultiLvlLbl val="0"/>
      </c:catAx>
      <c:valAx>
        <c:axId val="193645952"/>
        <c:scaling>
          <c:orientation val="minMax"/>
          <c:max val="700"/>
        </c:scaling>
        <c:delete val="0"/>
        <c:axPos val="l"/>
        <c:majorGridlines/>
        <c:title>
          <c:tx>
            <c:rich>
              <a:bodyPr/>
              <a:lstStyle/>
              <a:p>
                <a:pPr>
                  <a:defRPr sz="1600" b="0"/>
                </a:pPr>
                <a:r>
                  <a:rPr lang="en-US" sz="1600" b="0"/>
                  <a:t>Farm gate sales (million $)</a:t>
                </a:r>
              </a:p>
            </c:rich>
          </c:tx>
          <c:layout>
            <c:manualLayout>
              <c:xMode val="edge"/>
              <c:yMode val="edge"/>
              <c:x val="9.4852973886738745E-3"/>
              <c:y val="0.10242081528426833"/>
            </c:manualLayout>
          </c:layout>
          <c:overlay val="0"/>
        </c:title>
        <c:numFmt formatCode="General" sourceLinked="1"/>
        <c:majorTickMark val="out"/>
        <c:minorTickMark val="none"/>
        <c:tickLblPos val="nextTo"/>
        <c:txPr>
          <a:bodyPr rot="0" vert="horz"/>
          <a:lstStyle/>
          <a:p>
            <a:pPr>
              <a:defRPr sz="1400"/>
            </a:pPr>
            <a:endParaRPr lang="en-US"/>
          </a:p>
        </c:txPr>
        <c:crossAx val="193644416"/>
        <c:crosses val="autoZero"/>
        <c:crossBetween val="between"/>
      </c:valAx>
      <c:spPr>
        <a:solidFill>
          <a:srgbClr val="F3E700">
            <a:lumMod val="60000"/>
            <a:lumOff val="40000"/>
          </a:srgbClr>
        </a:solidFill>
      </c:spPr>
    </c:plotArea>
    <c:legend>
      <c:legendPos val="b"/>
      <c:overlay val="0"/>
      <c:txPr>
        <a:bodyPr/>
        <a:lstStyle/>
        <a:p>
          <a:pPr>
            <a:defRPr sz="1400"/>
          </a:pPr>
          <a:endParaRPr lang="en-US"/>
        </a:p>
      </c:txPr>
    </c:legend>
    <c:plotVisOnly val="1"/>
    <c:dispBlanksAs val="gap"/>
    <c:showDLblsOverMax val="0"/>
  </c:chart>
  <c:spPr>
    <a:noFill/>
    <a:ln>
      <a:noFill/>
    </a:ln>
  </c:spPr>
  <c:txPr>
    <a:bodyPr/>
    <a:lstStyle/>
    <a:p>
      <a:pPr>
        <a:defRPr>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390587714129294"/>
          <c:y val="5.1922382075689819E-2"/>
          <c:w val="0.783102226234208"/>
          <c:h val="0.70391192578161499"/>
        </c:manualLayout>
      </c:layout>
      <c:lineChart>
        <c:grouping val="standard"/>
        <c:varyColors val="0"/>
        <c:ser>
          <c:idx val="0"/>
          <c:order val="0"/>
          <c:tx>
            <c:strRef>
              <c:f>'Sales graph'!$B$9</c:f>
              <c:strCache>
                <c:ptCount val="1"/>
                <c:pt idx="0">
                  <c:v>WA</c:v>
                </c:pt>
              </c:strCache>
            </c:strRef>
          </c:tx>
          <c:spPr>
            <a:ln w="28575">
              <a:solidFill>
                <a:srgbClr val="9BBB59">
                  <a:lumMod val="75000"/>
                </a:srgbClr>
              </a:solidFill>
            </a:ln>
          </c:spPr>
          <c:marker>
            <c:symbol val="none"/>
          </c:marker>
          <c:cat>
            <c:strRef>
              <c:f>'Sales graph'!$C$8:$S$8</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2016</c:v>
                </c:pt>
                <c:pt idx="13">
                  <c:v>2017</c:v>
                </c:pt>
                <c:pt idx="14">
                  <c:v>2018</c:v>
                </c:pt>
                <c:pt idx="15">
                  <c:v>2019</c:v>
                </c:pt>
                <c:pt idx="16">
                  <c:v>2020</c:v>
                </c:pt>
              </c:strCache>
            </c:strRef>
          </c:cat>
          <c:val>
            <c:numRef>
              <c:f>'Sales graph'!$C$9:$S$9</c:f>
              <c:numCache>
                <c:formatCode>"$"#,##0</c:formatCode>
                <c:ptCount val="17"/>
                <c:pt idx="0">
                  <c:v>101545406</c:v>
                </c:pt>
                <c:pt idx="1">
                  <c:v>144312746</c:v>
                </c:pt>
                <c:pt idx="2">
                  <c:v>213231275</c:v>
                </c:pt>
                <c:pt idx="3" formatCode="#,##0_);[Red]\(#,##0\)">
                  <c:v>246704147</c:v>
                </c:pt>
                <c:pt idx="4">
                  <c:v>210704971</c:v>
                </c:pt>
                <c:pt idx="5">
                  <c:v>237714317.29999998</c:v>
                </c:pt>
                <c:pt idx="6" formatCode="#,##0">
                  <c:v>284453147.61000001</c:v>
                </c:pt>
                <c:pt idx="7" formatCode="#,##0">
                  <c:v>355540144</c:v>
                </c:pt>
                <c:pt idx="8" formatCode="#,##0">
                  <c:v>435506394.98000002</c:v>
                </c:pt>
                <c:pt idx="9" formatCode="_(* #,##0_);_(* \(#,##0\);_(* &quot;-&quot;??_);_(@_)">
                  <c:v>496466906</c:v>
                </c:pt>
                <c:pt idx="10" formatCode="#,##0">
                  <c:v>592041249</c:v>
                </c:pt>
                <c:pt idx="11" formatCode="#,##0">
                  <c:v>652335304.18999982</c:v>
                </c:pt>
                <c:pt idx="12" formatCode="#,##0">
                  <c:v>654825031.00999975</c:v>
                </c:pt>
                <c:pt idx="13" formatCode="#,##0">
                  <c:v>667134223</c:v>
                </c:pt>
                <c:pt idx="14" formatCode="#,##0">
                  <c:v>783160331</c:v>
                </c:pt>
                <c:pt idx="15" formatCode="General">
                  <c:v>776451270</c:v>
                </c:pt>
                <c:pt idx="16" formatCode="_(* #,##0_);_(* \(#,##0\);_(* &quot;-&quot;??_);_(@_)">
                  <c:v>768991669</c:v>
                </c:pt>
              </c:numCache>
            </c:numRef>
          </c:val>
          <c:smooth val="0"/>
          <c:extLst>
            <c:ext xmlns:c16="http://schemas.microsoft.com/office/drawing/2014/chart" uri="{C3380CC4-5D6E-409C-BE32-E72D297353CC}">
              <c16:uniqueId val="{00000000-020B-4DC8-9838-F03FEFF5AF95}"/>
            </c:ext>
          </c:extLst>
        </c:ser>
        <c:ser>
          <c:idx val="1"/>
          <c:order val="1"/>
          <c:tx>
            <c:strRef>
              <c:f>'Sales graph'!$B$10</c:f>
              <c:strCache>
                <c:ptCount val="1"/>
                <c:pt idx="0">
                  <c:v>East</c:v>
                </c:pt>
              </c:strCache>
            </c:strRef>
          </c:tx>
          <c:spPr>
            <a:ln w="28575">
              <a:solidFill>
                <a:srgbClr val="000099"/>
              </a:solidFill>
            </a:ln>
          </c:spPr>
          <c:marker>
            <c:symbol val="none"/>
          </c:marker>
          <c:cat>
            <c:strRef>
              <c:f>'Sales graph'!$C$8:$S$8</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2016</c:v>
                </c:pt>
                <c:pt idx="13">
                  <c:v>2017</c:v>
                </c:pt>
                <c:pt idx="14">
                  <c:v>2018</c:v>
                </c:pt>
                <c:pt idx="15">
                  <c:v>2019</c:v>
                </c:pt>
                <c:pt idx="16">
                  <c:v>2020</c:v>
                </c:pt>
              </c:strCache>
            </c:strRef>
          </c:cat>
          <c:val>
            <c:numRef>
              <c:f>'Sales graph'!$C$10:$S$10</c:f>
              <c:numCache>
                <c:formatCode>"$"#,##0</c:formatCode>
                <c:ptCount val="17"/>
                <c:pt idx="0">
                  <c:v>76601956</c:v>
                </c:pt>
                <c:pt idx="1">
                  <c:v>109174039</c:v>
                </c:pt>
                <c:pt idx="2">
                  <c:v>171140332</c:v>
                </c:pt>
                <c:pt idx="3" formatCode="#,##0_);[Red]\(#,##0\)">
                  <c:v>198151879</c:v>
                </c:pt>
                <c:pt idx="4">
                  <c:v>164634092</c:v>
                </c:pt>
                <c:pt idx="5">
                  <c:v>185408918.48999998</c:v>
                </c:pt>
                <c:pt idx="6" formatCode="#,##0">
                  <c:v>234625545.93000004</c:v>
                </c:pt>
                <c:pt idx="7" formatCode="#,##0">
                  <c:v>296070971</c:v>
                </c:pt>
                <c:pt idx="8" formatCode="#,##0">
                  <c:v>374178890.11000001</c:v>
                </c:pt>
                <c:pt idx="9" formatCode="_(* #,##0_);_(* \(#,##0\);_(* &quot;-&quot;??_);_(@_)">
                  <c:v>434081017</c:v>
                </c:pt>
                <c:pt idx="10" formatCode="#,##0">
                  <c:v>517829887</c:v>
                </c:pt>
                <c:pt idx="11" formatCode="#,##0">
                  <c:v>575290731.00999975</c:v>
                </c:pt>
                <c:pt idx="12" formatCode="_(* #,##0_);_(* \(#,##0\);_(* &quot;-&quot;??_);_(@_)">
                  <c:v>576714611.00999975</c:v>
                </c:pt>
                <c:pt idx="13" formatCode="#,##0">
                  <c:v>586302582.69000006</c:v>
                </c:pt>
                <c:pt idx="14" formatCode="#,##0">
                  <c:v>633709424</c:v>
                </c:pt>
                <c:pt idx="15" formatCode="General">
                  <c:v>626974762</c:v>
                </c:pt>
                <c:pt idx="16" formatCode="General">
                  <c:v>600948122</c:v>
                </c:pt>
              </c:numCache>
            </c:numRef>
          </c:val>
          <c:smooth val="0"/>
          <c:extLst>
            <c:ext xmlns:c16="http://schemas.microsoft.com/office/drawing/2014/chart" uri="{C3380CC4-5D6E-409C-BE32-E72D297353CC}">
              <c16:uniqueId val="{00000001-020B-4DC8-9838-F03FEFF5AF95}"/>
            </c:ext>
          </c:extLst>
        </c:ser>
        <c:ser>
          <c:idx val="2"/>
          <c:order val="2"/>
          <c:tx>
            <c:strRef>
              <c:f>'Sales graph'!$B$11</c:f>
              <c:strCache>
                <c:ptCount val="1"/>
                <c:pt idx="0">
                  <c:v>West</c:v>
                </c:pt>
              </c:strCache>
            </c:strRef>
          </c:tx>
          <c:spPr>
            <a:ln>
              <a:solidFill>
                <a:srgbClr val="C00000"/>
              </a:solidFill>
            </a:ln>
          </c:spPr>
          <c:marker>
            <c:symbol val="none"/>
          </c:marker>
          <c:cat>
            <c:strRef>
              <c:f>'Sales graph'!$C$8:$S$8</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2016</c:v>
                </c:pt>
                <c:pt idx="13">
                  <c:v>2017</c:v>
                </c:pt>
                <c:pt idx="14">
                  <c:v>2018</c:v>
                </c:pt>
                <c:pt idx="15">
                  <c:v>2019</c:v>
                </c:pt>
                <c:pt idx="16">
                  <c:v>2020</c:v>
                </c:pt>
              </c:strCache>
            </c:strRef>
          </c:cat>
          <c:val>
            <c:numRef>
              <c:f>'Sales graph'!$C$11:$S$11</c:f>
              <c:numCache>
                <c:formatCode>"$"#,##0</c:formatCode>
                <c:ptCount val="17"/>
                <c:pt idx="0">
                  <c:v>24943450</c:v>
                </c:pt>
                <c:pt idx="1">
                  <c:v>35138707</c:v>
                </c:pt>
                <c:pt idx="2">
                  <c:v>42090943</c:v>
                </c:pt>
                <c:pt idx="3" formatCode="#,##0_);[Red]\(#,##0\)">
                  <c:v>48552268</c:v>
                </c:pt>
                <c:pt idx="4">
                  <c:v>46070879</c:v>
                </c:pt>
                <c:pt idx="5">
                  <c:v>52305398.81000001</c:v>
                </c:pt>
                <c:pt idx="6" formatCode="#,##0">
                  <c:v>49827601.68</c:v>
                </c:pt>
                <c:pt idx="7" formatCode="#,##0">
                  <c:v>59469172</c:v>
                </c:pt>
                <c:pt idx="8" formatCode="#,##0">
                  <c:v>61327504.869999997</c:v>
                </c:pt>
                <c:pt idx="9" formatCode="_(* #,##0_);_(* \(#,##0\);_(* &quot;-&quot;??_);_(@_)">
                  <c:v>62385889</c:v>
                </c:pt>
                <c:pt idx="10" formatCode="#,##0">
                  <c:v>74211362</c:v>
                </c:pt>
                <c:pt idx="11" formatCode="#,##0">
                  <c:v>77044573.180000007</c:v>
                </c:pt>
                <c:pt idx="12" formatCode="#,##0">
                  <c:v>78110420</c:v>
                </c:pt>
                <c:pt idx="13" formatCode="#,##0">
                  <c:v>80831640</c:v>
                </c:pt>
                <c:pt idx="14" formatCode="#,##0">
                  <c:v>149450906</c:v>
                </c:pt>
                <c:pt idx="15" formatCode="General">
                  <c:v>149476507</c:v>
                </c:pt>
                <c:pt idx="16" formatCode="General">
                  <c:v>168043546</c:v>
                </c:pt>
              </c:numCache>
            </c:numRef>
          </c:val>
          <c:smooth val="0"/>
          <c:extLst>
            <c:ext xmlns:c16="http://schemas.microsoft.com/office/drawing/2014/chart" uri="{C3380CC4-5D6E-409C-BE32-E72D297353CC}">
              <c16:uniqueId val="{00000002-020B-4DC8-9838-F03FEFF5AF95}"/>
            </c:ext>
          </c:extLst>
        </c:ser>
        <c:dLbls>
          <c:showLegendKey val="0"/>
          <c:showVal val="0"/>
          <c:showCatName val="0"/>
          <c:showSerName val="0"/>
          <c:showPercent val="0"/>
          <c:showBubbleSize val="0"/>
        </c:dLbls>
        <c:smooth val="0"/>
        <c:axId val="215700992"/>
        <c:axId val="215702528"/>
      </c:lineChart>
      <c:catAx>
        <c:axId val="215700992"/>
        <c:scaling>
          <c:orientation val="minMax"/>
        </c:scaling>
        <c:delete val="0"/>
        <c:axPos val="b"/>
        <c:numFmt formatCode="General" sourceLinked="1"/>
        <c:majorTickMark val="out"/>
        <c:minorTickMark val="none"/>
        <c:tickLblPos val="nextTo"/>
        <c:txPr>
          <a:bodyPr/>
          <a:lstStyle/>
          <a:p>
            <a:pPr>
              <a:defRPr sz="1400"/>
            </a:pPr>
            <a:endParaRPr lang="en-US"/>
          </a:p>
        </c:txPr>
        <c:crossAx val="215702528"/>
        <c:crosses val="autoZero"/>
        <c:auto val="1"/>
        <c:lblAlgn val="ctr"/>
        <c:lblOffset val="100"/>
        <c:tickLblSkip val="2"/>
        <c:noMultiLvlLbl val="0"/>
      </c:catAx>
      <c:valAx>
        <c:axId val="215702528"/>
        <c:scaling>
          <c:orientation val="minMax"/>
          <c:max val="800000000"/>
        </c:scaling>
        <c:delete val="0"/>
        <c:axPos val="l"/>
        <c:majorGridlines/>
        <c:title>
          <c:tx>
            <c:rich>
              <a:bodyPr rot="-5400000" vert="horz"/>
              <a:lstStyle/>
              <a:p>
                <a:pPr>
                  <a:defRPr sz="1600" b="0"/>
                </a:pPr>
                <a:r>
                  <a:rPr lang="en-US" sz="1600" b="0"/>
                  <a:t>Gross  Sales (Million $)</a:t>
                </a:r>
              </a:p>
            </c:rich>
          </c:tx>
          <c:overlay val="0"/>
        </c:title>
        <c:numFmt formatCode="#,##0" sourceLinked="0"/>
        <c:majorTickMark val="out"/>
        <c:minorTickMark val="none"/>
        <c:tickLblPos val="nextTo"/>
        <c:txPr>
          <a:bodyPr/>
          <a:lstStyle/>
          <a:p>
            <a:pPr>
              <a:defRPr sz="1400"/>
            </a:pPr>
            <a:endParaRPr lang="en-US"/>
          </a:p>
        </c:txPr>
        <c:crossAx val="215700992"/>
        <c:crosses val="autoZero"/>
        <c:crossBetween val="between"/>
        <c:majorUnit val="100000000"/>
        <c:dispUnits>
          <c:builtInUnit val="millions"/>
        </c:dispUnits>
      </c:valAx>
      <c:spPr>
        <a:solidFill>
          <a:schemeClr val="bg1">
            <a:lumMod val="85000"/>
          </a:schemeClr>
        </a:solidFill>
        <a:ln>
          <a:solidFill>
            <a:schemeClr val="bg1">
              <a:lumMod val="65000"/>
            </a:schemeClr>
          </a:solidFill>
        </a:ln>
      </c:spPr>
    </c:plotArea>
    <c:legend>
      <c:legendPos val="b"/>
      <c:layout>
        <c:manualLayout>
          <c:xMode val="edge"/>
          <c:yMode val="edge"/>
          <c:x val="0.20851343199069308"/>
          <c:y val="6.6095208148434212E-2"/>
          <c:w val="0.59181149269420119"/>
          <c:h val="7.8559983178898216E-2"/>
        </c:manualLayout>
      </c:layout>
      <c:overlay val="0"/>
      <c:txPr>
        <a:bodyPr/>
        <a:lstStyle/>
        <a:p>
          <a:pPr>
            <a:defRPr sz="1600"/>
          </a:pPr>
          <a:endParaRPr lang="en-US"/>
        </a:p>
      </c:txPr>
    </c:legend>
    <c:plotVisOnly val="1"/>
    <c:dispBlanksAs val="zero"/>
    <c:showDLblsOverMax val="0"/>
  </c:chart>
  <c:spPr>
    <a:noFill/>
    <a:ln>
      <a:noFill/>
    </a:ln>
  </c:spPr>
  <c:txPr>
    <a:bodyPr/>
    <a:lstStyle/>
    <a:p>
      <a:pPr>
        <a:defRPr>
          <a:latin typeface="Arial" pitchFamily="34" charset="0"/>
          <a:cs typeface="Arial"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Sheet1!$A$6</c:f>
              <c:strCache>
                <c:ptCount val="1"/>
                <c:pt idx="0">
                  <c:v>Apple</c:v>
                </c:pt>
              </c:strCache>
            </c:strRef>
          </c:tx>
          <c:spPr>
            <a:solidFill>
              <a:srgbClr val="CC3300"/>
            </a:solidFill>
          </c:spPr>
          <c:invertIfNegative val="0"/>
          <c:cat>
            <c:numRef>
              <c:f>Sheet1!$B$5:$K$5</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Sheet1!$B$6:$K$6</c:f>
              <c:numCache>
                <c:formatCode>General</c:formatCode>
                <c:ptCount val="10"/>
                <c:pt idx="0">
                  <c:v>46.2</c:v>
                </c:pt>
                <c:pt idx="1">
                  <c:v>99.8</c:v>
                </c:pt>
                <c:pt idx="2">
                  <c:v>136.6</c:v>
                </c:pt>
                <c:pt idx="3">
                  <c:v>115.4</c:v>
                </c:pt>
                <c:pt idx="4">
                  <c:v>95.7</c:v>
                </c:pt>
                <c:pt idx="5">
                  <c:v>82.8</c:v>
                </c:pt>
                <c:pt idx="6">
                  <c:v>95.74</c:v>
                </c:pt>
                <c:pt idx="7">
                  <c:v>74.53</c:v>
                </c:pt>
                <c:pt idx="8">
                  <c:v>107.12</c:v>
                </c:pt>
                <c:pt idx="9">
                  <c:v>90.07</c:v>
                </c:pt>
              </c:numCache>
            </c:numRef>
          </c:val>
          <c:extLst>
            <c:ext xmlns:c16="http://schemas.microsoft.com/office/drawing/2014/chart" uri="{C3380CC4-5D6E-409C-BE32-E72D297353CC}">
              <c16:uniqueId val="{00000000-7003-45D6-8657-C543EBFFDC6E}"/>
            </c:ext>
          </c:extLst>
        </c:ser>
        <c:ser>
          <c:idx val="1"/>
          <c:order val="1"/>
          <c:tx>
            <c:strRef>
              <c:f>Sheet1!$A$7</c:f>
              <c:strCache>
                <c:ptCount val="1"/>
                <c:pt idx="0">
                  <c:v>Cherry</c:v>
                </c:pt>
              </c:strCache>
            </c:strRef>
          </c:tx>
          <c:spPr>
            <a:solidFill>
              <a:srgbClr val="FFFF00"/>
            </a:solidFill>
          </c:spPr>
          <c:invertIfNegative val="0"/>
          <c:cat>
            <c:numRef>
              <c:f>Sheet1!$B$5:$K$5</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Sheet1!$B$7:$K$7</c:f>
              <c:numCache>
                <c:formatCode>General</c:formatCode>
                <c:ptCount val="10"/>
                <c:pt idx="0">
                  <c:v>30.6</c:v>
                </c:pt>
                <c:pt idx="1">
                  <c:v>6.4</c:v>
                </c:pt>
                <c:pt idx="2">
                  <c:v>8.8000000000000007</c:v>
                </c:pt>
                <c:pt idx="3">
                  <c:v>11.6</c:v>
                </c:pt>
                <c:pt idx="4">
                  <c:v>6.4</c:v>
                </c:pt>
                <c:pt idx="5">
                  <c:v>4.2</c:v>
                </c:pt>
                <c:pt idx="6">
                  <c:v>11.32</c:v>
                </c:pt>
                <c:pt idx="7">
                  <c:v>17.96</c:v>
                </c:pt>
                <c:pt idx="8">
                  <c:v>14.19</c:v>
                </c:pt>
                <c:pt idx="9">
                  <c:v>16.77</c:v>
                </c:pt>
              </c:numCache>
            </c:numRef>
          </c:val>
          <c:extLst>
            <c:ext xmlns:c16="http://schemas.microsoft.com/office/drawing/2014/chart" uri="{C3380CC4-5D6E-409C-BE32-E72D297353CC}">
              <c16:uniqueId val="{00000001-7003-45D6-8657-C543EBFFDC6E}"/>
            </c:ext>
          </c:extLst>
        </c:ser>
        <c:ser>
          <c:idx val="2"/>
          <c:order val="2"/>
          <c:tx>
            <c:strRef>
              <c:f>Sheet1!$A$8</c:f>
              <c:strCache>
                <c:ptCount val="1"/>
                <c:pt idx="0">
                  <c:v>Pear</c:v>
                </c:pt>
              </c:strCache>
            </c:strRef>
          </c:tx>
          <c:spPr>
            <a:solidFill>
              <a:srgbClr val="33CC33"/>
            </a:solidFill>
          </c:spPr>
          <c:invertIfNegative val="0"/>
          <c:cat>
            <c:numRef>
              <c:f>Sheet1!$B$5:$K$5</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Sheet1!$B$8:$K$8</c:f>
              <c:numCache>
                <c:formatCode>General</c:formatCode>
                <c:ptCount val="10"/>
                <c:pt idx="0">
                  <c:v>8.9</c:v>
                </c:pt>
                <c:pt idx="1">
                  <c:v>20.6</c:v>
                </c:pt>
                <c:pt idx="2">
                  <c:v>19</c:v>
                </c:pt>
                <c:pt idx="3">
                  <c:v>18.3</c:v>
                </c:pt>
                <c:pt idx="4">
                  <c:v>18.100000000000001</c:v>
                </c:pt>
                <c:pt idx="5">
                  <c:v>18.399999999999999</c:v>
                </c:pt>
                <c:pt idx="6">
                  <c:v>16.71</c:v>
                </c:pt>
                <c:pt idx="7">
                  <c:v>15.64</c:v>
                </c:pt>
                <c:pt idx="8">
                  <c:v>24.17</c:v>
                </c:pt>
                <c:pt idx="9">
                  <c:v>17.29</c:v>
                </c:pt>
              </c:numCache>
            </c:numRef>
          </c:val>
          <c:extLst>
            <c:ext xmlns:c16="http://schemas.microsoft.com/office/drawing/2014/chart" uri="{C3380CC4-5D6E-409C-BE32-E72D297353CC}">
              <c16:uniqueId val="{00000002-7003-45D6-8657-C543EBFFDC6E}"/>
            </c:ext>
          </c:extLst>
        </c:ser>
        <c:ser>
          <c:idx val="3"/>
          <c:order val="3"/>
          <c:tx>
            <c:strRef>
              <c:f>Sheet1!$A$9</c:f>
              <c:strCache>
                <c:ptCount val="1"/>
                <c:pt idx="0">
                  <c:v>Grapes</c:v>
                </c:pt>
              </c:strCache>
            </c:strRef>
          </c:tx>
          <c:invertIfNegative val="0"/>
          <c:cat>
            <c:numRef>
              <c:f>Sheet1!$B$5:$K$5</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Sheet1!$B$9:$K$9</c:f>
              <c:numCache>
                <c:formatCode>General</c:formatCode>
                <c:ptCount val="10"/>
                <c:pt idx="0">
                  <c:v>60</c:v>
                </c:pt>
                <c:pt idx="1">
                  <c:v>40.9</c:v>
                </c:pt>
                <c:pt idx="2">
                  <c:v>58.9</c:v>
                </c:pt>
                <c:pt idx="3">
                  <c:v>64.8</c:v>
                </c:pt>
                <c:pt idx="4">
                  <c:v>57.2</c:v>
                </c:pt>
                <c:pt idx="5">
                  <c:v>65.8</c:v>
                </c:pt>
                <c:pt idx="6">
                  <c:v>41.61</c:v>
                </c:pt>
                <c:pt idx="7">
                  <c:v>64.16</c:v>
                </c:pt>
                <c:pt idx="8">
                  <c:v>74.37</c:v>
                </c:pt>
                <c:pt idx="9">
                  <c:v>74.06</c:v>
                </c:pt>
              </c:numCache>
            </c:numRef>
          </c:val>
          <c:extLst>
            <c:ext xmlns:c16="http://schemas.microsoft.com/office/drawing/2014/chart" uri="{C3380CC4-5D6E-409C-BE32-E72D297353CC}">
              <c16:uniqueId val="{00000003-7003-45D6-8657-C543EBFFDC6E}"/>
            </c:ext>
          </c:extLst>
        </c:ser>
        <c:ser>
          <c:idx val="4"/>
          <c:order val="4"/>
          <c:tx>
            <c:strRef>
              <c:f>Sheet1!$A$10</c:f>
              <c:strCache>
                <c:ptCount val="1"/>
                <c:pt idx="0">
                  <c:v>Leaf lettuce</c:v>
                </c:pt>
              </c:strCache>
            </c:strRef>
          </c:tx>
          <c:spPr>
            <a:solidFill>
              <a:srgbClr val="008000"/>
            </a:solidFill>
          </c:spPr>
          <c:invertIfNegative val="0"/>
          <c:cat>
            <c:numRef>
              <c:f>Sheet1!$B$5:$K$5</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Sheet1!$B$10:$K$10</c:f>
              <c:numCache>
                <c:formatCode>General</c:formatCode>
                <c:ptCount val="10"/>
                <c:pt idx="0">
                  <c:v>85.2</c:v>
                </c:pt>
                <c:pt idx="1">
                  <c:v>80.900000000000006</c:v>
                </c:pt>
                <c:pt idx="2">
                  <c:v>83.6</c:v>
                </c:pt>
                <c:pt idx="3">
                  <c:v>73.400000000000006</c:v>
                </c:pt>
                <c:pt idx="4">
                  <c:v>56.6</c:v>
                </c:pt>
                <c:pt idx="5">
                  <c:v>56.4</c:v>
                </c:pt>
                <c:pt idx="6">
                  <c:v>56.92</c:v>
                </c:pt>
                <c:pt idx="7">
                  <c:v>55.02</c:v>
                </c:pt>
                <c:pt idx="8">
                  <c:v>61.76</c:v>
                </c:pt>
                <c:pt idx="9">
                  <c:v>68.209999999999994</c:v>
                </c:pt>
              </c:numCache>
            </c:numRef>
          </c:val>
          <c:extLst>
            <c:ext xmlns:c16="http://schemas.microsoft.com/office/drawing/2014/chart" uri="{C3380CC4-5D6E-409C-BE32-E72D297353CC}">
              <c16:uniqueId val="{00000004-7003-45D6-8657-C543EBFFDC6E}"/>
            </c:ext>
          </c:extLst>
        </c:ser>
        <c:ser>
          <c:idx val="5"/>
          <c:order val="5"/>
          <c:tx>
            <c:strRef>
              <c:f>Sheet1!$A$11</c:f>
              <c:strCache>
                <c:ptCount val="1"/>
                <c:pt idx="0">
                  <c:v>Other</c:v>
                </c:pt>
              </c:strCache>
            </c:strRef>
          </c:tx>
          <c:spPr>
            <a:solidFill>
              <a:srgbClr val="0070C0"/>
            </a:solidFill>
          </c:spPr>
          <c:invertIfNegative val="0"/>
          <c:cat>
            <c:numRef>
              <c:f>Sheet1!$B$5:$K$5</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Sheet1!$B$11:$K$11</c:f>
              <c:numCache>
                <c:formatCode>General</c:formatCode>
                <c:ptCount val="10"/>
                <c:pt idx="0">
                  <c:v>181.1</c:v>
                </c:pt>
                <c:pt idx="1">
                  <c:v>197.7</c:v>
                </c:pt>
                <c:pt idx="2">
                  <c:v>225.5</c:v>
                </c:pt>
                <c:pt idx="3">
                  <c:v>269.60000000000002</c:v>
                </c:pt>
                <c:pt idx="4">
                  <c:v>311</c:v>
                </c:pt>
                <c:pt idx="5">
                  <c:v>320</c:v>
                </c:pt>
                <c:pt idx="6">
                  <c:v>343.52</c:v>
                </c:pt>
                <c:pt idx="7">
                  <c:v>392.29</c:v>
                </c:pt>
                <c:pt idx="8">
                  <c:v>401.34</c:v>
                </c:pt>
                <c:pt idx="9">
                  <c:v>380.8</c:v>
                </c:pt>
              </c:numCache>
            </c:numRef>
          </c:val>
          <c:extLst>
            <c:ext xmlns:c16="http://schemas.microsoft.com/office/drawing/2014/chart" uri="{C3380CC4-5D6E-409C-BE32-E72D297353CC}">
              <c16:uniqueId val="{00000005-7003-45D6-8657-C543EBFFDC6E}"/>
            </c:ext>
          </c:extLst>
        </c:ser>
        <c:dLbls>
          <c:showLegendKey val="0"/>
          <c:showVal val="0"/>
          <c:showCatName val="0"/>
          <c:showSerName val="0"/>
          <c:showPercent val="0"/>
          <c:showBubbleSize val="0"/>
        </c:dLbls>
        <c:gapWidth val="150"/>
        <c:overlap val="100"/>
        <c:axId val="48769280"/>
        <c:axId val="48771072"/>
      </c:barChart>
      <c:catAx>
        <c:axId val="48769280"/>
        <c:scaling>
          <c:orientation val="minMax"/>
        </c:scaling>
        <c:delete val="0"/>
        <c:axPos val="b"/>
        <c:numFmt formatCode="General" sourceLinked="1"/>
        <c:majorTickMark val="out"/>
        <c:minorTickMark val="none"/>
        <c:tickLblPos val="nextTo"/>
        <c:txPr>
          <a:bodyPr/>
          <a:lstStyle/>
          <a:p>
            <a:pPr>
              <a:defRPr sz="1600"/>
            </a:pPr>
            <a:endParaRPr lang="en-US"/>
          </a:p>
        </c:txPr>
        <c:crossAx val="48771072"/>
        <c:crosses val="autoZero"/>
        <c:auto val="1"/>
        <c:lblAlgn val="ctr"/>
        <c:lblOffset val="100"/>
        <c:noMultiLvlLbl val="0"/>
      </c:catAx>
      <c:valAx>
        <c:axId val="48771072"/>
        <c:scaling>
          <c:orientation val="minMax"/>
        </c:scaling>
        <c:delete val="0"/>
        <c:axPos val="l"/>
        <c:majorGridlines/>
        <c:title>
          <c:tx>
            <c:rich>
              <a:bodyPr rot="-5400000" vert="horz"/>
              <a:lstStyle/>
              <a:p>
                <a:pPr>
                  <a:defRPr sz="1600" b="0"/>
                </a:pPr>
                <a:r>
                  <a:rPr lang="en-US" sz="1600" b="0"/>
                  <a:t>Export Value (million $)</a:t>
                </a:r>
              </a:p>
            </c:rich>
          </c:tx>
          <c:overlay val="0"/>
        </c:title>
        <c:numFmt formatCode="General" sourceLinked="1"/>
        <c:majorTickMark val="out"/>
        <c:minorTickMark val="none"/>
        <c:tickLblPos val="nextTo"/>
        <c:txPr>
          <a:bodyPr/>
          <a:lstStyle/>
          <a:p>
            <a:pPr>
              <a:defRPr sz="1600"/>
            </a:pPr>
            <a:endParaRPr lang="en-US"/>
          </a:p>
        </c:txPr>
        <c:crossAx val="48769280"/>
        <c:crosses val="autoZero"/>
        <c:crossBetween val="between"/>
      </c:valAx>
    </c:plotArea>
    <c:legend>
      <c:legendPos val="r"/>
      <c:overlay val="0"/>
      <c:txPr>
        <a:bodyPr/>
        <a:lstStyle/>
        <a:p>
          <a:pPr>
            <a:defRPr sz="16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65564304461943"/>
          <c:y val="5.1400554097404488E-2"/>
          <c:w val="0.78912377952755919"/>
          <c:h val="0.79095290172061838"/>
        </c:manualLayout>
      </c:layout>
      <c:barChart>
        <c:barDir val="col"/>
        <c:grouping val="clustered"/>
        <c:varyColors val="0"/>
        <c:ser>
          <c:idx val="0"/>
          <c:order val="0"/>
          <c:tx>
            <c:strRef>
              <c:f>Sheet2!$A$63</c:f>
              <c:strCache>
                <c:ptCount val="1"/>
                <c:pt idx="0">
                  <c:v>Fruits &amp; Vegetables</c:v>
                </c:pt>
              </c:strCache>
            </c:strRef>
          </c:tx>
          <c:spPr>
            <a:solidFill>
              <a:srgbClr val="006600"/>
            </a:solidFill>
          </c:spPr>
          <c:invertIfNegative val="0"/>
          <c:cat>
            <c:numRef>
              <c:f>Sheet2!$B$62:$T$62</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Sheet2!$B$63:$T$63</c:f>
              <c:numCache>
                <c:formatCode>General</c:formatCode>
                <c:ptCount val="19"/>
                <c:pt idx="0">
                  <c:v>3.0329999999999999</c:v>
                </c:pt>
                <c:pt idx="1">
                  <c:v>3.58</c:v>
                </c:pt>
                <c:pt idx="2">
                  <c:v>3.964</c:v>
                </c:pt>
                <c:pt idx="3">
                  <c:v>4.4059999999999997</c:v>
                </c:pt>
                <c:pt idx="4">
                  <c:v>5.0270000000000001</c:v>
                </c:pt>
                <c:pt idx="5">
                  <c:v>5.7770000000000001</c:v>
                </c:pt>
                <c:pt idx="6">
                  <c:v>6.4669999999999996</c:v>
                </c:pt>
                <c:pt idx="7">
                  <c:v>7.165</c:v>
                </c:pt>
                <c:pt idx="8">
                  <c:v>8.0079999999999991</c:v>
                </c:pt>
                <c:pt idx="9">
                  <c:v>8.9489999999999998</c:v>
                </c:pt>
                <c:pt idx="10">
                  <c:v>10.106999999999999</c:v>
                </c:pt>
                <c:pt idx="11">
                  <c:v>11.629</c:v>
                </c:pt>
                <c:pt idx="12">
                  <c:v>12.99</c:v>
                </c:pt>
                <c:pt idx="13">
                  <c:v>14.4</c:v>
                </c:pt>
                <c:pt idx="14">
                  <c:v>15.6</c:v>
                </c:pt>
                <c:pt idx="15">
                  <c:v>16.5</c:v>
                </c:pt>
                <c:pt idx="16">
                  <c:v>17.399999999999999</c:v>
                </c:pt>
                <c:pt idx="17">
                  <c:v>18</c:v>
                </c:pt>
                <c:pt idx="18">
                  <c:v>20.399999999999999</c:v>
                </c:pt>
              </c:numCache>
            </c:numRef>
          </c:val>
          <c:extLst>
            <c:ext xmlns:c16="http://schemas.microsoft.com/office/drawing/2014/chart" uri="{C3380CC4-5D6E-409C-BE32-E72D297353CC}">
              <c16:uniqueId val="{00000000-6F5E-410C-AFBF-CF56708D352A}"/>
            </c:ext>
          </c:extLst>
        </c:ser>
        <c:ser>
          <c:idx val="1"/>
          <c:order val="1"/>
          <c:tx>
            <c:strRef>
              <c:f>Sheet2!$A$64</c:f>
              <c:strCache>
                <c:ptCount val="1"/>
                <c:pt idx="0">
                  <c:v>All organic food</c:v>
                </c:pt>
              </c:strCache>
            </c:strRef>
          </c:tx>
          <c:spPr>
            <a:solidFill>
              <a:srgbClr val="000099"/>
            </a:solidFill>
          </c:spPr>
          <c:invertIfNegative val="0"/>
          <c:cat>
            <c:numRef>
              <c:f>Sheet2!$B$62:$T$62</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Sheet2!$B$64:$T$64</c:f>
              <c:numCache>
                <c:formatCode>General</c:formatCode>
                <c:ptCount val="19"/>
                <c:pt idx="0">
                  <c:v>8.0510000000000002</c:v>
                </c:pt>
                <c:pt idx="1">
                  <c:v>9.6259999999999994</c:v>
                </c:pt>
                <c:pt idx="2">
                  <c:v>11.127000000000001</c:v>
                </c:pt>
                <c:pt idx="3">
                  <c:v>13.26</c:v>
                </c:pt>
                <c:pt idx="4">
                  <c:v>15.629</c:v>
                </c:pt>
                <c:pt idx="5">
                  <c:v>18.187999999999999</c:v>
                </c:pt>
                <c:pt idx="6">
                  <c:v>21.571000000000002</c:v>
                </c:pt>
                <c:pt idx="7">
                  <c:v>22.497</c:v>
                </c:pt>
                <c:pt idx="8">
                  <c:v>24.123000000000001</c:v>
                </c:pt>
                <c:pt idx="9">
                  <c:v>26.335999999999999</c:v>
                </c:pt>
                <c:pt idx="10">
                  <c:v>29.023</c:v>
                </c:pt>
                <c:pt idx="11">
                  <c:v>32.335000000000001</c:v>
                </c:pt>
                <c:pt idx="12">
                  <c:v>35.951999999999998</c:v>
                </c:pt>
                <c:pt idx="13">
                  <c:v>39.700000000000003</c:v>
                </c:pt>
                <c:pt idx="14">
                  <c:v>43</c:v>
                </c:pt>
                <c:pt idx="15">
                  <c:v>45.2</c:v>
                </c:pt>
                <c:pt idx="16">
                  <c:v>47.9</c:v>
                </c:pt>
                <c:pt idx="17">
                  <c:v>50.1</c:v>
                </c:pt>
                <c:pt idx="18">
                  <c:v>56.4</c:v>
                </c:pt>
              </c:numCache>
            </c:numRef>
          </c:val>
          <c:extLst>
            <c:ext xmlns:c16="http://schemas.microsoft.com/office/drawing/2014/chart" uri="{C3380CC4-5D6E-409C-BE32-E72D297353CC}">
              <c16:uniqueId val="{00000001-6F5E-410C-AFBF-CF56708D352A}"/>
            </c:ext>
          </c:extLst>
        </c:ser>
        <c:dLbls>
          <c:showLegendKey val="0"/>
          <c:showVal val="0"/>
          <c:showCatName val="0"/>
          <c:showSerName val="0"/>
          <c:showPercent val="0"/>
          <c:showBubbleSize val="0"/>
        </c:dLbls>
        <c:gapWidth val="150"/>
        <c:axId val="642066784"/>
        <c:axId val="1"/>
      </c:barChart>
      <c:catAx>
        <c:axId val="642066784"/>
        <c:scaling>
          <c:orientation val="minMax"/>
        </c:scaling>
        <c:delete val="0"/>
        <c:axPos val="b"/>
        <c:numFmt formatCode="General" sourceLinked="1"/>
        <c:majorTickMark val="out"/>
        <c:minorTickMark val="none"/>
        <c:tickLblPos val="nextTo"/>
        <c:txPr>
          <a:bodyPr/>
          <a:lstStyle/>
          <a:p>
            <a:pPr>
              <a:defRPr sz="1400"/>
            </a:pPr>
            <a:endParaRPr lang="en-US"/>
          </a:p>
        </c:txPr>
        <c:crossAx val="1"/>
        <c:crosses val="autoZero"/>
        <c:auto val="1"/>
        <c:lblAlgn val="ctr"/>
        <c:lblOffset val="100"/>
        <c:tickLblSkip val="2"/>
        <c:noMultiLvlLbl val="0"/>
      </c:catAx>
      <c:valAx>
        <c:axId val="1"/>
        <c:scaling>
          <c:orientation val="minMax"/>
        </c:scaling>
        <c:delete val="0"/>
        <c:axPos val="l"/>
        <c:majorGridlines/>
        <c:title>
          <c:tx>
            <c:rich>
              <a:bodyPr rot="-5400000" vert="horz"/>
              <a:lstStyle/>
              <a:p>
                <a:pPr>
                  <a:defRPr sz="1600"/>
                </a:pPr>
                <a:r>
                  <a:rPr lang="en-US" sz="1600" dirty="0"/>
                  <a:t>Organic Sales (Billion $)</a:t>
                </a:r>
              </a:p>
            </c:rich>
          </c:tx>
          <c:overlay val="0"/>
        </c:title>
        <c:numFmt formatCode="General" sourceLinked="1"/>
        <c:majorTickMark val="out"/>
        <c:minorTickMark val="none"/>
        <c:tickLblPos val="nextTo"/>
        <c:txPr>
          <a:bodyPr/>
          <a:lstStyle/>
          <a:p>
            <a:pPr>
              <a:defRPr sz="1600"/>
            </a:pPr>
            <a:endParaRPr lang="en-US"/>
          </a:p>
        </c:txPr>
        <c:crossAx val="642066784"/>
        <c:crosses val="autoZero"/>
        <c:crossBetween val="between"/>
      </c:valAx>
      <c:spPr>
        <a:solidFill>
          <a:srgbClr val="FFFF66"/>
        </a:solidFill>
      </c:spPr>
    </c:plotArea>
    <c:legend>
      <c:legendPos val="r"/>
      <c:layout>
        <c:manualLayout>
          <c:xMode val="edge"/>
          <c:yMode val="edge"/>
          <c:x val="0.11737418118671035"/>
          <c:y val="0.2201031997175226"/>
          <c:w val="0.60480406058085567"/>
          <c:h val="8.3333697871099455E-2"/>
        </c:manualLayout>
      </c:layout>
      <c:overlay val="0"/>
      <c:txPr>
        <a:bodyPr/>
        <a:lstStyle/>
        <a:p>
          <a:pPr>
            <a:defRPr sz="180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888710853721934"/>
          <c:y val="0.10127369495479732"/>
          <c:w val="0.78281649390419994"/>
          <c:h val="0.78894976669582972"/>
        </c:manualLayout>
      </c:layout>
      <c:lineChart>
        <c:grouping val="standard"/>
        <c:varyColors val="0"/>
        <c:ser>
          <c:idx val="0"/>
          <c:order val="0"/>
          <c:spPr>
            <a:ln w="28575" cap="rnd">
              <a:solidFill>
                <a:srgbClr val="000099"/>
              </a:solidFill>
              <a:round/>
            </a:ln>
            <a:effectLst/>
          </c:spPr>
          <c:marker>
            <c:symbol val="diamond"/>
            <c:size val="5"/>
            <c:spPr>
              <a:solidFill>
                <a:srgbClr val="000099"/>
              </a:solidFill>
              <a:ln w="9525">
                <a:solidFill>
                  <a:schemeClr val="accent1"/>
                </a:solidFill>
              </a:ln>
              <a:effectLst/>
            </c:spPr>
          </c:marker>
          <c:cat>
            <c:numRef>
              <c:f>'[1]Region table'!$B$17:$Z$17</c:f>
              <c:numCache>
                <c:formatCode>General</c:formatCode>
                <c:ptCount val="2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numCache>
            </c:numRef>
          </c:cat>
          <c:val>
            <c:numRef>
              <c:f>RegionTable!$B$25:$AA$25</c:f>
              <c:numCache>
                <c:formatCode>General</c:formatCode>
                <c:ptCount val="26"/>
                <c:pt idx="0">
                  <c:v>8714</c:v>
                </c:pt>
                <c:pt idx="1">
                  <c:v>9751</c:v>
                </c:pt>
                <c:pt idx="2">
                  <c:v>12003</c:v>
                </c:pt>
                <c:pt idx="3">
                  <c:v>21370</c:v>
                </c:pt>
                <c:pt idx="4">
                  <c:v>29291</c:v>
                </c:pt>
                <c:pt idx="5">
                  <c:v>34113</c:v>
                </c:pt>
                <c:pt idx="6">
                  <c:v>39830</c:v>
                </c:pt>
                <c:pt idx="7">
                  <c:v>40347</c:v>
                </c:pt>
                <c:pt idx="8">
                  <c:v>38383</c:v>
                </c:pt>
                <c:pt idx="9">
                  <c:v>42541</c:v>
                </c:pt>
                <c:pt idx="10">
                  <c:v>47204</c:v>
                </c:pt>
                <c:pt idx="11">
                  <c:v>69540</c:v>
                </c:pt>
                <c:pt idx="12">
                  <c:v>91711</c:v>
                </c:pt>
                <c:pt idx="13">
                  <c:v>101935</c:v>
                </c:pt>
                <c:pt idx="14">
                  <c:v>108664</c:v>
                </c:pt>
                <c:pt idx="15">
                  <c:v>102257</c:v>
                </c:pt>
                <c:pt idx="16">
                  <c:v>92789</c:v>
                </c:pt>
                <c:pt idx="17">
                  <c:v>89889</c:v>
                </c:pt>
                <c:pt idx="18">
                  <c:v>86254</c:v>
                </c:pt>
                <c:pt idx="19">
                  <c:v>86524</c:v>
                </c:pt>
                <c:pt idx="20">
                  <c:v>95888</c:v>
                </c:pt>
                <c:pt idx="21">
                  <c:v>115156</c:v>
                </c:pt>
                <c:pt idx="22">
                  <c:v>120891</c:v>
                </c:pt>
                <c:pt idx="23">
                  <c:v>134653</c:v>
                </c:pt>
                <c:pt idx="24">
                  <c:v>148280</c:v>
                </c:pt>
                <c:pt idx="25">
                  <c:v>129637</c:v>
                </c:pt>
              </c:numCache>
            </c:numRef>
          </c:val>
          <c:smooth val="0"/>
          <c:extLst>
            <c:ext xmlns:c16="http://schemas.microsoft.com/office/drawing/2014/chart" uri="{C3380CC4-5D6E-409C-BE32-E72D297353CC}">
              <c16:uniqueId val="{00000000-EE33-41D3-A872-38E3C8FF970E}"/>
            </c:ext>
          </c:extLst>
        </c:ser>
        <c:dLbls>
          <c:showLegendKey val="0"/>
          <c:showVal val="0"/>
          <c:showCatName val="0"/>
          <c:showSerName val="0"/>
          <c:showPercent val="0"/>
          <c:showBubbleSize val="0"/>
        </c:dLbls>
        <c:marker val="1"/>
        <c:smooth val="0"/>
        <c:axId val="610528064"/>
        <c:axId val="610529048"/>
      </c:lineChart>
      <c:catAx>
        <c:axId val="610528064"/>
        <c:scaling>
          <c:orientation val="minMax"/>
        </c:scaling>
        <c:delete val="0"/>
        <c:axPos val="b"/>
        <c:numFmt formatCode="General" sourceLinked="1"/>
        <c:majorTickMark val="out"/>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6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610529048"/>
        <c:crosses val="autoZero"/>
        <c:auto val="1"/>
        <c:lblAlgn val="ctr"/>
        <c:lblOffset val="100"/>
        <c:tickLblSkip val="2"/>
        <c:noMultiLvlLbl val="0"/>
      </c:catAx>
      <c:valAx>
        <c:axId val="610529048"/>
        <c:scaling>
          <c:orientation val="minMax"/>
        </c:scaling>
        <c:delete val="0"/>
        <c:axPos val="l"/>
        <c:majorGridlines>
          <c:spPr>
            <a:ln w="9525" cap="flat" cmpd="sng" algn="ctr">
              <a:solidFill>
                <a:schemeClr val="tx1">
                  <a:lumMod val="50000"/>
                  <a:lumOff val="50000"/>
                </a:schemeClr>
              </a:solidFill>
              <a:round/>
            </a:ln>
            <a:effectLst/>
          </c:spPr>
        </c:majorGridlines>
        <c:title>
          <c:tx>
            <c:rich>
              <a:bodyPr rot="-5400000" spcFirstLastPara="1" vertOverflow="ellipsis" vert="horz" wrap="square" anchor="ctr" anchorCtr="1"/>
              <a:lstStyle/>
              <a:p>
                <a:pPr>
                  <a:defRPr sz="1800" b="1" i="0" u="none" strike="noStrike" kern="1200" baseline="0">
                    <a:solidFill>
                      <a:srgbClr val="000000"/>
                    </a:solidFill>
                    <a:latin typeface="+mn-lt"/>
                    <a:ea typeface="+mn-ea"/>
                    <a:cs typeface="+mn-cs"/>
                  </a:defRPr>
                </a:pPr>
                <a:r>
                  <a:rPr lang="en-US" sz="1800" b="1" dirty="0">
                    <a:solidFill>
                      <a:srgbClr val="000000"/>
                    </a:solidFill>
                  </a:rPr>
                  <a:t>WA Organic Area (acres C+T)</a:t>
                </a:r>
              </a:p>
            </c:rich>
          </c:tx>
          <c:layout>
            <c:manualLayout>
              <c:xMode val="edge"/>
              <c:yMode val="edge"/>
              <c:x val="2.3693104732422064E-2"/>
              <c:y val="0.17051138419687331"/>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title>
        <c:numFmt formatCode="#,##0" sourceLinked="0"/>
        <c:majorTickMark val="out"/>
        <c:minorTickMark val="none"/>
        <c:tickLblPos val="nextTo"/>
        <c:spPr>
          <a:noFill/>
          <a:ln>
            <a:solidFill>
              <a:schemeClr val="tx1">
                <a:lumMod val="65000"/>
                <a:lumOff val="35000"/>
              </a:schemeClr>
            </a:solidFill>
          </a:ln>
          <a:effectLst/>
        </c:spPr>
        <c:txPr>
          <a:bodyPr rot="-60000000" spcFirstLastPara="1" vertOverflow="ellipsis" vert="horz" wrap="square" anchor="ctr" anchorCtr="1"/>
          <a:lstStyle/>
          <a:p>
            <a:pPr>
              <a:defRPr sz="16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610528064"/>
        <c:crosses val="autoZero"/>
        <c:crossBetween val="between"/>
      </c:valAx>
      <c:spPr>
        <a:solidFill>
          <a:srgbClr val="92D050"/>
        </a:solidFill>
        <a:ln>
          <a:solidFill>
            <a:schemeClr val="tx1">
              <a:lumMod val="65000"/>
              <a:lumOff val="35000"/>
            </a:schemeClr>
          </a:solid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367799122092497"/>
          <c:y val="4.6676051334018434E-2"/>
          <c:w val="0.84191330922344387"/>
          <c:h val="0.67245844269466315"/>
        </c:manualLayout>
      </c:layout>
      <c:barChart>
        <c:barDir val="col"/>
        <c:grouping val="clustered"/>
        <c:varyColors val="0"/>
        <c:ser>
          <c:idx val="0"/>
          <c:order val="0"/>
          <c:tx>
            <c:strRef>
              <c:f>Slides!$AI$44</c:f>
              <c:strCache>
                <c:ptCount val="1"/>
                <c:pt idx="0">
                  <c:v>2006</c:v>
                </c:pt>
              </c:strCache>
            </c:strRef>
          </c:tx>
          <c:spPr>
            <a:solidFill>
              <a:schemeClr val="accent1">
                <a:shade val="38000"/>
              </a:schemeClr>
            </a:solidFill>
            <a:ln>
              <a:noFill/>
            </a:ln>
            <a:effectLst/>
          </c:spPr>
          <c:invertIfNegative val="0"/>
          <c:cat>
            <c:strRef>
              <c:f>Slides!$AF$45:$AF$50</c:f>
              <c:strCache>
                <c:ptCount val="6"/>
                <c:pt idx="0">
                  <c:v>Forage</c:v>
                </c:pt>
                <c:pt idx="1">
                  <c:v>Tree Fruit</c:v>
                </c:pt>
                <c:pt idx="2">
                  <c:v>Vegetables</c:v>
                </c:pt>
                <c:pt idx="3">
                  <c:v>Grain,Pulse, Oilseed</c:v>
                </c:pt>
                <c:pt idx="4">
                  <c:v>Small Fruit&amp; Nuts</c:v>
                </c:pt>
                <c:pt idx="5">
                  <c:v>Mixed Hort</c:v>
                </c:pt>
              </c:strCache>
            </c:strRef>
          </c:cat>
          <c:val>
            <c:numRef>
              <c:f>Slides!$AI$45:$AI$50</c:f>
              <c:numCache>
                <c:formatCode>#,##0</c:formatCode>
                <c:ptCount val="6"/>
                <c:pt idx="0">
                  <c:v>17321</c:v>
                </c:pt>
                <c:pt idx="1">
                  <c:v>10110</c:v>
                </c:pt>
                <c:pt idx="2">
                  <c:v>15466</c:v>
                </c:pt>
                <c:pt idx="3">
                  <c:v>5240</c:v>
                </c:pt>
                <c:pt idx="4">
                  <c:v>2847</c:v>
                </c:pt>
                <c:pt idx="5">
                  <c:v>1833</c:v>
                </c:pt>
              </c:numCache>
            </c:numRef>
          </c:val>
          <c:extLst>
            <c:ext xmlns:c16="http://schemas.microsoft.com/office/drawing/2014/chart" uri="{C3380CC4-5D6E-409C-BE32-E72D297353CC}">
              <c16:uniqueId val="{00000000-0370-4130-A283-0ABAC260FEA0}"/>
            </c:ext>
          </c:extLst>
        </c:ser>
        <c:ser>
          <c:idx val="1"/>
          <c:order val="1"/>
          <c:tx>
            <c:strRef>
              <c:f>Slides!$AJ$44</c:f>
              <c:strCache>
                <c:ptCount val="1"/>
                <c:pt idx="0">
                  <c:v>2007</c:v>
                </c:pt>
              </c:strCache>
            </c:strRef>
          </c:tx>
          <c:spPr>
            <a:solidFill>
              <a:schemeClr val="accent1">
                <a:shade val="47000"/>
              </a:schemeClr>
            </a:solidFill>
            <a:ln>
              <a:noFill/>
            </a:ln>
            <a:effectLst/>
          </c:spPr>
          <c:invertIfNegative val="0"/>
          <c:cat>
            <c:strRef>
              <c:f>Slides!$AF$45:$AF$50</c:f>
              <c:strCache>
                <c:ptCount val="6"/>
                <c:pt idx="0">
                  <c:v>Forage</c:v>
                </c:pt>
                <c:pt idx="1">
                  <c:v>Tree Fruit</c:v>
                </c:pt>
                <c:pt idx="2">
                  <c:v>Vegetables</c:v>
                </c:pt>
                <c:pt idx="3">
                  <c:v>Grain,Pulse, Oilseed</c:v>
                </c:pt>
                <c:pt idx="4">
                  <c:v>Small Fruit&amp; Nuts</c:v>
                </c:pt>
                <c:pt idx="5">
                  <c:v>Mixed Hort</c:v>
                </c:pt>
              </c:strCache>
            </c:strRef>
          </c:cat>
          <c:val>
            <c:numRef>
              <c:f>Slides!$AJ$45:$AJ$50</c:f>
              <c:numCache>
                <c:formatCode>#,##0</c:formatCode>
                <c:ptCount val="6"/>
                <c:pt idx="0">
                  <c:v>26091</c:v>
                </c:pt>
                <c:pt idx="1">
                  <c:v>10959</c:v>
                </c:pt>
                <c:pt idx="2">
                  <c:v>20042</c:v>
                </c:pt>
                <c:pt idx="3">
                  <c:v>5276</c:v>
                </c:pt>
                <c:pt idx="4">
                  <c:v>3014</c:v>
                </c:pt>
                <c:pt idx="5">
                  <c:v>1997</c:v>
                </c:pt>
              </c:numCache>
            </c:numRef>
          </c:val>
          <c:extLst>
            <c:ext xmlns:c16="http://schemas.microsoft.com/office/drawing/2014/chart" uri="{C3380CC4-5D6E-409C-BE32-E72D297353CC}">
              <c16:uniqueId val="{00000001-0370-4130-A283-0ABAC260FEA0}"/>
            </c:ext>
          </c:extLst>
        </c:ser>
        <c:ser>
          <c:idx val="2"/>
          <c:order val="2"/>
          <c:tx>
            <c:strRef>
              <c:f>Slides!$AK$44</c:f>
              <c:strCache>
                <c:ptCount val="1"/>
                <c:pt idx="0">
                  <c:v>2008</c:v>
                </c:pt>
              </c:strCache>
            </c:strRef>
          </c:tx>
          <c:spPr>
            <a:solidFill>
              <a:schemeClr val="accent1">
                <a:shade val="56000"/>
              </a:schemeClr>
            </a:solidFill>
            <a:ln>
              <a:noFill/>
            </a:ln>
            <a:effectLst/>
          </c:spPr>
          <c:invertIfNegative val="0"/>
          <c:cat>
            <c:strRef>
              <c:f>Slides!$AF$45:$AF$50</c:f>
              <c:strCache>
                <c:ptCount val="6"/>
                <c:pt idx="0">
                  <c:v>Forage</c:v>
                </c:pt>
                <c:pt idx="1">
                  <c:v>Tree Fruit</c:v>
                </c:pt>
                <c:pt idx="2">
                  <c:v>Vegetables</c:v>
                </c:pt>
                <c:pt idx="3">
                  <c:v>Grain,Pulse, Oilseed</c:v>
                </c:pt>
                <c:pt idx="4">
                  <c:v>Small Fruit&amp; Nuts</c:v>
                </c:pt>
                <c:pt idx="5">
                  <c:v>Mixed Hort</c:v>
                </c:pt>
              </c:strCache>
            </c:strRef>
          </c:cat>
          <c:val>
            <c:numRef>
              <c:f>Slides!$AK$45:$AK$50</c:f>
              <c:numCache>
                <c:formatCode>#,##0</c:formatCode>
                <c:ptCount val="6"/>
                <c:pt idx="0">
                  <c:v>30031</c:v>
                </c:pt>
                <c:pt idx="1">
                  <c:v>16983</c:v>
                </c:pt>
                <c:pt idx="2">
                  <c:v>19836</c:v>
                </c:pt>
                <c:pt idx="3">
                  <c:v>8508</c:v>
                </c:pt>
                <c:pt idx="4">
                  <c:v>3205</c:v>
                </c:pt>
                <c:pt idx="5">
                  <c:v>1924</c:v>
                </c:pt>
              </c:numCache>
            </c:numRef>
          </c:val>
          <c:extLst>
            <c:ext xmlns:c16="http://schemas.microsoft.com/office/drawing/2014/chart" uri="{C3380CC4-5D6E-409C-BE32-E72D297353CC}">
              <c16:uniqueId val="{00000002-0370-4130-A283-0ABAC260FEA0}"/>
            </c:ext>
          </c:extLst>
        </c:ser>
        <c:ser>
          <c:idx val="3"/>
          <c:order val="3"/>
          <c:tx>
            <c:strRef>
              <c:f>Slides!$AL$44</c:f>
              <c:strCache>
                <c:ptCount val="1"/>
                <c:pt idx="0">
                  <c:v>2009</c:v>
                </c:pt>
              </c:strCache>
            </c:strRef>
          </c:tx>
          <c:spPr>
            <a:solidFill>
              <a:schemeClr val="accent1">
                <a:shade val="65000"/>
              </a:schemeClr>
            </a:solidFill>
            <a:ln>
              <a:noFill/>
            </a:ln>
            <a:effectLst/>
          </c:spPr>
          <c:invertIfNegative val="0"/>
          <c:cat>
            <c:strRef>
              <c:f>Slides!$AF$45:$AF$50</c:f>
              <c:strCache>
                <c:ptCount val="6"/>
                <c:pt idx="0">
                  <c:v>Forage</c:v>
                </c:pt>
                <c:pt idx="1">
                  <c:v>Tree Fruit</c:v>
                </c:pt>
                <c:pt idx="2">
                  <c:v>Vegetables</c:v>
                </c:pt>
                <c:pt idx="3">
                  <c:v>Grain,Pulse, Oilseed</c:v>
                </c:pt>
                <c:pt idx="4">
                  <c:v>Small Fruit&amp; Nuts</c:v>
                </c:pt>
                <c:pt idx="5">
                  <c:v>Mixed Hort</c:v>
                </c:pt>
              </c:strCache>
            </c:strRef>
          </c:cat>
          <c:val>
            <c:numRef>
              <c:f>Slides!$AL$45:$AL$50</c:f>
              <c:numCache>
                <c:formatCode>#,##0</c:formatCode>
                <c:ptCount val="6"/>
                <c:pt idx="0">
                  <c:v>32659</c:v>
                </c:pt>
                <c:pt idx="1">
                  <c:v>21862</c:v>
                </c:pt>
                <c:pt idx="2">
                  <c:v>15668</c:v>
                </c:pt>
                <c:pt idx="3">
                  <c:v>13084</c:v>
                </c:pt>
                <c:pt idx="4">
                  <c:v>3392</c:v>
                </c:pt>
                <c:pt idx="5">
                  <c:v>2001</c:v>
                </c:pt>
              </c:numCache>
            </c:numRef>
          </c:val>
          <c:extLst>
            <c:ext xmlns:c16="http://schemas.microsoft.com/office/drawing/2014/chart" uri="{C3380CC4-5D6E-409C-BE32-E72D297353CC}">
              <c16:uniqueId val="{00000003-0370-4130-A283-0ABAC260FEA0}"/>
            </c:ext>
          </c:extLst>
        </c:ser>
        <c:ser>
          <c:idx val="4"/>
          <c:order val="4"/>
          <c:tx>
            <c:strRef>
              <c:f>Slides!$AM$44</c:f>
              <c:strCache>
                <c:ptCount val="1"/>
                <c:pt idx="0">
                  <c:v>2010</c:v>
                </c:pt>
              </c:strCache>
            </c:strRef>
          </c:tx>
          <c:spPr>
            <a:solidFill>
              <a:schemeClr val="accent1">
                <a:shade val="73000"/>
              </a:schemeClr>
            </a:solidFill>
            <a:ln>
              <a:noFill/>
            </a:ln>
            <a:effectLst/>
          </c:spPr>
          <c:invertIfNegative val="0"/>
          <c:cat>
            <c:strRef>
              <c:f>Slides!$AF$45:$AF$50</c:f>
              <c:strCache>
                <c:ptCount val="6"/>
                <c:pt idx="0">
                  <c:v>Forage</c:v>
                </c:pt>
                <c:pt idx="1">
                  <c:v>Tree Fruit</c:v>
                </c:pt>
                <c:pt idx="2">
                  <c:v>Vegetables</c:v>
                </c:pt>
                <c:pt idx="3">
                  <c:v>Grain,Pulse, Oilseed</c:v>
                </c:pt>
                <c:pt idx="4">
                  <c:v>Small Fruit&amp; Nuts</c:v>
                </c:pt>
                <c:pt idx="5">
                  <c:v>Mixed Hort</c:v>
                </c:pt>
              </c:strCache>
            </c:strRef>
          </c:cat>
          <c:val>
            <c:numRef>
              <c:f>Slides!$AM$45:$AM$50</c:f>
              <c:numCache>
                <c:formatCode>#,##0</c:formatCode>
                <c:ptCount val="6"/>
                <c:pt idx="0">
                  <c:v>27753</c:v>
                </c:pt>
                <c:pt idx="1">
                  <c:v>20662</c:v>
                </c:pt>
                <c:pt idx="2">
                  <c:v>13263</c:v>
                </c:pt>
                <c:pt idx="3">
                  <c:v>14540</c:v>
                </c:pt>
                <c:pt idx="4">
                  <c:v>3707</c:v>
                </c:pt>
                <c:pt idx="5">
                  <c:v>2344</c:v>
                </c:pt>
              </c:numCache>
            </c:numRef>
          </c:val>
          <c:extLst>
            <c:ext xmlns:c16="http://schemas.microsoft.com/office/drawing/2014/chart" uri="{C3380CC4-5D6E-409C-BE32-E72D297353CC}">
              <c16:uniqueId val="{00000004-0370-4130-A283-0ABAC260FEA0}"/>
            </c:ext>
          </c:extLst>
        </c:ser>
        <c:ser>
          <c:idx val="5"/>
          <c:order val="5"/>
          <c:tx>
            <c:strRef>
              <c:f>Slides!$AN$44</c:f>
              <c:strCache>
                <c:ptCount val="1"/>
                <c:pt idx="0">
                  <c:v>2011</c:v>
                </c:pt>
              </c:strCache>
            </c:strRef>
          </c:tx>
          <c:spPr>
            <a:solidFill>
              <a:schemeClr val="accent1">
                <a:shade val="82000"/>
              </a:schemeClr>
            </a:solidFill>
            <a:ln>
              <a:noFill/>
            </a:ln>
            <a:effectLst/>
          </c:spPr>
          <c:invertIfNegative val="0"/>
          <c:cat>
            <c:strRef>
              <c:f>Slides!$AF$45:$AF$50</c:f>
              <c:strCache>
                <c:ptCount val="6"/>
                <c:pt idx="0">
                  <c:v>Forage</c:v>
                </c:pt>
                <c:pt idx="1">
                  <c:v>Tree Fruit</c:v>
                </c:pt>
                <c:pt idx="2">
                  <c:v>Vegetables</c:v>
                </c:pt>
                <c:pt idx="3">
                  <c:v>Grain,Pulse, Oilseed</c:v>
                </c:pt>
                <c:pt idx="4">
                  <c:v>Small Fruit&amp; Nuts</c:v>
                </c:pt>
                <c:pt idx="5">
                  <c:v>Mixed Hort</c:v>
                </c:pt>
              </c:strCache>
            </c:strRef>
          </c:cat>
          <c:val>
            <c:numRef>
              <c:f>Slides!$AN$45:$AN$50</c:f>
              <c:numCache>
                <c:formatCode>General</c:formatCode>
                <c:ptCount val="6"/>
                <c:pt idx="0">
                  <c:v>26823</c:v>
                </c:pt>
                <c:pt idx="1">
                  <c:v>19592</c:v>
                </c:pt>
                <c:pt idx="2">
                  <c:v>15191</c:v>
                </c:pt>
                <c:pt idx="3">
                  <c:v>10991</c:v>
                </c:pt>
                <c:pt idx="4">
                  <c:v>4276</c:v>
                </c:pt>
                <c:pt idx="5">
                  <c:v>2547</c:v>
                </c:pt>
              </c:numCache>
            </c:numRef>
          </c:val>
          <c:extLst>
            <c:ext xmlns:c16="http://schemas.microsoft.com/office/drawing/2014/chart" uri="{C3380CC4-5D6E-409C-BE32-E72D297353CC}">
              <c16:uniqueId val="{00000005-0370-4130-A283-0ABAC260FEA0}"/>
            </c:ext>
          </c:extLst>
        </c:ser>
        <c:ser>
          <c:idx val="6"/>
          <c:order val="6"/>
          <c:tx>
            <c:strRef>
              <c:f>Slides!$AO$44</c:f>
              <c:strCache>
                <c:ptCount val="1"/>
                <c:pt idx="0">
                  <c:v>2012</c:v>
                </c:pt>
              </c:strCache>
            </c:strRef>
          </c:tx>
          <c:spPr>
            <a:solidFill>
              <a:schemeClr val="accent1">
                <a:shade val="91000"/>
              </a:schemeClr>
            </a:solidFill>
            <a:ln>
              <a:noFill/>
            </a:ln>
            <a:effectLst/>
          </c:spPr>
          <c:invertIfNegative val="0"/>
          <c:cat>
            <c:strRef>
              <c:f>Slides!$AF$45:$AF$50</c:f>
              <c:strCache>
                <c:ptCount val="6"/>
                <c:pt idx="0">
                  <c:v>Forage</c:v>
                </c:pt>
                <c:pt idx="1">
                  <c:v>Tree Fruit</c:v>
                </c:pt>
                <c:pt idx="2">
                  <c:v>Vegetables</c:v>
                </c:pt>
                <c:pt idx="3">
                  <c:v>Grain,Pulse, Oilseed</c:v>
                </c:pt>
                <c:pt idx="4">
                  <c:v>Small Fruit&amp; Nuts</c:v>
                </c:pt>
                <c:pt idx="5">
                  <c:v>Mixed Hort</c:v>
                </c:pt>
              </c:strCache>
            </c:strRef>
          </c:cat>
          <c:val>
            <c:numRef>
              <c:f>Slides!$AO$45:$AO$50</c:f>
              <c:numCache>
                <c:formatCode>General</c:formatCode>
                <c:ptCount val="6"/>
                <c:pt idx="0">
                  <c:v>28949</c:v>
                </c:pt>
                <c:pt idx="1">
                  <c:v>18855</c:v>
                </c:pt>
                <c:pt idx="2">
                  <c:v>15586</c:v>
                </c:pt>
                <c:pt idx="3">
                  <c:v>9867</c:v>
                </c:pt>
                <c:pt idx="4">
                  <c:v>4176</c:v>
                </c:pt>
                <c:pt idx="5">
                  <c:v>3022</c:v>
                </c:pt>
              </c:numCache>
            </c:numRef>
          </c:val>
          <c:extLst>
            <c:ext xmlns:c16="http://schemas.microsoft.com/office/drawing/2014/chart" uri="{C3380CC4-5D6E-409C-BE32-E72D297353CC}">
              <c16:uniqueId val="{00000006-0370-4130-A283-0ABAC260FEA0}"/>
            </c:ext>
          </c:extLst>
        </c:ser>
        <c:ser>
          <c:idx val="7"/>
          <c:order val="7"/>
          <c:tx>
            <c:strRef>
              <c:f>Slides!$AP$44</c:f>
              <c:strCache>
                <c:ptCount val="1"/>
                <c:pt idx="0">
                  <c:v>2013</c:v>
                </c:pt>
              </c:strCache>
            </c:strRef>
          </c:tx>
          <c:spPr>
            <a:solidFill>
              <a:schemeClr val="accent1"/>
            </a:solidFill>
            <a:ln>
              <a:noFill/>
            </a:ln>
            <a:effectLst/>
          </c:spPr>
          <c:invertIfNegative val="0"/>
          <c:cat>
            <c:strRef>
              <c:f>Slides!$AF$45:$AF$50</c:f>
              <c:strCache>
                <c:ptCount val="6"/>
                <c:pt idx="0">
                  <c:v>Forage</c:v>
                </c:pt>
                <c:pt idx="1">
                  <c:v>Tree Fruit</c:v>
                </c:pt>
                <c:pt idx="2">
                  <c:v>Vegetables</c:v>
                </c:pt>
                <c:pt idx="3">
                  <c:v>Grain,Pulse, Oilseed</c:v>
                </c:pt>
                <c:pt idx="4">
                  <c:v>Small Fruit&amp; Nuts</c:v>
                </c:pt>
                <c:pt idx="5">
                  <c:v>Mixed Hort</c:v>
                </c:pt>
              </c:strCache>
            </c:strRef>
          </c:cat>
          <c:val>
            <c:numRef>
              <c:f>Slides!$AP$45:$AP$50</c:f>
              <c:numCache>
                <c:formatCode>General</c:formatCode>
                <c:ptCount val="6"/>
                <c:pt idx="0">
                  <c:v>29642</c:v>
                </c:pt>
                <c:pt idx="1">
                  <c:v>19139</c:v>
                </c:pt>
                <c:pt idx="2">
                  <c:v>16326</c:v>
                </c:pt>
                <c:pt idx="3">
                  <c:v>8530</c:v>
                </c:pt>
                <c:pt idx="4">
                  <c:v>4214</c:v>
                </c:pt>
                <c:pt idx="5">
                  <c:v>3416</c:v>
                </c:pt>
              </c:numCache>
            </c:numRef>
          </c:val>
          <c:extLst>
            <c:ext xmlns:c16="http://schemas.microsoft.com/office/drawing/2014/chart" uri="{C3380CC4-5D6E-409C-BE32-E72D297353CC}">
              <c16:uniqueId val="{00000007-0370-4130-A283-0ABAC260FEA0}"/>
            </c:ext>
          </c:extLst>
        </c:ser>
        <c:ser>
          <c:idx val="8"/>
          <c:order val="8"/>
          <c:tx>
            <c:strRef>
              <c:f>Slides!$AQ$44</c:f>
              <c:strCache>
                <c:ptCount val="1"/>
                <c:pt idx="0">
                  <c:v>2014</c:v>
                </c:pt>
              </c:strCache>
            </c:strRef>
          </c:tx>
          <c:spPr>
            <a:solidFill>
              <a:schemeClr val="accent1">
                <a:tint val="92000"/>
              </a:schemeClr>
            </a:solidFill>
            <a:ln>
              <a:noFill/>
            </a:ln>
            <a:effectLst/>
          </c:spPr>
          <c:invertIfNegative val="0"/>
          <c:cat>
            <c:strRef>
              <c:f>Slides!$AF$45:$AF$50</c:f>
              <c:strCache>
                <c:ptCount val="6"/>
                <c:pt idx="0">
                  <c:v>Forage</c:v>
                </c:pt>
                <c:pt idx="1">
                  <c:v>Tree Fruit</c:v>
                </c:pt>
                <c:pt idx="2">
                  <c:v>Vegetables</c:v>
                </c:pt>
                <c:pt idx="3">
                  <c:v>Grain,Pulse, Oilseed</c:v>
                </c:pt>
                <c:pt idx="4">
                  <c:v>Small Fruit&amp; Nuts</c:v>
                </c:pt>
                <c:pt idx="5">
                  <c:v>Mixed Hort</c:v>
                </c:pt>
              </c:strCache>
            </c:strRef>
          </c:cat>
          <c:val>
            <c:numRef>
              <c:f>Slides!$AQ$45:$AQ$50</c:f>
              <c:numCache>
                <c:formatCode>General</c:formatCode>
                <c:ptCount val="6"/>
                <c:pt idx="0">
                  <c:v>27779</c:v>
                </c:pt>
                <c:pt idx="1">
                  <c:v>19228</c:v>
                </c:pt>
                <c:pt idx="2">
                  <c:v>20063</c:v>
                </c:pt>
                <c:pt idx="3">
                  <c:v>11253</c:v>
                </c:pt>
                <c:pt idx="4">
                  <c:v>4245</c:v>
                </c:pt>
                <c:pt idx="5">
                  <c:v>2325</c:v>
                </c:pt>
              </c:numCache>
            </c:numRef>
          </c:val>
          <c:extLst>
            <c:ext xmlns:c16="http://schemas.microsoft.com/office/drawing/2014/chart" uri="{C3380CC4-5D6E-409C-BE32-E72D297353CC}">
              <c16:uniqueId val="{00000008-0370-4130-A283-0ABAC260FEA0}"/>
            </c:ext>
          </c:extLst>
        </c:ser>
        <c:ser>
          <c:idx val="9"/>
          <c:order val="9"/>
          <c:tx>
            <c:strRef>
              <c:f>Slides!$AR$44</c:f>
              <c:strCache>
                <c:ptCount val="1"/>
                <c:pt idx="0">
                  <c:v>2015</c:v>
                </c:pt>
              </c:strCache>
            </c:strRef>
          </c:tx>
          <c:spPr>
            <a:solidFill>
              <a:schemeClr val="accent1">
                <a:tint val="83000"/>
              </a:schemeClr>
            </a:solidFill>
            <a:ln>
              <a:noFill/>
            </a:ln>
            <a:effectLst/>
          </c:spPr>
          <c:invertIfNegative val="0"/>
          <c:cat>
            <c:strRef>
              <c:f>Slides!$AF$45:$AF$50</c:f>
              <c:strCache>
                <c:ptCount val="6"/>
                <c:pt idx="0">
                  <c:v>Forage</c:v>
                </c:pt>
                <c:pt idx="1">
                  <c:v>Tree Fruit</c:v>
                </c:pt>
                <c:pt idx="2">
                  <c:v>Vegetables</c:v>
                </c:pt>
                <c:pt idx="3">
                  <c:v>Grain,Pulse, Oilseed</c:v>
                </c:pt>
                <c:pt idx="4">
                  <c:v>Small Fruit&amp; Nuts</c:v>
                </c:pt>
                <c:pt idx="5">
                  <c:v>Mixed Hort</c:v>
                </c:pt>
              </c:strCache>
            </c:strRef>
          </c:cat>
          <c:val>
            <c:numRef>
              <c:f>Slides!$AR$45:$AR$50</c:f>
              <c:numCache>
                <c:formatCode>General</c:formatCode>
                <c:ptCount val="6"/>
                <c:pt idx="0">
                  <c:v>29661</c:v>
                </c:pt>
                <c:pt idx="1">
                  <c:v>19685</c:v>
                </c:pt>
                <c:pt idx="2">
                  <c:v>21474</c:v>
                </c:pt>
                <c:pt idx="3">
                  <c:v>12760</c:v>
                </c:pt>
                <c:pt idx="4">
                  <c:v>4165</c:v>
                </c:pt>
                <c:pt idx="5">
                  <c:v>3536</c:v>
                </c:pt>
              </c:numCache>
            </c:numRef>
          </c:val>
          <c:extLst>
            <c:ext xmlns:c16="http://schemas.microsoft.com/office/drawing/2014/chart" uri="{C3380CC4-5D6E-409C-BE32-E72D297353CC}">
              <c16:uniqueId val="{00000009-0370-4130-A283-0ABAC260FEA0}"/>
            </c:ext>
          </c:extLst>
        </c:ser>
        <c:ser>
          <c:idx val="10"/>
          <c:order val="10"/>
          <c:tx>
            <c:strRef>
              <c:f>Slides!$AS$44</c:f>
              <c:strCache>
                <c:ptCount val="1"/>
                <c:pt idx="0">
                  <c:v>2016</c:v>
                </c:pt>
              </c:strCache>
            </c:strRef>
          </c:tx>
          <c:spPr>
            <a:solidFill>
              <a:schemeClr val="accent1">
                <a:tint val="74000"/>
              </a:schemeClr>
            </a:solidFill>
            <a:ln>
              <a:noFill/>
            </a:ln>
            <a:effectLst/>
          </c:spPr>
          <c:invertIfNegative val="0"/>
          <c:cat>
            <c:strRef>
              <c:f>Slides!$AF$45:$AF$50</c:f>
              <c:strCache>
                <c:ptCount val="6"/>
                <c:pt idx="0">
                  <c:v>Forage</c:v>
                </c:pt>
                <c:pt idx="1">
                  <c:v>Tree Fruit</c:v>
                </c:pt>
                <c:pt idx="2">
                  <c:v>Vegetables</c:v>
                </c:pt>
                <c:pt idx="3">
                  <c:v>Grain,Pulse, Oilseed</c:v>
                </c:pt>
                <c:pt idx="4">
                  <c:v>Small Fruit&amp; Nuts</c:v>
                </c:pt>
                <c:pt idx="5">
                  <c:v>Mixed Hort</c:v>
                </c:pt>
              </c:strCache>
            </c:strRef>
          </c:cat>
          <c:val>
            <c:numRef>
              <c:f>Slides!$AS$45:$AS$50</c:f>
              <c:numCache>
                <c:formatCode>General</c:formatCode>
                <c:ptCount val="6"/>
                <c:pt idx="0">
                  <c:v>32615</c:v>
                </c:pt>
                <c:pt idx="1">
                  <c:v>21771</c:v>
                </c:pt>
                <c:pt idx="2">
                  <c:v>24639</c:v>
                </c:pt>
                <c:pt idx="3">
                  <c:v>19114</c:v>
                </c:pt>
                <c:pt idx="4">
                  <c:v>4762</c:v>
                </c:pt>
                <c:pt idx="5">
                  <c:v>1911</c:v>
                </c:pt>
              </c:numCache>
            </c:numRef>
          </c:val>
          <c:extLst>
            <c:ext xmlns:c16="http://schemas.microsoft.com/office/drawing/2014/chart" uri="{C3380CC4-5D6E-409C-BE32-E72D297353CC}">
              <c16:uniqueId val="{0000000A-0370-4130-A283-0ABAC260FEA0}"/>
            </c:ext>
          </c:extLst>
        </c:ser>
        <c:ser>
          <c:idx val="11"/>
          <c:order val="11"/>
          <c:tx>
            <c:strRef>
              <c:f>Slides!$AT$44</c:f>
              <c:strCache>
                <c:ptCount val="1"/>
                <c:pt idx="0">
                  <c:v>2017</c:v>
                </c:pt>
              </c:strCache>
            </c:strRef>
          </c:tx>
          <c:spPr>
            <a:solidFill>
              <a:schemeClr val="accent1">
                <a:tint val="65000"/>
              </a:schemeClr>
            </a:solidFill>
            <a:ln>
              <a:noFill/>
            </a:ln>
            <a:effectLst/>
          </c:spPr>
          <c:invertIfNegative val="0"/>
          <c:cat>
            <c:strRef>
              <c:f>Slides!$AF$45:$AF$50</c:f>
              <c:strCache>
                <c:ptCount val="6"/>
                <c:pt idx="0">
                  <c:v>Forage</c:v>
                </c:pt>
                <c:pt idx="1">
                  <c:v>Tree Fruit</c:v>
                </c:pt>
                <c:pt idx="2">
                  <c:v>Vegetables</c:v>
                </c:pt>
                <c:pt idx="3">
                  <c:v>Grain,Pulse, Oilseed</c:v>
                </c:pt>
                <c:pt idx="4">
                  <c:v>Small Fruit&amp; Nuts</c:v>
                </c:pt>
                <c:pt idx="5">
                  <c:v>Mixed Hort</c:v>
                </c:pt>
              </c:strCache>
            </c:strRef>
          </c:cat>
          <c:val>
            <c:numRef>
              <c:f>Slides!$AT$45:$AT$50</c:f>
              <c:numCache>
                <c:formatCode>General</c:formatCode>
                <c:ptCount val="6"/>
                <c:pt idx="0">
                  <c:v>33698</c:v>
                </c:pt>
                <c:pt idx="1">
                  <c:v>28624</c:v>
                </c:pt>
                <c:pt idx="2">
                  <c:v>24282</c:v>
                </c:pt>
                <c:pt idx="3">
                  <c:v>14332</c:v>
                </c:pt>
                <c:pt idx="4">
                  <c:v>4643</c:v>
                </c:pt>
                <c:pt idx="5">
                  <c:v>1911</c:v>
                </c:pt>
              </c:numCache>
            </c:numRef>
          </c:val>
          <c:extLst>
            <c:ext xmlns:c16="http://schemas.microsoft.com/office/drawing/2014/chart" uri="{C3380CC4-5D6E-409C-BE32-E72D297353CC}">
              <c16:uniqueId val="{0000000B-0370-4130-A283-0ABAC260FEA0}"/>
            </c:ext>
          </c:extLst>
        </c:ser>
        <c:ser>
          <c:idx val="12"/>
          <c:order val="12"/>
          <c:tx>
            <c:strRef>
              <c:f>Slides!$AU$44</c:f>
              <c:strCache>
                <c:ptCount val="1"/>
                <c:pt idx="0">
                  <c:v>2018</c:v>
                </c:pt>
              </c:strCache>
            </c:strRef>
          </c:tx>
          <c:spPr>
            <a:solidFill>
              <a:schemeClr val="accent1">
                <a:tint val="57000"/>
              </a:schemeClr>
            </a:solidFill>
            <a:ln>
              <a:noFill/>
            </a:ln>
            <a:effectLst/>
          </c:spPr>
          <c:invertIfNegative val="0"/>
          <c:cat>
            <c:strRef>
              <c:f>Slides!$AF$45:$AF$50</c:f>
              <c:strCache>
                <c:ptCount val="6"/>
                <c:pt idx="0">
                  <c:v>Forage</c:v>
                </c:pt>
                <c:pt idx="1">
                  <c:v>Tree Fruit</c:v>
                </c:pt>
                <c:pt idx="2">
                  <c:v>Vegetables</c:v>
                </c:pt>
                <c:pt idx="3">
                  <c:v>Grain,Pulse, Oilseed</c:v>
                </c:pt>
                <c:pt idx="4">
                  <c:v>Small Fruit&amp; Nuts</c:v>
                </c:pt>
                <c:pt idx="5">
                  <c:v>Mixed Hort</c:v>
                </c:pt>
              </c:strCache>
            </c:strRef>
          </c:cat>
          <c:val>
            <c:numRef>
              <c:f>Slides!$AU$45:$AU$50</c:f>
              <c:numCache>
                <c:formatCode>General</c:formatCode>
                <c:ptCount val="6"/>
                <c:pt idx="0">
                  <c:v>32974</c:v>
                </c:pt>
                <c:pt idx="1">
                  <c:v>36121</c:v>
                </c:pt>
                <c:pt idx="2">
                  <c:v>22735</c:v>
                </c:pt>
                <c:pt idx="3">
                  <c:v>18913</c:v>
                </c:pt>
                <c:pt idx="4">
                  <c:v>5129</c:v>
                </c:pt>
                <c:pt idx="5">
                  <c:v>3508</c:v>
                </c:pt>
              </c:numCache>
            </c:numRef>
          </c:val>
          <c:extLst>
            <c:ext xmlns:c16="http://schemas.microsoft.com/office/drawing/2014/chart" uri="{C3380CC4-5D6E-409C-BE32-E72D297353CC}">
              <c16:uniqueId val="{0000000C-0370-4130-A283-0ABAC260FEA0}"/>
            </c:ext>
          </c:extLst>
        </c:ser>
        <c:ser>
          <c:idx val="13"/>
          <c:order val="13"/>
          <c:tx>
            <c:strRef>
              <c:f>Slides!$AV$44</c:f>
              <c:strCache>
                <c:ptCount val="1"/>
                <c:pt idx="0">
                  <c:v>2019</c:v>
                </c:pt>
              </c:strCache>
            </c:strRef>
          </c:tx>
          <c:spPr>
            <a:solidFill>
              <a:schemeClr val="accent1">
                <a:tint val="48000"/>
              </a:schemeClr>
            </a:solidFill>
            <a:ln>
              <a:noFill/>
            </a:ln>
            <a:effectLst/>
          </c:spPr>
          <c:invertIfNegative val="0"/>
          <c:cat>
            <c:strRef>
              <c:f>Slides!$AF$45:$AF$50</c:f>
              <c:strCache>
                <c:ptCount val="6"/>
                <c:pt idx="0">
                  <c:v>Forage</c:v>
                </c:pt>
                <c:pt idx="1">
                  <c:v>Tree Fruit</c:v>
                </c:pt>
                <c:pt idx="2">
                  <c:v>Vegetables</c:v>
                </c:pt>
                <c:pt idx="3">
                  <c:v>Grain,Pulse, Oilseed</c:v>
                </c:pt>
                <c:pt idx="4">
                  <c:v>Small Fruit&amp; Nuts</c:v>
                </c:pt>
                <c:pt idx="5">
                  <c:v>Mixed Hort</c:v>
                </c:pt>
              </c:strCache>
            </c:strRef>
          </c:cat>
          <c:val>
            <c:numRef>
              <c:f>Slides!$AV$45:$AV$50</c:f>
              <c:numCache>
                <c:formatCode>General</c:formatCode>
                <c:ptCount val="6"/>
                <c:pt idx="0">
                  <c:v>34425</c:v>
                </c:pt>
                <c:pt idx="1">
                  <c:v>41580</c:v>
                </c:pt>
                <c:pt idx="2">
                  <c:v>21968</c:v>
                </c:pt>
                <c:pt idx="3">
                  <c:v>38489</c:v>
                </c:pt>
                <c:pt idx="4">
                  <c:v>6133</c:v>
                </c:pt>
                <c:pt idx="5">
                  <c:v>3881</c:v>
                </c:pt>
              </c:numCache>
            </c:numRef>
          </c:val>
          <c:extLst>
            <c:ext xmlns:c16="http://schemas.microsoft.com/office/drawing/2014/chart" uri="{C3380CC4-5D6E-409C-BE32-E72D297353CC}">
              <c16:uniqueId val="{0000000D-0370-4130-A283-0ABAC260FEA0}"/>
            </c:ext>
          </c:extLst>
        </c:ser>
        <c:ser>
          <c:idx val="14"/>
          <c:order val="14"/>
          <c:tx>
            <c:strRef>
              <c:f>Slides!$AW$44</c:f>
              <c:strCache>
                <c:ptCount val="1"/>
                <c:pt idx="0">
                  <c:v>2020</c:v>
                </c:pt>
              </c:strCache>
            </c:strRef>
          </c:tx>
          <c:spPr>
            <a:solidFill>
              <a:schemeClr val="accent1">
                <a:tint val="39000"/>
              </a:schemeClr>
            </a:solidFill>
            <a:ln>
              <a:noFill/>
            </a:ln>
            <a:effectLst/>
          </c:spPr>
          <c:invertIfNegative val="0"/>
          <c:cat>
            <c:strRef>
              <c:f>Slides!$AF$45:$AF$50</c:f>
              <c:strCache>
                <c:ptCount val="6"/>
                <c:pt idx="0">
                  <c:v>Forage</c:v>
                </c:pt>
                <c:pt idx="1">
                  <c:v>Tree Fruit</c:v>
                </c:pt>
                <c:pt idx="2">
                  <c:v>Vegetables</c:v>
                </c:pt>
                <c:pt idx="3">
                  <c:v>Grain,Pulse, Oilseed</c:v>
                </c:pt>
                <c:pt idx="4">
                  <c:v>Small Fruit&amp; Nuts</c:v>
                </c:pt>
                <c:pt idx="5">
                  <c:v>Mixed Hort</c:v>
                </c:pt>
              </c:strCache>
            </c:strRef>
          </c:cat>
          <c:val>
            <c:numRef>
              <c:f>Slides!$AW$45:$AW$50</c:f>
              <c:numCache>
                <c:formatCode>General</c:formatCode>
                <c:ptCount val="6"/>
                <c:pt idx="0">
                  <c:v>33637</c:v>
                </c:pt>
                <c:pt idx="1">
                  <c:v>39021</c:v>
                </c:pt>
                <c:pt idx="2">
                  <c:v>18391</c:v>
                </c:pt>
                <c:pt idx="3">
                  <c:v>20611</c:v>
                </c:pt>
                <c:pt idx="4">
                  <c:v>7341</c:v>
                </c:pt>
                <c:pt idx="5">
                  <c:v>3815</c:v>
                </c:pt>
              </c:numCache>
            </c:numRef>
          </c:val>
          <c:extLst>
            <c:ext xmlns:c16="http://schemas.microsoft.com/office/drawing/2014/chart" uri="{C3380CC4-5D6E-409C-BE32-E72D297353CC}">
              <c16:uniqueId val="{00000000-4A5A-430C-B371-EB5995F1E31C}"/>
            </c:ext>
          </c:extLst>
        </c:ser>
        <c:dLbls>
          <c:showLegendKey val="0"/>
          <c:showVal val="0"/>
          <c:showCatName val="0"/>
          <c:showSerName val="0"/>
          <c:showPercent val="0"/>
          <c:showBubbleSize val="0"/>
        </c:dLbls>
        <c:gapWidth val="219"/>
        <c:overlap val="-27"/>
        <c:axId val="229623296"/>
        <c:axId val="229624832"/>
      </c:barChart>
      <c:catAx>
        <c:axId val="229623296"/>
        <c:scaling>
          <c:orientation val="minMax"/>
        </c:scaling>
        <c:delete val="0"/>
        <c:axPos val="b"/>
        <c:numFmt formatCode="General" sourceLinked="1"/>
        <c:majorTickMark val="none"/>
        <c:minorTickMark val="none"/>
        <c:tickLblPos val="nextTo"/>
        <c:spPr>
          <a:noFill/>
          <a:ln w="9525" cap="flat" cmpd="sng" algn="ctr">
            <a:solidFill>
              <a:schemeClr val="tx1">
                <a:lumMod val="50000"/>
              </a:schemeClr>
            </a:solidFill>
            <a:round/>
          </a:ln>
          <a:effectLst/>
        </c:spPr>
        <c:txPr>
          <a:bodyPr rot="-60000000" spcFirstLastPara="1" vertOverflow="ellipsis" vert="horz" wrap="square" anchor="ctr" anchorCtr="1"/>
          <a:lstStyle/>
          <a:p>
            <a:pPr>
              <a:defRPr sz="1600" b="0" i="0" u="none" strike="noStrike" kern="1200" baseline="0">
                <a:solidFill>
                  <a:schemeClr val="bg2"/>
                </a:solidFill>
                <a:latin typeface="+mn-lt"/>
                <a:ea typeface="+mn-ea"/>
                <a:cs typeface="+mn-cs"/>
              </a:defRPr>
            </a:pPr>
            <a:endParaRPr lang="en-US"/>
          </a:p>
        </c:txPr>
        <c:crossAx val="229624832"/>
        <c:crosses val="autoZero"/>
        <c:auto val="1"/>
        <c:lblAlgn val="ctr"/>
        <c:lblOffset val="100"/>
        <c:noMultiLvlLbl val="0"/>
      </c:catAx>
      <c:valAx>
        <c:axId val="229624832"/>
        <c:scaling>
          <c:orientation val="minMax"/>
        </c:scaling>
        <c:delete val="0"/>
        <c:axPos val="l"/>
        <c:majorGridlines>
          <c:spPr>
            <a:ln w="9525" cap="flat" cmpd="sng" algn="ctr">
              <a:solidFill>
                <a:schemeClr val="tx1">
                  <a:lumMod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bg2"/>
                    </a:solidFill>
                    <a:latin typeface="+mn-lt"/>
                    <a:ea typeface="+mn-ea"/>
                    <a:cs typeface="+mn-cs"/>
                  </a:defRPr>
                </a:pPr>
                <a:r>
                  <a:rPr lang="en-US" sz="1800" b="1"/>
                  <a:t>Acres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2"/>
                </a:solidFill>
                <a:latin typeface="+mn-lt"/>
                <a:ea typeface="+mn-ea"/>
                <a:cs typeface="+mn-cs"/>
              </a:defRPr>
            </a:pPr>
            <a:endParaRPr lang="en-US"/>
          </a:p>
        </c:txPr>
        <c:crossAx val="229623296"/>
        <c:crosses val="autoZero"/>
        <c:crossBetween val="between"/>
      </c:valAx>
      <c:spPr>
        <a:solidFill>
          <a:schemeClr val="accent3">
            <a:lumMod val="20000"/>
            <a:lumOff val="80000"/>
          </a:schemeClr>
        </a:solidFill>
        <a:ln>
          <a:solidFill>
            <a:schemeClr val="tx1">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bg2"/>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bg2"/>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6666FF"/>
              </a:solidFill>
              <a:ln w="25400">
                <a:solidFill>
                  <a:schemeClr val="lt1"/>
                </a:solidFill>
              </a:ln>
              <a:effectLst/>
              <a:sp3d contourW="25400">
                <a:contourClr>
                  <a:schemeClr val="lt1"/>
                </a:contourClr>
              </a:sp3d>
            </c:spPr>
            <c:extLst>
              <c:ext xmlns:c16="http://schemas.microsoft.com/office/drawing/2014/chart" uri="{C3380CC4-5D6E-409C-BE32-E72D297353CC}">
                <c16:uniqueId val="{00000001-9135-4CD7-8D64-8F68AFF3C4AA}"/>
              </c:ext>
            </c:extLst>
          </c:dPt>
          <c:dPt>
            <c:idx val="1"/>
            <c:bubble3D val="0"/>
            <c:spPr>
              <a:solidFill>
                <a:srgbClr val="92D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3-9135-4CD7-8D64-8F68AFF3C4AA}"/>
              </c:ext>
            </c:extLst>
          </c:dPt>
          <c:dPt>
            <c:idx val="2"/>
            <c:bubble3D val="0"/>
            <c:spPr>
              <a:solidFill>
                <a:srgbClr val="FFFF66"/>
              </a:solidFill>
              <a:ln w="25400">
                <a:solidFill>
                  <a:schemeClr val="lt1"/>
                </a:solidFill>
              </a:ln>
              <a:effectLst/>
              <a:sp3d contourW="25400">
                <a:contourClr>
                  <a:schemeClr val="lt1"/>
                </a:contourClr>
              </a:sp3d>
            </c:spPr>
            <c:extLst>
              <c:ext xmlns:c16="http://schemas.microsoft.com/office/drawing/2014/chart" uri="{C3380CC4-5D6E-409C-BE32-E72D297353CC}">
                <c16:uniqueId val="{00000005-9135-4CD7-8D64-8F68AFF3C4AA}"/>
              </c:ext>
            </c:extLst>
          </c:dPt>
          <c:dPt>
            <c:idx val="3"/>
            <c:bubble3D val="0"/>
            <c:spPr>
              <a:solidFill>
                <a:srgbClr val="008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7-9135-4CD7-8D64-8F68AFF3C4AA}"/>
              </c:ext>
            </c:extLst>
          </c:dPt>
          <c:dPt>
            <c:idx val="4"/>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9-9135-4CD7-8D64-8F68AFF3C4AA}"/>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9135-4CD7-8D64-8F68AFF3C4AA}"/>
              </c:ext>
            </c:extLst>
          </c:dPt>
          <c:dPt>
            <c:idx val="6"/>
            <c:bubble3D val="0"/>
            <c:spPr>
              <a:solidFill>
                <a:srgbClr val="FF9999"/>
              </a:solidFill>
              <a:ln w="25400">
                <a:solidFill>
                  <a:schemeClr val="lt1"/>
                </a:solidFill>
              </a:ln>
              <a:effectLst/>
              <a:sp3d contourW="25400">
                <a:contourClr>
                  <a:schemeClr val="lt1"/>
                </a:contourClr>
              </a:sp3d>
            </c:spPr>
            <c:extLst>
              <c:ext xmlns:c16="http://schemas.microsoft.com/office/drawing/2014/chart" uri="{C3380CC4-5D6E-409C-BE32-E72D297353CC}">
                <c16:uniqueId val="{0000000D-9135-4CD7-8D64-8F68AFF3C4AA}"/>
              </c:ext>
            </c:extLst>
          </c:dPt>
          <c:dLbls>
            <c:dLbl>
              <c:idx val="0"/>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2B7D718-75D7-41AB-900C-163A8827E407}" type="CATEGORYNAME">
                      <a:rPr lang="en-US">
                        <a:solidFill>
                          <a:srgbClr val="FFFFFF"/>
                        </a:solidFill>
                      </a:rPr>
                      <a:pPr>
                        <a:defRPr sz="1800" b="1">
                          <a:solidFill>
                            <a:schemeClr val="tx1"/>
                          </a:solidFill>
                        </a:defRPr>
                      </a:pPr>
                      <a:t>[CATEGORY NAME]</a:t>
                    </a:fld>
                    <a:r>
                      <a:rPr lang="en-US" baseline="0" dirty="0">
                        <a:solidFill>
                          <a:srgbClr val="FFFFFF"/>
                        </a:solidFill>
                      </a:rPr>
                      <a:t>
</a:t>
                    </a:r>
                    <a:fld id="{CFF9AD12-A340-4BFC-A699-3A3A850D945F}" type="PERCENTAGE">
                      <a:rPr lang="en-US" baseline="0">
                        <a:solidFill>
                          <a:srgbClr val="FFFFFF"/>
                        </a:solidFill>
                      </a:rPr>
                      <a:pPr>
                        <a:defRPr sz="1800" b="1">
                          <a:solidFill>
                            <a:schemeClr val="tx1"/>
                          </a:solidFill>
                        </a:defRPr>
                      </a:pPr>
                      <a:t>[PERCENTAGE]</a:t>
                    </a:fld>
                    <a:endParaRPr lang="en-US" baseline="0" dirty="0">
                      <a:solidFill>
                        <a:srgbClr val="FFFFFF"/>
                      </a:solidFill>
                    </a:endParaRP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135-4CD7-8D64-8F68AFF3C4AA}"/>
                </c:ext>
              </c:extLst>
            </c:dLbl>
            <c:dLbl>
              <c:idx val="3"/>
              <c:layout>
                <c:manualLayout>
                  <c:x val="0.21300249535524465"/>
                  <c:y val="6.0406735476858313E-2"/>
                </c:manualLayout>
              </c:layout>
              <c:tx>
                <c:rich>
                  <a:bodyPr/>
                  <a:lstStyle/>
                  <a:p>
                    <a:fld id="{5E215152-BD39-4209-BC29-9FCF5B51D278}" type="CATEGORYNAME">
                      <a:rPr lang="en-US">
                        <a:solidFill>
                          <a:srgbClr val="FFFFFF"/>
                        </a:solidFill>
                      </a:rPr>
                      <a:pPr/>
                      <a:t>[CATEGORY NAME]</a:t>
                    </a:fld>
                    <a:r>
                      <a:rPr lang="en-US" baseline="0" dirty="0"/>
                      <a:t>
</a:t>
                    </a:r>
                    <a:fld id="{B29A650E-348C-47F0-908D-91F88D760DEC}" type="PERCENTAGE">
                      <a:rPr lang="en-US" baseline="0">
                        <a:solidFill>
                          <a:srgbClr val="FFFFFF"/>
                        </a:solidFill>
                      </a:rPr>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135-4CD7-8D64-8F68AFF3C4AA}"/>
                </c:ext>
              </c:extLst>
            </c:dLbl>
            <c:dLbl>
              <c:idx val="4"/>
              <c:layout>
                <c:manualLayout>
                  <c:x val="-1.0532074312768345E-2"/>
                  <c:y val="8.0428244418959197E-3"/>
                </c:manualLayout>
              </c:layout>
              <c:showLegendKey val="0"/>
              <c:showVal val="0"/>
              <c:showCatName val="1"/>
              <c:showSerName val="0"/>
              <c:showPercent val="1"/>
              <c:showBubbleSize val="0"/>
              <c:extLst>
                <c:ext xmlns:c15="http://schemas.microsoft.com/office/drawing/2012/chart" uri="{CE6537A1-D6FC-4f65-9D91-7224C49458BB}">
                  <c15:layout>
                    <c:manualLayout>
                      <c:w val="0.24048236347487686"/>
                      <c:h val="0.13819034722893897"/>
                    </c:manualLayout>
                  </c15:layout>
                </c:ext>
                <c:ext xmlns:c16="http://schemas.microsoft.com/office/drawing/2014/chart" uri="{C3380CC4-5D6E-409C-BE32-E72D297353CC}">
                  <c16:uniqueId val="{00000009-9135-4CD7-8D64-8F68AFF3C4AA}"/>
                </c:ext>
              </c:extLst>
            </c:dLbl>
            <c:dLbl>
              <c:idx val="5"/>
              <c:layout>
                <c:manualLayout>
                  <c:x val="4.0041923737277545E-2"/>
                  <c:y val="3.655829291770872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9135-4CD7-8D64-8F68AFF3C4A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PieChart!$A$1:$A$7</c:f>
              <c:strCache>
                <c:ptCount val="7"/>
                <c:pt idx="0">
                  <c:v>Forage</c:v>
                </c:pt>
                <c:pt idx="1">
                  <c:v>Tree fruit</c:v>
                </c:pt>
                <c:pt idx="2">
                  <c:v>Vegetables</c:v>
                </c:pt>
                <c:pt idx="3">
                  <c:v>Grains dry bean oilseed</c:v>
                </c:pt>
                <c:pt idx="4">
                  <c:v>Small fruit, nut</c:v>
                </c:pt>
                <c:pt idx="5">
                  <c:v>Herbs</c:v>
                </c:pt>
                <c:pt idx="6">
                  <c:v>Other crops</c:v>
                </c:pt>
              </c:strCache>
            </c:strRef>
          </c:cat>
          <c:val>
            <c:numRef>
              <c:f>PieChart!$B$1:$B$7</c:f>
              <c:numCache>
                <c:formatCode>0</c:formatCode>
                <c:ptCount val="7"/>
                <c:pt idx="0">
                  <c:v>33637</c:v>
                </c:pt>
                <c:pt idx="1">
                  <c:v>39021</c:v>
                </c:pt>
                <c:pt idx="2">
                  <c:v>18391</c:v>
                </c:pt>
                <c:pt idx="3">
                  <c:v>20611</c:v>
                </c:pt>
                <c:pt idx="4">
                  <c:v>7341</c:v>
                </c:pt>
                <c:pt idx="5">
                  <c:v>1499</c:v>
                </c:pt>
                <c:pt idx="6">
                  <c:v>2316</c:v>
                </c:pt>
              </c:numCache>
            </c:numRef>
          </c:val>
          <c:extLst>
            <c:ext xmlns:c16="http://schemas.microsoft.com/office/drawing/2014/chart" uri="{C3380CC4-5D6E-409C-BE32-E72D297353CC}">
              <c16:uniqueId val="{0000000E-9135-4CD7-8D64-8F68AFF3C4AA}"/>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954324403143299"/>
          <c:y val="4.8611111111111112E-2"/>
          <c:w val="0.66174331812127085"/>
          <c:h val="0.85069444444444442"/>
        </c:manualLayout>
      </c:layout>
      <c:areaChart>
        <c:grouping val="stacked"/>
        <c:varyColors val="0"/>
        <c:ser>
          <c:idx val="1"/>
          <c:order val="0"/>
          <c:tx>
            <c:strRef>
              <c:f>'veg graphs'!$B$84</c:f>
              <c:strCache>
                <c:ptCount val="1"/>
                <c:pt idx="0">
                  <c:v>Sweet Corn</c:v>
                </c:pt>
              </c:strCache>
            </c:strRef>
          </c:tx>
          <c:spPr>
            <a:solidFill>
              <a:srgbClr val="9999FF"/>
            </a:solidFill>
            <a:ln>
              <a:solidFill>
                <a:schemeClr val="tx1">
                  <a:lumMod val="75000"/>
                  <a:lumOff val="25000"/>
                </a:schemeClr>
              </a:solidFill>
            </a:ln>
          </c:spPr>
          <c:cat>
            <c:numRef>
              <c:f>'veg graphs'!$C$83:$S$83</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'veg graphs'!$C$84:$S$84</c:f>
              <c:numCache>
                <c:formatCode>#,##0</c:formatCode>
                <c:ptCount val="17"/>
                <c:pt idx="0">
                  <c:v>3445</c:v>
                </c:pt>
                <c:pt idx="1">
                  <c:v>4346</c:v>
                </c:pt>
                <c:pt idx="2">
                  <c:v>5916</c:v>
                </c:pt>
                <c:pt idx="3">
                  <c:v>8230</c:v>
                </c:pt>
                <c:pt idx="4">
                  <c:v>7689</c:v>
                </c:pt>
                <c:pt idx="5">
                  <c:v>5528</c:v>
                </c:pt>
                <c:pt idx="6">
                  <c:v>4462</c:v>
                </c:pt>
                <c:pt idx="7">
                  <c:v>6091</c:v>
                </c:pt>
                <c:pt idx="8">
                  <c:v>5178</c:v>
                </c:pt>
                <c:pt idx="9">
                  <c:v>4768</c:v>
                </c:pt>
                <c:pt idx="10" formatCode="General">
                  <c:v>7330</c:v>
                </c:pt>
                <c:pt idx="11" formatCode="General">
                  <c:v>7869</c:v>
                </c:pt>
                <c:pt idx="12" formatCode="General">
                  <c:v>9301</c:v>
                </c:pt>
                <c:pt idx="13" formatCode="General">
                  <c:v>9059</c:v>
                </c:pt>
                <c:pt idx="14" formatCode="General">
                  <c:v>6701</c:v>
                </c:pt>
                <c:pt idx="15" formatCode="General">
                  <c:v>4789</c:v>
                </c:pt>
                <c:pt idx="16" formatCode="General">
                  <c:v>5232</c:v>
                </c:pt>
              </c:numCache>
            </c:numRef>
          </c:val>
          <c:extLst>
            <c:ext xmlns:c16="http://schemas.microsoft.com/office/drawing/2014/chart" uri="{C3380CC4-5D6E-409C-BE32-E72D297353CC}">
              <c16:uniqueId val="{00000000-9CA0-4B84-92F4-B3D5D4BC72E1}"/>
            </c:ext>
          </c:extLst>
        </c:ser>
        <c:ser>
          <c:idx val="2"/>
          <c:order val="1"/>
          <c:tx>
            <c:strRef>
              <c:f>'veg graphs'!$B$85</c:f>
              <c:strCache>
                <c:ptCount val="1"/>
                <c:pt idx="0">
                  <c:v>Peas </c:v>
                </c:pt>
              </c:strCache>
            </c:strRef>
          </c:tx>
          <c:spPr>
            <a:solidFill>
              <a:srgbClr val="92D050"/>
            </a:solidFill>
            <a:ln>
              <a:solidFill>
                <a:schemeClr val="tx1">
                  <a:lumMod val="75000"/>
                  <a:lumOff val="25000"/>
                </a:schemeClr>
              </a:solidFill>
            </a:ln>
          </c:spPr>
          <c:cat>
            <c:numRef>
              <c:f>'veg graphs'!$C$83:$S$83</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'veg graphs'!$C$85:$S$85</c:f>
              <c:numCache>
                <c:formatCode>#,##0</c:formatCode>
                <c:ptCount val="17"/>
                <c:pt idx="0">
                  <c:v>2847</c:v>
                </c:pt>
                <c:pt idx="1">
                  <c:v>3406</c:v>
                </c:pt>
                <c:pt idx="2">
                  <c:v>4721</c:v>
                </c:pt>
                <c:pt idx="3">
                  <c:v>5225</c:v>
                </c:pt>
                <c:pt idx="4">
                  <c:v>5243</c:v>
                </c:pt>
                <c:pt idx="5">
                  <c:v>3256</c:v>
                </c:pt>
                <c:pt idx="6">
                  <c:v>3636</c:v>
                </c:pt>
                <c:pt idx="7">
                  <c:v>3241</c:v>
                </c:pt>
                <c:pt idx="8">
                  <c:v>3975</c:v>
                </c:pt>
                <c:pt idx="9">
                  <c:v>4259</c:v>
                </c:pt>
                <c:pt idx="10" formatCode="General">
                  <c:v>4776</c:v>
                </c:pt>
                <c:pt idx="11" formatCode="General">
                  <c:v>4236</c:v>
                </c:pt>
                <c:pt idx="12" formatCode="General">
                  <c:v>5276</c:v>
                </c:pt>
                <c:pt idx="13" formatCode="General">
                  <c:v>6466</c:v>
                </c:pt>
                <c:pt idx="14" formatCode="General">
                  <c:v>5644</c:v>
                </c:pt>
                <c:pt idx="15" formatCode="General">
                  <c:v>4875</c:v>
                </c:pt>
                <c:pt idx="16" formatCode="General">
                  <c:v>3862</c:v>
                </c:pt>
              </c:numCache>
            </c:numRef>
          </c:val>
          <c:extLst>
            <c:ext xmlns:c16="http://schemas.microsoft.com/office/drawing/2014/chart" uri="{C3380CC4-5D6E-409C-BE32-E72D297353CC}">
              <c16:uniqueId val="{00000001-9CA0-4B84-92F4-B3D5D4BC72E1}"/>
            </c:ext>
          </c:extLst>
        </c:ser>
        <c:ser>
          <c:idx val="3"/>
          <c:order val="2"/>
          <c:tx>
            <c:strRef>
              <c:f>'veg graphs'!$B$86</c:f>
              <c:strCache>
                <c:ptCount val="1"/>
                <c:pt idx="0">
                  <c:v>Potatoes</c:v>
                </c:pt>
              </c:strCache>
            </c:strRef>
          </c:tx>
          <c:spPr>
            <a:solidFill>
              <a:srgbClr val="A50021"/>
            </a:solidFill>
            <a:ln w="9525">
              <a:solidFill>
                <a:schemeClr val="tx1">
                  <a:lumMod val="75000"/>
                  <a:lumOff val="25000"/>
                </a:schemeClr>
              </a:solidFill>
            </a:ln>
          </c:spPr>
          <c:cat>
            <c:numRef>
              <c:f>'veg graphs'!$C$83:$S$83</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'veg graphs'!$C$86:$S$86</c:f>
              <c:numCache>
                <c:formatCode>#,##0</c:formatCode>
                <c:ptCount val="17"/>
                <c:pt idx="0">
                  <c:v>846</c:v>
                </c:pt>
                <c:pt idx="1">
                  <c:v>673</c:v>
                </c:pt>
                <c:pt idx="2">
                  <c:v>1347</c:v>
                </c:pt>
                <c:pt idx="3">
                  <c:v>1866</c:v>
                </c:pt>
                <c:pt idx="4">
                  <c:v>1600</c:v>
                </c:pt>
                <c:pt idx="5">
                  <c:v>1697</c:v>
                </c:pt>
                <c:pt idx="6">
                  <c:v>1032</c:v>
                </c:pt>
                <c:pt idx="7">
                  <c:v>1044</c:v>
                </c:pt>
                <c:pt idx="8">
                  <c:v>1254</c:v>
                </c:pt>
                <c:pt idx="9">
                  <c:v>1719</c:v>
                </c:pt>
                <c:pt idx="10" formatCode="General">
                  <c:v>1895</c:v>
                </c:pt>
                <c:pt idx="11" formatCode="General">
                  <c:v>2333</c:v>
                </c:pt>
                <c:pt idx="12" formatCode="General">
                  <c:v>2741</c:v>
                </c:pt>
                <c:pt idx="13" formatCode="General">
                  <c:v>1920</c:v>
                </c:pt>
                <c:pt idx="14" formatCode="General">
                  <c:v>2592</c:v>
                </c:pt>
                <c:pt idx="15" formatCode="General">
                  <c:v>3894</c:v>
                </c:pt>
                <c:pt idx="16" formatCode="General">
                  <c:v>3328</c:v>
                </c:pt>
              </c:numCache>
            </c:numRef>
          </c:val>
          <c:extLst>
            <c:ext xmlns:c16="http://schemas.microsoft.com/office/drawing/2014/chart" uri="{C3380CC4-5D6E-409C-BE32-E72D297353CC}">
              <c16:uniqueId val="{00000002-9CA0-4B84-92F4-B3D5D4BC72E1}"/>
            </c:ext>
          </c:extLst>
        </c:ser>
        <c:ser>
          <c:idx val="4"/>
          <c:order val="3"/>
          <c:tx>
            <c:strRef>
              <c:f>'veg graphs'!$B$87</c:f>
              <c:strCache>
                <c:ptCount val="1"/>
                <c:pt idx="0">
                  <c:v>Snap Beans</c:v>
                </c:pt>
              </c:strCache>
            </c:strRef>
          </c:tx>
          <c:spPr>
            <a:solidFill>
              <a:srgbClr val="FFFF00"/>
            </a:solidFill>
            <a:ln>
              <a:solidFill>
                <a:schemeClr val="tx1">
                  <a:lumMod val="75000"/>
                  <a:lumOff val="25000"/>
                </a:schemeClr>
              </a:solidFill>
            </a:ln>
          </c:spPr>
          <c:cat>
            <c:numRef>
              <c:f>'veg graphs'!$C$83:$S$83</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'veg graphs'!$C$87:$S$87</c:f>
              <c:numCache>
                <c:formatCode>#,##0</c:formatCode>
                <c:ptCount val="17"/>
                <c:pt idx="0">
                  <c:v>796</c:v>
                </c:pt>
                <c:pt idx="1">
                  <c:v>528</c:v>
                </c:pt>
                <c:pt idx="2">
                  <c:v>1088</c:v>
                </c:pt>
                <c:pt idx="3">
                  <c:v>1139</c:v>
                </c:pt>
                <c:pt idx="4">
                  <c:v>1432</c:v>
                </c:pt>
                <c:pt idx="5">
                  <c:v>2107</c:v>
                </c:pt>
                <c:pt idx="6">
                  <c:v>1169</c:v>
                </c:pt>
                <c:pt idx="7">
                  <c:v>1602</c:v>
                </c:pt>
                <c:pt idx="8">
                  <c:v>1247</c:v>
                </c:pt>
                <c:pt idx="9">
                  <c:v>1505</c:v>
                </c:pt>
                <c:pt idx="10" formatCode="General">
                  <c:v>1788</c:v>
                </c:pt>
                <c:pt idx="11" formatCode="General">
                  <c:v>2451</c:v>
                </c:pt>
                <c:pt idx="12" formatCode="General">
                  <c:v>1339</c:v>
                </c:pt>
                <c:pt idx="13" formatCode="General">
                  <c:v>748</c:v>
                </c:pt>
                <c:pt idx="14" formatCode="General">
                  <c:v>1219</c:v>
                </c:pt>
                <c:pt idx="15" formatCode="General">
                  <c:v>1522</c:v>
                </c:pt>
                <c:pt idx="16" formatCode="General">
                  <c:v>18</c:v>
                </c:pt>
              </c:numCache>
            </c:numRef>
          </c:val>
          <c:extLst>
            <c:ext xmlns:c16="http://schemas.microsoft.com/office/drawing/2014/chart" uri="{C3380CC4-5D6E-409C-BE32-E72D297353CC}">
              <c16:uniqueId val="{00000003-9CA0-4B84-92F4-B3D5D4BC72E1}"/>
            </c:ext>
          </c:extLst>
        </c:ser>
        <c:ser>
          <c:idx val="5"/>
          <c:order val="4"/>
          <c:tx>
            <c:strRef>
              <c:f>'veg graphs'!$B$88</c:f>
              <c:strCache>
                <c:ptCount val="1"/>
                <c:pt idx="0">
                  <c:v>Onions</c:v>
                </c:pt>
              </c:strCache>
            </c:strRef>
          </c:tx>
          <c:spPr>
            <a:solidFill>
              <a:sysClr val="window" lastClr="FFFFFF"/>
            </a:solidFill>
            <a:ln w="9525">
              <a:solidFill>
                <a:schemeClr val="tx1">
                  <a:lumMod val="75000"/>
                  <a:lumOff val="25000"/>
                </a:schemeClr>
              </a:solidFill>
            </a:ln>
          </c:spPr>
          <c:cat>
            <c:numRef>
              <c:f>'veg graphs'!$C$83:$S$83</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'veg graphs'!$C$88:$S$88</c:f>
              <c:numCache>
                <c:formatCode>#,##0</c:formatCode>
                <c:ptCount val="17"/>
                <c:pt idx="0">
                  <c:v>150</c:v>
                </c:pt>
                <c:pt idx="1">
                  <c:v>205</c:v>
                </c:pt>
                <c:pt idx="2">
                  <c:v>367</c:v>
                </c:pt>
                <c:pt idx="3">
                  <c:v>604</c:v>
                </c:pt>
                <c:pt idx="4">
                  <c:v>1051</c:v>
                </c:pt>
                <c:pt idx="5">
                  <c:v>653</c:v>
                </c:pt>
                <c:pt idx="6">
                  <c:v>408</c:v>
                </c:pt>
                <c:pt idx="7">
                  <c:v>499</c:v>
                </c:pt>
                <c:pt idx="8">
                  <c:v>480</c:v>
                </c:pt>
                <c:pt idx="9">
                  <c:v>664</c:v>
                </c:pt>
                <c:pt idx="10">
                  <c:v>783</c:v>
                </c:pt>
                <c:pt idx="11" formatCode="General">
                  <c:v>941</c:v>
                </c:pt>
                <c:pt idx="12" formatCode="General">
                  <c:v>1274</c:v>
                </c:pt>
                <c:pt idx="13" formatCode="General">
                  <c:v>1234</c:v>
                </c:pt>
                <c:pt idx="14" formatCode="General">
                  <c:v>1506</c:v>
                </c:pt>
                <c:pt idx="15" formatCode="General">
                  <c:v>1555</c:v>
                </c:pt>
                <c:pt idx="16" formatCode="General">
                  <c:v>1603</c:v>
                </c:pt>
              </c:numCache>
            </c:numRef>
          </c:val>
          <c:extLst>
            <c:ext xmlns:c16="http://schemas.microsoft.com/office/drawing/2014/chart" uri="{C3380CC4-5D6E-409C-BE32-E72D297353CC}">
              <c16:uniqueId val="{00000004-9CA0-4B84-92F4-B3D5D4BC72E1}"/>
            </c:ext>
          </c:extLst>
        </c:ser>
        <c:ser>
          <c:idx val="6"/>
          <c:order val="5"/>
          <c:tx>
            <c:strRef>
              <c:f>'veg graphs'!$B$89</c:f>
              <c:strCache>
                <c:ptCount val="1"/>
                <c:pt idx="0">
                  <c:v>Carrots</c:v>
                </c:pt>
              </c:strCache>
            </c:strRef>
          </c:tx>
          <c:spPr>
            <a:solidFill>
              <a:srgbClr val="F79646">
                <a:lumMod val="75000"/>
              </a:srgbClr>
            </a:solidFill>
          </c:spPr>
          <c:cat>
            <c:numRef>
              <c:f>'veg graphs'!$C$83:$S$83</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'veg graphs'!$C$89:$S$89</c:f>
              <c:numCache>
                <c:formatCode>#,##0</c:formatCode>
                <c:ptCount val="17"/>
                <c:pt idx="0">
                  <c:v>139</c:v>
                </c:pt>
                <c:pt idx="1">
                  <c:v>138</c:v>
                </c:pt>
                <c:pt idx="2">
                  <c:v>300</c:v>
                </c:pt>
                <c:pt idx="3">
                  <c:v>399</c:v>
                </c:pt>
                <c:pt idx="4">
                  <c:v>552</c:v>
                </c:pt>
                <c:pt idx="5">
                  <c:v>217</c:v>
                </c:pt>
                <c:pt idx="6">
                  <c:v>215</c:v>
                </c:pt>
                <c:pt idx="7">
                  <c:v>273</c:v>
                </c:pt>
                <c:pt idx="8">
                  <c:v>280</c:v>
                </c:pt>
                <c:pt idx="9">
                  <c:v>240</c:v>
                </c:pt>
                <c:pt idx="10">
                  <c:v>522</c:v>
                </c:pt>
                <c:pt idx="11" formatCode="General">
                  <c:v>571</c:v>
                </c:pt>
                <c:pt idx="12" formatCode="General">
                  <c:v>973</c:v>
                </c:pt>
                <c:pt idx="13" formatCode="General">
                  <c:v>965</c:v>
                </c:pt>
                <c:pt idx="14" formatCode="General">
                  <c:v>780</c:v>
                </c:pt>
                <c:pt idx="15" formatCode="General">
                  <c:v>801</c:v>
                </c:pt>
                <c:pt idx="16" formatCode="General">
                  <c:v>999</c:v>
                </c:pt>
              </c:numCache>
            </c:numRef>
          </c:val>
          <c:extLst>
            <c:ext xmlns:c16="http://schemas.microsoft.com/office/drawing/2014/chart" uri="{C3380CC4-5D6E-409C-BE32-E72D297353CC}">
              <c16:uniqueId val="{00000005-9CA0-4B84-92F4-B3D5D4BC72E1}"/>
            </c:ext>
          </c:extLst>
        </c:ser>
        <c:ser>
          <c:idx val="0"/>
          <c:order val="6"/>
          <c:tx>
            <c:strRef>
              <c:f>'veg graphs'!$B$90</c:f>
              <c:strCache>
                <c:ptCount val="1"/>
                <c:pt idx="0">
                  <c:v>Other &amp; Mixed</c:v>
                </c:pt>
              </c:strCache>
            </c:strRef>
          </c:tx>
          <c:spPr>
            <a:solidFill>
              <a:srgbClr val="000099"/>
            </a:solidFill>
            <a:ln>
              <a:solidFill>
                <a:sysClr val="windowText" lastClr="000000">
                  <a:lumMod val="65000"/>
                  <a:lumOff val="35000"/>
                </a:sysClr>
              </a:solidFill>
            </a:ln>
          </c:spPr>
          <c:cat>
            <c:numRef>
              <c:f>'veg graphs'!$C$83:$S$83</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'veg graphs'!$C$90:$S$90</c:f>
              <c:numCache>
                <c:formatCode>#,##0</c:formatCode>
                <c:ptCount val="17"/>
                <c:pt idx="0">
                  <c:v>1748</c:v>
                </c:pt>
                <c:pt idx="1">
                  <c:v>1689</c:v>
                </c:pt>
                <c:pt idx="2">
                  <c:v>1727</c:v>
                </c:pt>
                <c:pt idx="3">
                  <c:v>2579</c:v>
                </c:pt>
                <c:pt idx="4">
                  <c:v>2269</c:v>
                </c:pt>
                <c:pt idx="5">
                  <c:v>2210</c:v>
                </c:pt>
                <c:pt idx="6">
                  <c:v>1173</c:v>
                </c:pt>
                <c:pt idx="7">
                  <c:v>2441</c:v>
                </c:pt>
                <c:pt idx="8">
                  <c:v>3171</c:v>
                </c:pt>
                <c:pt idx="9">
                  <c:v>3171</c:v>
                </c:pt>
                <c:pt idx="10">
                  <c:v>2851</c:v>
                </c:pt>
                <c:pt idx="11" formatCode="General">
                  <c:v>3073</c:v>
                </c:pt>
                <c:pt idx="12" formatCode="General">
                  <c:v>3735</c:v>
                </c:pt>
                <c:pt idx="13" formatCode="General">
                  <c:v>3890</c:v>
                </c:pt>
                <c:pt idx="14" formatCode="General">
                  <c:v>4294</c:v>
                </c:pt>
                <c:pt idx="15" formatCode="General">
                  <c:v>4515</c:v>
                </c:pt>
                <c:pt idx="16" formatCode="General">
                  <c:v>3349</c:v>
                </c:pt>
              </c:numCache>
            </c:numRef>
          </c:val>
          <c:extLst>
            <c:ext xmlns:c16="http://schemas.microsoft.com/office/drawing/2014/chart" uri="{C3380CC4-5D6E-409C-BE32-E72D297353CC}">
              <c16:uniqueId val="{00000006-9CA0-4B84-92F4-B3D5D4BC72E1}"/>
            </c:ext>
          </c:extLst>
        </c:ser>
        <c:dLbls>
          <c:showLegendKey val="0"/>
          <c:showVal val="0"/>
          <c:showCatName val="0"/>
          <c:showSerName val="0"/>
          <c:showPercent val="0"/>
          <c:showBubbleSize val="0"/>
        </c:dLbls>
        <c:axId val="235103744"/>
        <c:axId val="235105280"/>
      </c:areaChart>
      <c:catAx>
        <c:axId val="235103744"/>
        <c:scaling>
          <c:orientation val="minMax"/>
        </c:scaling>
        <c:delete val="0"/>
        <c:axPos val="b"/>
        <c:numFmt formatCode="General" sourceLinked="1"/>
        <c:majorTickMark val="out"/>
        <c:minorTickMark val="none"/>
        <c:tickLblPos val="nextTo"/>
        <c:txPr>
          <a:bodyPr rot="0" vert="horz"/>
          <a:lstStyle/>
          <a:p>
            <a:pPr>
              <a:defRPr sz="1600"/>
            </a:pPr>
            <a:endParaRPr lang="en-US"/>
          </a:p>
        </c:txPr>
        <c:crossAx val="235105280"/>
        <c:crosses val="autoZero"/>
        <c:auto val="1"/>
        <c:lblAlgn val="ctr"/>
        <c:lblOffset val="100"/>
        <c:tickLblSkip val="2"/>
        <c:noMultiLvlLbl val="0"/>
      </c:catAx>
      <c:valAx>
        <c:axId val="235105280"/>
        <c:scaling>
          <c:orientation val="minMax"/>
        </c:scaling>
        <c:delete val="0"/>
        <c:axPos val="l"/>
        <c:majorGridlines/>
        <c:title>
          <c:tx>
            <c:rich>
              <a:bodyPr/>
              <a:lstStyle/>
              <a:p>
                <a:pPr>
                  <a:defRPr sz="1800"/>
                </a:pPr>
                <a:r>
                  <a:rPr lang="en-US" sz="1800"/>
                  <a:t>Acres</a:t>
                </a:r>
              </a:p>
            </c:rich>
          </c:tx>
          <c:layout>
            <c:manualLayout>
              <c:xMode val="edge"/>
              <c:yMode val="edge"/>
              <c:x val="1.540614036471894E-2"/>
              <c:y val="0.3638655584718577"/>
            </c:manualLayout>
          </c:layout>
          <c:overlay val="0"/>
        </c:title>
        <c:numFmt formatCode="#,##0" sourceLinked="0"/>
        <c:majorTickMark val="out"/>
        <c:minorTickMark val="none"/>
        <c:tickLblPos val="nextTo"/>
        <c:txPr>
          <a:bodyPr rot="0" vert="horz"/>
          <a:lstStyle/>
          <a:p>
            <a:pPr>
              <a:defRPr sz="1600"/>
            </a:pPr>
            <a:endParaRPr lang="en-US"/>
          </a:p>
        </c:txPr>
        <c:crossAx val="235103744"/>
        <c:crosses val="autoZero"/>
        <c:crossBetween val="midCat"/>
      </c:valAx>
      <c:spPr>
        <a:solidFill>
          <a:schemeClr val="bg1">
            <a:lumMod val="85000"/>
          </a:schemeClr>
        </a:solidFill>
        <a:ln>
          <a:solidFill>
            <a:schemeClr val="bg1">
              <a:lumMod val="65000"/>
            </a:schemeClr>
          </a:solidFill>
        </a:ln>
      </c:spPr>
    </c:plotArea>
    <c:legend>
      <c:legendPos val="r"/>
      <c:layout>
        <c:manualLayout>
          <c:xMode val="edge"/>
          <c:yMode val="edge"/>
          <c:x val="0.8089342221515381"/>
          <c:y val="4.758639545056869E-2"/>
          <c:w val="0.18663466516381905"/>
          <c:h val="0.70575277048702245"/>
        </c:manualLayout>
      </c:layout>
      <c:overlay val="0"/>
      <c:txPr>
        <a:bodyPr/>
        <a:lstStyle/>
        <a:p>
          <a:pPr>
            <a:defRPr sz="1600"/>
          </a:pPr>
          <a:endParaRPr lang="en-US"/>
        </a:p>
      </c:txPr>
    </c:legend>
    <c:plotVisOnly val="1"/>
    <c:dispBlanksAs val="zero"/>
    <c:showDLblsOverMax val="0"/>
  </c:chart>
  <c:spPr>
    <a:noFill/>
    <a:ln>
      <a:noFill/>
    </a:ln>
  </c:spPr>
  <c:txPr>
    <a:bodyPr/>
    <a:lstStyle/>
    <a:p>
      <a:pPr>
        <a:defRPr sz="1000" b="0" i="0" u="none" strike="noStrike" baseline="0">
          <a:solidFill>
            <a:srgbClr val="000000"/>
          </a:solidFill>
          <a:latin typeface="Arial" pitchFamily="34" charset="0"/>
          <a:ea typeface="Calibri"/>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959016393442745"/>
          <c:y val="9.6654275092937766E-2"/>
          <c:w val="0.78893442622951349"/>
          <c:h val="0.64312267657993105"/>
        </c:manualLayout>
      </c:layout>
      <c:areaChart>
        <c:grouping val="stacked"/>
        <c:varyColors val="0"/>
        <c:ser>
          <c:idx val="0"/>
          <c:order val="0"/>
          <c:tx>
            <c:strRef>
              <c:f>'berry graphs'!$B$24</c:f>
              <c:strCache>
                <c:ptCount val="1"/>
                <c:pt idx="0">
                  <c:v>Blueberry</c:v>
                </c:pt>
              </c:strCache>
            </c:strRef>
          </c:tx>
          <c:spPr>
            <a:solidFill>
              <a:srgbClr val="9999FF"/>
            </a:solidFill>
            <a:ln w="12700">
              <a:solidFill>
                <a:srgbClr val="000000"/>
              </a:solidFill>
              <a:prstDash val="solid"/>
            </a:ln>
          </c:spPr>
          <c:cat>
            <c:numRef>
              <c:f>'berry graphs'!$C$23:$S$23</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'berry graphs'!$C$24:$S$24</c:f>
              <c:numCache>
                <c:formatCode>General</c:formatCode>
                <c:ptCount val="17"/>
                <c:pt idx="0">
                  <c:v>219</c:v>
                </c:pt>
                <c:pt idx="1">
                  <c:v>247</c:v>
                </c:pt>
                <c:pt idx="2">
                  <c:v>296</c:v>
                </c:pt>
                <c:pt idx="3">
                  <c:v>353</c:v>
                </c:pt>
                <c:pt idx="4">
                  <c:v>481</c:v>
                </c:pt>
                <c:pt idx="5">
                  <c:v>599</c:v>
                </c:pt>
                <c:pt idx="6">
                  <c:v>903</c:v>
                </c:pt>
                <c:pt idx="7">
                  <c:v>1258</c:v>
                </c:pt>
                <c:pt idx="8">
                  <c:v>1379</c:v>
                </c:pt>
                <c:pt idx="9">
                  <c:v>1446</c:v>
                </c:pt>
                <c:pt idx="10">
                  <c:v>1540</c:v>
                </c:pt>
                <c:pt idx="11">
                  <c:v>1705</c:v>
                </c:pt>
                <c:pt idx="12">
                  <c:v>2364</c:v>
                </c:pt>
                <c:pt idx="13">
                  <c:v>2167</c:v>
                </c:pt>
                <c:pt idx="14">
                  <c:v>2587</c:v>
                </c:pt>
                <c:pt idx="15">
                  <c:v>3496</c:v>
                </c:pt>
                <c:pt idx="16">
                  <c:v>4133</c:v>
                </c:pt>
              </c:numCache>
            </c:numRef>
          </c:val>
          <c:extLst>
            <c:ext xmlns:c16="http://schemas.microsoft.com/office/drawing/2014/chart" uri="{C3380CC4-5D6E-409C-BE32-E72D297353CC}">
              <c16:uniqueId val="{00000000-6E22-4834-B4F2-41E6B8205943}"/>
            </c:ext>
          </c:extLst>
        </c:ser>
        <c:ser>
          <c:idx val="1"/>
          <c:order val="1"/>
          <c:tx>
            <c:strRef>
              <c:f>'berry graphs'!$B$25</c:f>
              <c:strCache>
                <c:ptCount val="1"/>
                <c:pt idx="0">
                  <c:v>Canefruit</c:v>
                </c:pt>
              </c:strCache>
            </c:strRef>
          </c:tx>
          <c:spPr>
            <a:solidFill>
              <a:srgbClr val="92D050"/>
            </a:solidFill>
            <a:ln w="12700">
              <a:solidFill>
                <a:srgbClr val="000000"/>
              </a:solidFill>
              <a:prstDash val="solid"/>
            </a:ln>
          </c:spPr>
          <c:cat>
            <c:numRef>
              <c:f>'berry graphs'!$C$23:$S$23</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'berry graphs'!$C$25:$S$25</c:f>
              <c:numCache>
                <c:formatCode>General</c:formatCode>
                <c:ptCount val="17"/>
                <c:pt idx="0">
                  <c:v>173</c:v>
                </c:pt>
                <c:pt idx="1">
                  <c:v>167</c:v>
                </c:pt>
                <c:pt idx="2">
                  <c:v>272</c:v>
                </c:pt>
                <c:pt idx="3">
                  <c:v>251</c:v>
                </c:pt>
                <c:pt idx="4">
                  <c:v>235</c:v>
                </c:pt>
                <c:pt idx="5">
                  <c:v>214</c:v>
                </c:pt>
                <c:pt idx="6">
                  <c:v>266</c:v>
                </c:pt>
                <c:pt idx="7">
                  <c:v>317</c:v>
                </c:pt>
                <c:pt idx="8">
                  <c:v>280</c:v>
                </c:pt>
                <c:pt idx="9">
                  <c:v>178</c:v>
                </c:pt>
                <c:pt idx="10">
                  <c:v>134</c:v>
                </c:pt>
                <c:pt idx="11">
                  <c:v>124</c:v>
                </c:pt>
                <c:pt idx="12">
                  <c:v>174</c:v>
                </c:pt>
                <c:pt idx="13">
                  <c:v>154</c:v>
                </c:pt>
                <c:pt idx="14">
                  <c:v>133.80000000000001</c:v>
                </c:pt>
                <c:pt idx="15">
                  <c:v>201</c:v>
                </c:pt>
                <c:pt idx="16">
                  <c:v>189</c:v>
                </c:pt>
              </c:numCache>
            </c:numRef>
          </c:val>
          <c:extLst>
            <c:ext xmlns:c16="http://schemas.microsoft.com/office/drawing/2014/chart" uri="{C3380CC4-5D6E-409C-BE32-E72D297353CC}">
              <c16:uniqueId val="{00000001-6E22-4834-B4F2-41E6B8205943}"/>
            </c:ext>
          </c:extLst>
        </c:ser>
        <c:ser>
          <c:idx val="2"/>
          <c:order val="2"/>
          <c:tx>
            <c:strRef>
              <c:f>'berry graphs'!$B$26</c:f>
              <c:strCache>
                <c:ptCount val="1"/>
                <c:pt idx="0">
                  <c:v>Strawberry</c:v>
                </c:pt>
              </c:strCache>
            </c:strRef>
          </c:tx>
          <c:spPr>
            <a:solidFill>
              <a:srgbClr val="FFFF00"/>
            </a:solidFill>
            <a:ln w="12700">
              <a:solidFill>
                <a:srgbClr val="000000"/>
              </a:solidFill>
              <a:prstDash val="solid"/>
            </a:ln>
          </c:spPr>
          <c:cat>
            <c:numRef>
              <c:f>'berry graphs'!$C$23:$S$23</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'berry graphs'!$C$26:$S$26</c:f>
              <c:numCache>
                <c:formatCode>General</c:formatCode>
                <c:ptCount val="17"/>
                <c:pt idx="0">
                  <c:v>22</c:v>
                </c:pt>
                <c:pt idx="1">
                  <c:v>17</c:v>
                </c:pt>
                <c:pt idx="2">
                  <c:v>15</c:v>
                </c:pt>
                <c:pt idx="3">
                  <c:v>22</c:v>
                </c:pt>
                <c:pt idx="4">
                  <c:v>21</c:v>
                </c:pt>
                <c:pt idx="5">
                  <c:v>37</c:v>
                </c:pt>
                <c:pt idx="6">
                  <c:v>35</c:v>
                </c:pt>
                <c:pt idx="7">
                  <c:v>44</c:v>
                </c:pt>
                <c:pt idx="8">
                  <c:v>87</c:v>
                </c:pt>
                <c:pt idx="9">
                  <c:v>69</c:v>
                </c:pt>
                <c:pt idx="10">
                  <c:v>96</c:v>
                </c:pt>
                <c:pt idx="11">
                  <c:v>97</c:v>
                </c:pt>
                <c:pt idx="12">
                  <c:v>109</c:v>
                </c:pt>
                <c:pt idx="13">
                  <c:v>108</c:v>
                </c:pt>
                <c:pt idx="14">
                  <c:v>97.58</c:v>
                </c:pt>
                <c:pt idx="15">
                  <c:v>101</c:v>
                </c:pt>
                <c:pt idx="16">
                  <c:v>61</c:v>
                </c:pt>
              </c:numCache>
            </c:numRef>
          </c:val>
          <c:extLst>
            <c:ext xmlns:c16="http://schemas.microsoft.com/office/drawing/2014/chart" uri="{C3380CC4-5D6E-409C-BE32-E72D297353CC}">
              <c16:uniqueId val="{00000002-6E22-4834-B4F2-41E6B8205943}"/>
            </c:ext>
          </c:extLst>
        </c:ser>
        <c:ser>
          <c:idx val="3"/>
          <c:order val="3"/>
          <c:tx>
            <c:strRef>
              <c:f>'berry graphs'!$B$27</c:f>
              <c:strCache>
                <c:ptCount val="1"/>
                <c:pt idx="0">
                  <c:v>Other &amp; Mixed</c:v>
                </c:pt>
              </c:strCache>
            </c:strRef>
          </c:tx>
          <c:spPr>
            <a:solidFill>
              <a:srgbClr val="A50021"/>
            </a:solidFill>
            <a:ln w="12700">
              <a:solidFill>
                <a:srgbClr val="000000"/>
              </a:solidFill>
              <a:prstDash val="solid"/>
            </a:ln>
          </c:spPr>
          <c:cat>
            <c:numRef>
              <c:f>'berry graphs'!$C$23:$S$23</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'berry graphs'!$C$27:$S$27</c:f>
              <c:numCache>
                <c:formatCode>General</c:formatCode>
                <c:ptCount val="17"/>
                <c:pt idx="0">
                  <c:v>18</c:v>
                </c:pt>
                <c:pt idx="1">
                  <c:v>24</c:v>
                </c:pt>
                <c:pt idx="2">
                  <c:v>10</c:v>
                </c:pt>
                <c:pt idx="3">
                  <c:v>17</c:v>
                </c:pt>
                <c:pt idx="4">
                  <c:v>20</c:v>
                </c:pt>
                <c:pt idx="5">
                  <c:v>23</c:v>
                </c:pt>
                <c:pt idx="6">
                  <c:v>14</c:v>
                </c:pt>
                <c:pt idx="7">
                  <c:v>30</c:v>
                </c:pt>
                <c:pt idx="8">
                  <c:v>34</c:v>
                </c:pt>
                <c:pt idx="9">
                  <c:v>42</c:v>
                </c:pt>
                <c:pt idx="10">
                  <c:v>35</c:v>
                </c:pt>
                <c:pt idx="11">
                  <c:v>44</c:v>
                </c:pt>
                <c:pt idx="12">
                  <c:v>63</c:v>
                </c:pt>
                <c:pt idx="13">
                  <c:v>125</c:v>
                </c:pt>
                <c:pt idx="14">
                  <c:v>127.6</c:v>
                </c:pt>
                <c:pt idx="15">
                  <c:v>26</c:v>
                </c:pt>
                <c:pt idx="16">
                  <c:v>23</c:v>
                </c:pt>
              </c:numCache>
            </c:numRef>
          </c:val>
          <c:extLst>
            <c:ext xmlns:c16="http://schemas.microsoft.com/office/drawing/2014/chart" uri="{C3380CC4-5D6E-409C-BE32-E72D297353CC}">
              <c16:uniqueId val="{00000003-6E22-4834-B4F2-41E6B8205943}"/>
            </c:ext>
          </c:extLst>
        </c:ser>
        <c:dLbls>
          <c:showLegendKey val="0"/>
          <c:showVal val="0"/>
          <c:showCatName val="0"/>
          <c:showSerName val="0"/>
          <c:showPercent val="0"/>
          <c:showBubbleSize val="0"/>
        </c:dLbls>
        <c:axId val="236749568"/>
        <c:axId val="236751104"/>
      </c:areaChart>
      <c:catAx>
        <c:axId val="236749568"/>
        <c:scaling>
          <c:orientation val="minMax"/>
        </c:scaling>
        <c:delete val="0"/>
        <c:axPos val="b"/>
        <c:numFmt formatCode="General" sourceLinked="1"/>
        <c:majorTickMark val="out"/>
        <c:minorTickMark val="none"/>
        <c:tickLblPos val="nextTo"/>
        <c:txPr>
          <a:bodyPr rot="0" vert="horz"/>
          <a:lstStyle/>
          <a:p>
            <a:pPr>
              <a:defRPr sz="1600" b="0" i="0" u="none" strike="noStrike" baseline="0">
                <a:solidFill>
                  <a:srgbClr val="000000"/>
                </a:solidFill>
                <a:latin typeface="Arial"/>
                <a:ea typeface="Arial"/>
                <a:cs typeface="Arial"/>
              </a:defRPr>
            </a:pPr>
            <a:endParaRPr lang="en-US"/>
          </a:p>
        </c:txPr>
        <c:crossAx val="236751104"/>
        <c:crosses val="autoZero"/>
        <c:auto val="1"/>
        <c:lblAlgn val="ctr"/>
        <c:lblOffset val="100"/>
        <c:tickLblSkip val="2"/>
        <c:tickMarkSkip val="1"/>
        <c:noMultiLvlLbl val="0"/>
      </c:catAx>
      <c:valAx>
        <c:axId val="236751104"/>
        <c:scaling>
          <c:orientation val="minMax"/>
          <c:max val="4500"/>
        </c:scaling>
        <c:delete val="0"/>
        <c:axPos val="l"/>
        <c:majorGridlines/>
        <c:title>
          <c:tx>
            <c:rich>
              <a:bodyPr/>
              <a:lstStyle/>
              <a:p>
                <a:pPr>
                  <a:defRPr sz="1600" b="0" i="0" u="none" strike="noStrike" baseline="0">
                    <a:solidFill>
                      <a:srgbClr val="000000"/>
                    </a:solidFill>
                    <a:latin typeface="Arial"/>
                    <a:ea typeface="Arial"/>
                    <a:cs typeface="Arial"/>
                  </a:defRPr>
                </a:pPr>
                <a:r>
                  <a:rPr lang="en-US" sz="1600" b="0"/>
                  <a:t>Acres</a:t>
                </a:r>
              </a:p>
            </c:rich>
          </c:tx>
          <c:layout>
            <c:manualLayout>
              <c:xMode val="edge"/>
              <c:yMode val="edge"/>
              <c:x val="1.092896174863388E-2"/>
              <c:y val="0.38289962825278812"/>
            </c:manualLayout>
          </c:layout>
          <c:overlay val="0"/>
          <c:spPr>
            <a:noFill/>
            <a:ln w="25400">
              <a:noFill/>
            </a:ln>
          </c:spPr>
        </c:title>
        <c:numFmt formatCode="#,##0" sourceLinked="0"/>
        <c:majorTickMark val="out"/>
        <c:minorTickMark val="none"/>
        <c:tickLblPos val="nextTo"/>
        <c:txPr>
          <a:bodyPr rot="0" vert="horz"/>
          <a:lstStyle/>
          <a:p>
            <a:pPr>
              <a:defRPr sz="1600" b="0" i="0" u="none" strike="noStrike" baseline="0">
                <a:solidFill>
                  <a:srgbClr val="000000"/>
                </a:solidFill>
                <a:latin typeface="Arial"/>
                <a:ea typeface="Arial"/>
                <a:cs typeface="Arial"/>
              </a:defRPr>
            </a:pPr>
            <a:endParaRPr lang="en-US"/>
          </a:p>
        </c:txPr>
        <c:crossAx val="236749568"/>
        <c:crosses val="autoZero"/>
        <c:crossBetween val="midCat"/>
        <c:majorUnit val="500"/>
      </c:valAx>
      <c:spPr>
        <a:solidFill>
          <a:sysClr val="window" lastClr="FFFFFF">
            <a:lumMod val="85000"/>
          </a:sysClr>
        </a:solidFill>
        <a:ln w="12700">
          <a:solidFill>
            <a:srgbClr val="808080"/>
          </a:solidFill>
          <a:prstDash val="solid"/>
        </a:ln>
      </c:spPr>
    </c:plotArea>
    <c:legend>
      <c:legendPos val="b"/>
      <c:layout>
        <c:manualLayout>
          <c:xMode val="edge"/>
          <c:yMode val="edge"/>
          <c:x val="0.2192622950819694"/>
          <c:y val="0.84189981627772847"/>
          <c:w val="0.64754098360655765"/>
          <c:h val="0.13579530357918204"/>
        </c:manualLayout>
      </c:layout>
      <c:overlay val="0"/>
      <c:spPr>
        <a:noFill/>
        <a:ln w="25400">
          <a:noFill/>
        </a:ln>
      </c:spPr>
      <c:txPr>
        <a:bodyPr/>
        <a:lstStyle/>
        <a:p>
          <a:pPr>
            <a:defRPr sz="1600" b="0" i="0" u="none" strike="noStrike" baseline="0">
              <a:solidFill>
                <a:srgbClr val="000000"/>
              </a:solidFill>
              <a:latin typeface="Arial"/>
              <a:ea typeface="Arial"/>
              <a:cs typeface="Arial"/>
            </a:defRPr>
          </a:pPr>
          <a:endParaRPr lang="en-US"/>
        </a:p>
      </c:txPr>
    </c:legend>
    <c:plotVisOnly val="1"/>
    <c:dispBlanksAs val="zero"/>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764302059496707"/>
          <c:y val="9.6654275092937766E-2"/>
          <c:w val="0.74370709382151501"/>
          <c:h val="0.72704948266187908"/>
        </c:manualLayout>
      </c:layout>
      <c:areaChart>
        <c:grouping val="stacked"/>
        <c:varyColors val="0"/>
        <c:ser>
          <c:idx val="2"/>
          <c:order val="0"/>
          <c:tx>
            <c:strRef>
              <c:f>'grape graphs'!$B$24</c:f>
              <c:strCache>
                <c:ptCount val="1"/>
                <c:pt idx="0">
                  <c:v>Juice</c:v>
                </c:pt>
              </c:strCache>
            </c:strRef>
          </c:tx>
          <c:spPr>
            <a:solidFill>
              <a:srgbClr val="9999FF"/>
            </a:solidFill>
            <a:ln w="12700">
              <a:solidFill>
                <a:schemeClr val="tx1">
                  <a:lumMod val="65000"/>
                  <a:lumOff val="35000"/>
                </a:schemeClr>
              </a:solidFill>
              <a:prstDash val="solid"/>
            </a:ln>
          </c:spPr>
          <c:cat>
            <c:numRef>
              <c:f>'grape graphs'!$C$23:$S$23</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'grape graphs'!$C$24:$S$24</c:f>
              <c:numCache>
                <c:formatCode>#,##0</c:formatCode>
                <c:ptCount val="17"/>
                <c:pt idx="0">
                  <c:v>1790</c:v>
                </c:pt>
                <c:pt idx="1">
                  <c:v>1695</c:v>
                </c:pt>
                <c:pt idx="2">
                  <c:v>1568</c:v>
                </c:pt>
                <c:pt idx="3">
                  <c:v>1676</c:v>
                </c:pt>
                <c:pt idx="4">
                  <c:v>1476</c:v>
                </c:pt>
                <c:pt idx="5">
                  <c:v>1475</c:v>
                </c:pt>
                <c:pt idx="6">
                  <c:v>1581</c:v>
                </c:pt>
                <c:pt idx="7" formatCode="General">
                  <c:v>1471</c:v>
                </c:pt>
                <c:pt idx="8">
                  <c:v>1520</c:v>
                </c:pt>
                <c:pt idx="9" formatCode="General">
                  <c:v>1521</c:v>
                </c:pt>
                <c:pt idx="10" formatCode="General">
                  <c:v>1432</c:v>
                </c:pt>
                <c:pt idx="11" formatCode="General">
                  <c:v>1291</c:v>
                </c:pt>
                <c:pt idx="12" formatCode="General">
                  <c:v>1189</c:v>
                </c:pt>
                <c:pt idx="13" formatCode="General">
                  <c:v>1215</c:v>
                </c:pt>
                <c:pt idx="14" formatCode="General">
                  <c:v>1240</c:v>
                </c:pt>
                <c:pt idx="15" formatCode="General">
                  <c:v>1784</c:v>
                </c:pt>
                <c:pt idx="16" formatCode="General">
                  <c:v>1954</c:v>
                </c:pt>
              </c:numCache>
            </c:numRef>
          </c:val>
          <c:extLst>
            <c:ext xmlns:c16="http://schemas.microsoft.com/office/drawing/2014/chart" uri="{C3380CC4-5D6E-409C-BE32-E72D297353CC}">
              <c16:uniqueId val="{00000000-9F56-4CD8-A5ED-E0488688A916}"/>
            </c:ext>
          </c:extLst>
        </c:ser>
        <c:ser>
          <c:idx val="3"/>
          <c:order val="1"/>
          <c:tx>
            <c:strRef>
              <c:f>'grape graphs'!$B$25</c:f>
              <c:strCache>
                <c:ptCount val="1"/>
                <c:pt idx="0">
                  <c:v>Wine</c:v>
                </c:pt>
              </c:strCache>
            </c:strRef>
          </c:tx>
          <c:spPr>
            <a:solidFill>
              <a:srgbClr val="92D050"/>
            </a:solidFill>
            <a:ln>
              <a:solidFill>
                <a:schemeClr val="tx1">
                  <a:lumMod val="50000"/>
                  <a:lumOff val="50000"/>
                </a:schemeClr>
              </a:solidFill>
            </a:ln>
          </c:spPr>
          <c:cat>
            <c:numRef>
              <c:f>'grape graphs'!$C$23:$S$23</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'grape graphs'!$C$25:$S$25</c:f>
              <c:numCache>
                <c:formatCode>General</c:formatCode>
                <c:ptCount val="17"/>
                <c:pt idx="0">
                  <c:v>256</c:v>
                </c:pt>
                <c:pt idx="1">
                  <c:v>274</c:v>
                </c:pt>
                <c:pt idx="2">
                  <c:v>583</c:v>
                </c:pt>
                <c:pt idx="3">
                  <c:v>582</c:v>
                </c:pt>
                <c:pt idx="4">
                  <c:v>881</c:v>
                </c:pt>
                <c:pt idx="5">
                  <c:v>969</c:v>
                </c:pt>
                <c:pt idx="6">
                  <c:v>868</c:v>
                </c:pt>
                <c:pt idx="7">
                  <c:v>1115</c:v>
                </c:pt>
                <c:pt idx="8">
                  <c:v>838</c:v>
                </c:pt>
                <c:pt idx="9">
                  <c:v>916</c:v>
                </c:pt>
                <c:pt idx="10">
                  <c:v>978</c:v>
                </c:pt>
                <c:pt idx="11">
                  <c:v>873</c:v>
                </c:pt>
                <c:pt idx="12">
                  <c:v>826</c:v>
                </c:pt>
                <c:pt idx="13">
                  <c:v>839</c:v>
                </c:pt>
                <c:pt idx="14">
                  <c:v>861</c:v>
                </c:pt>
                <c:pt idx="15">
                  <c:v>1014</c:v>
                </c:pt>
                <c:pt idx="16">
                  <c:v>867</c:v>
                </c:pt>
              </c:numCache>
            </c:numRef>
          </c:val>
          <c:extLst>
            <c:ext xmlns:c16="http://schemas.microsoft.com/office/drawing/2014/chart" uri="{C3380CC4-5D6E-409C-BE32-E72D297353CC}">
              <c16:uniqueId val="{00000001-9F56-4CD8-A5ED-E0488688A916}"/>
            </c:ext>
          </c:extLst>
        </c:ser>
        <c:ser>
          <c:idx val="0"/>
          <c:order val="2"/>
          <c:tx>
            <c:strRef>
              <c:f>'grape graphs'!$B$26</c:f>
              <c:strCache>
                <c:ptCount val="1"/>
                <c:pt idx="0">
                  <c:v>Table &amp; Mixed</c:v>
                </c:pt>
              </c:strCache>
            </c:strRef>
          </c:tx>
          <c:spPr>
            <a:solidFill>
              <a:srgbClr val="FFFF00"/>
            </a:solidFill>
          </c:spPr>
          <c:cat>
            <c:numRef>
              <c:f>'grape graphs'!$C$23:$S$23</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'grape graphs'!$C$26:$S$26</c:f>
              <c:numCache>
                <c:formatCode>General</c:formatCode>
                <c:ptCount val="17"/>
                <c:pt idx="0">
                  <c:v>4</c:v>
                </c:pt>
                <c:pt idx="1">
                  <c:v>68</c:v>
                </c:pt>
                <c:pt idx="2">
                  <c:v>56</c:v>
                </c:pt>
                <c:pt idx="3">
                  <c:v>65</c:v>
                </c:pt>
                <c:pt idx="4">
                  <c:v>35</c:v>
                </c:pt>
                <c:pt idx="5">
                  <c:v>18</c:v>
                </c:pt>
                <c:pt idx="6">
                  <c:v>14</c:v>
                </c:pt>
                <c:pt idx="7">
                  <c:v>13</c:v>
                </c:pt>
                <c:pt idx="8">
                  <c:v>7</c:v>
                </c:pt>
                <c:pt idx="9">
                  <c:v>10</c:v>
                </c:pt>
                <c:pt idx="10">
                  <c:v>6</c:v>
                </c:pt>
                <c:pt idx="11">
                  <c:v>9</c:v>
                </c:pt>
                <c:pt idx="12">
                  <c:v>7</c:v>
                </c:pt>
                <c:pt idx="13">
                  <c:v>10</c:v>
                </c:pt>
                <c:pt idx="14">
                  <c:v>24</c:v>
                </c:pt>
                <c:pt idx="15">
                  <c:v>69</c:v>
                </c:pt>
                <c:pt idx="16">
                  <c:v>70</c:v>
                </c:pt>
              </c:numCache>
            </c:numRef>
          </c:val>
          <c:extLst>
            <c:ext xmlns:c16="http://schemas.microsoft.com/office/drawing/2014/chart" uri="{C3380CC4-5D6E-409C-BE32-E72D297353CC}">
              <c16:uniqueId val="{00000002-9F56-4CD8-A5ED-E0488688A916}"/>
            </c:ext>
          </c:extLst>
        </c:ser>
        <c:dLbls>
          <c:showLegendKey val="0"/>
          <c:showVal val="0"/>
          <c:showCatName val="0"/>
          <c:showSerName val="0"/>
          <c:showPercent val="0"/>
          <c:showBubbleSize val="0"/>
        </c:dLbls>
        <c:axId val="239502848"/>
        <c:axId val="239504384"/>
      </c:areaChart>
      <c:catAx>
        <c:axId val="239502848"/>
        <c:scaling>
          <c:orientation val="minMax"/>
        </c:scaling>
        <c:delete val="0"/>
        <c:axPos val="b"/>
        <c:numFmt formatCode="General" sourceLinked="1"/>
        <c:majorTickMark val="out"/>
        <c:minorTickMark val="none"/>
        <c:tickLblPos val="nextTo"/>
        <c:txPr>
          <a:bodyPr rot="0" vert="horz"/>
          <a:lstStyle/>
          <a:p>
            <a:pPr>
              <a:defRPr sz="1600"/>
            </a:pPr>
            <a:endParaRPr lang="en-US"/>
          </a:p>
        </c:txPr>
        <c:crossAx val="239504384"/>
        <c:crosses val="autoZero"/>
        <c:auto val="1"/>
        <c:lblAlgn val="ctr"/>
        <c:lblOffset val="100"/>
        <c:tickLblSkip val="2"/>
        <c:tickMarkSkip val="1"/>
        <c:noMultiLvlLbl val="0"/>
      </c:catAx>
      <c:valAx>
        <c:axId val="239504384"/>
        <c:scaling>
          <c:orientation val="minMax"/>
          <c:max val="4000"/>
        </c:scaling>
        <c:delete val="0"/>
        <c:axPos val="l"/>
        <c:majorGridlines/>
        <c:title>
          <c:tx>
            <c:rich>
              <a:bodyPr/>
              <a:lstStyle/>
              <a:p>
                <a:pPr>
                  <a:defRPr sz="1600"/>
                </a:pPr>
                <a:r>
                  <a:rPr lang="en-US" sz="1600"/>
                  <a:t>Acres</a:t>
                </a:r>
              </a:p>
            </c:rich>
          </c:tx>
          <c:layout>
            <c:manualLayout>
              <c:xMode val="edge"/>
              <c:yMode val="edge"/>
              <c:x val="3.6613244140942559E-2"/>
              <c:y val="0.39033457249070874"/>
            </c:manualLayout>
          </c:layout>
          <c:overlay val="0"/>
          <c:spPr>
            <a:noFill/>
            <a:ln w="25400">
              <a:noFill/>
            </a:ln>
          </c:spPr>
        </c:title>
        <c:numFmt formatCode="#,##0" sourceLinked="0"/>
        <c:majorTickMark val="out"/>
        <c:minorTickMark val="none"/>
        <c:tickLblPos val="nextTo"/>
        <c:txPr>
          <a:bodyPr rot="0" vert="horz"/>
          <a:lstStyle/>
          <a:p>
            <a:pPr>
              <a:defRPr sz="1600"/>
            </a:pPr>
            <a:endParaRPr lang="en-US"/>
          </a:p>
        </c:txPr>
        <c:crossAx val="239502848"/>
        <c:crosses val="autoZero"/>
        <c:crossBetween val="midCat"/>
      </c:valAx>
      <c:spPr>
        <a:solidFill>
          <a:schemeClr val="bg1">
            <a:lumMod val="85000"/>
          </a:schemeClr>
        </a:solidFill>
        <a:ln w="12700">
          <a:solidFill>
            <a:srgbClr val="808080"/>
          </a:solidFill>
          <a:prstDash val="solid"/>
        </a:ln>
      </c:spPr>
    </c:plotArea>
    <c:legend>
      <c:legendPos val="b"/>
      <c:layout>
        <c:manualLayout>
          <c:xMode val="edge"/>
          <c:yMode val="edge"/>
          <c:x val="0.20328557411303494"/>
          <c:y val="0.10527524190107523"/>
          <c:w val="0.49629177989919404"/>
          <c:h val="8.4576100849847305E-2"/>
        </c:manualLayout>
      </c:layout>
      <c:overlay val="0"/>
      <c:spPr>
        <a:noFill/>
        <a:ln w="25400">
          <a:noFill/>
        </a:ln>
      </c:spPr>
      <c:txPr>
        <a:bodyPr/>
        <a:lstStyle/>
        <a:p>
          <a:pPr>
            <a:defRPr sz="1600"/>
          </a:pPr>
          <a:endParaRPr lang="en-US"/>
        </a:p>
      </c:txPr>
    </c:legend>
    <c:plotVisOnly val="1"/>
    <c:dispBlanksAs val="zero"/>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0.12059</cdr:x>
      <cdr:y>0.71287</cdr:y>
    </cdr:from>
    <cdr:to>
      <cdr:x>0.23457</cdr:x>
      <cdr:y>0.78245</cdr:y>
    </cdr:to>
    <cdr:sp macro="" textlink="">
      <cdr:nvSpPr>
        <cdr:cNvPr id="2" name="TextBox 5"/>
        <cdr:cNvSpPr txBox="1"/>
      </cdr:nvSpPr>
      <cdr:spPr>
        <a:xfrm xmlns:a="http://schemas.openxmlformats.org/drawingml/2006/main">
          <a:off x="886832" y="3468620"/>
          <a:ext cx="838222" cy="33855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xmlns:a="http://schemas.openxmlformats.org/drawingml/2006/main">
          <a:pPr algn="ctr"/>
          <a:r>
            <a:rPr lang="en-US" sz="1600" dirty="0">
              <a:solidFill>
                <a:schemeClr val="bg2"/>
              </a:solidFill>
            </a:rPr>
            <a:t>17.8%</a:t>
          </a:r>
        </a:p>
      </cdr:txBody>
    </cdr:sp>
  </cdr:relSizeAnchor>
</c:userShapes>
</file>

<file path=ppt/drawings/drawing2.xml><?xml version="1.0" encoding="utf-8"?>
<c:userShapes xmlns:c="http://schemas.openxmlformats.org/drawingml/2006/chart">
  <cdr:relSizeAnchor xmlns:cdr="http://schemas.openxmlformats.org/drawingml/2006/chartDrawing">
    <cdr:from>
      <cdr:x>0.22659</cdr:x>
      <cdr:y>0.09258</cdr:y>
    </cdr:from>
    <cdr:to>
      <cdr:x>0.52675</cdr:x>
      <cdr:y>0.258</cdr:y>
    </cdr:to>
    <cdr:sp macro="" textlink="">
      <cdr:nvSpPr>
        <cdr:cNvPr id="2" name="TextBox 1">
          <a:extLst xmlns:a="http://schemas.openxmlformats.org/drawingml/2006/main">
            <a:ext uri="{FF2B5EF4-FFF2-40B4-BE49-F238E27FC236}">
              <a16:creationId xmlns:a16="http://schemas.microsoft.com/office/drawing/2014/main" id="{ACA6CCAE-F147-486E-BD1A-E772555C0F22}"/>
            </a:ext>
          </a:extLst>
        </cdr:cNvPr>
        <cdr:cNvSpPr txBox="1"/>
      </cdr:nvSpPr>
      <cdr:spPr>
        <a:xfrm xmlns:a="http://schemas.openxmlformats.org/drawingml/2006/main">
          <a:off x="1557124" y="394658"/>
          <a:ext cx="2062717" cy="705147"/>
        </a:xfrm>
        <a:prstGeom xmlns:a="http://schemas.openxmlformats.org/drawingml/2006/main" prst="rect">
          <a:avLst/>
        </a:prstGeom>
        <a:solidFill xmlns:a="http://schemas.openxmlformats.org/drawingml/2006/main">
          <a:srgbClr val="EFE7E8"/>
        </a:solidFill>
      </cdr:spPr>
      <cdr:txBody>
        <a:bodyPr xmlns:a="http://schemas.openxmlformats.org/drawingml/2006/main" vertOverflow="clip" wrap="square" rtlCol="0"/>
        <a:lstStyle xmlns:a="http://schemas.openxmlformats.org/drawingml/2006/main"/>
        <a:p xmlns:a="http://schemas.openxmlformats.org/drawingml/2006/main">
          <a:r>
            <a:rPr lang="en-US" sz="1600" dirty="0"/>
            <a:t>Organic wheat acres declined 60% in 2020</a:t>
          </a:r>
        </a:p>
      </cdr:txBody>
    </cdr:sp>
  </cdr:relSizeAnchor>
</c:userShapes>
</file>

<file path=ppt/drawings/drawing3.xml><?xml version="1.0" encoding="utf-8"?>
<c:userShapes xmlns:c="http://schemas.openxmlformats.org/drawingml/2006/chart">
  <cdr:relSizeAnchor xmlns:cdr="http://schemas.openxmlformats.org/drawingml/2006/chartDrawing">
    <cdr:from>
      <cdr:x>0.22659</cdr:x>
      <cdr:y>0.09258</cdr:y>
    </cdr:from>
    <cdr:to>
      <cdr:x>0.52675</cdr:x>
      <cdr:y>0.258</cdr:y>
    </cdr:to>
    <cdr:sp macro="" textlink="">
      <cdr:nvSpPr>
        <cdr:cNvPr id="2" name="TextBox 1">
          <a:extLst xmlns:a="http://schemas.openxmlformats.org/drawingml/2006/main">
            <a:ext uri="{FF2B5EF4-FFF2-40B4-BE49-F238E27FC236}">
              <a16:creationId xmlns:a16="http://schemas.microsoft.com/office/drawing/2014/main" id="{ACA6CCAE-F147-486E-BD1A-E772555C0F22}"/>
            </a:ext>
          </a:extLst>
        </cdr:cNvPr>
        <cdr:cNvSpPr txBox="1"/>
      </cdr:nvSpPr>
      <cdr:spPr>
        <a:xfrm xmlns:a="http://schemas.openxmlformats.org/drawingml/2006/main">
          <a:off x="1557124" y="394658"/>
          <a:ext cx="2062717" cy="705147"/>
        </a:xfrm>
        <a:prstGeom xmlns:a="http://schemas.openxmlformats.org/drawingml/2006/main" prst="rect">
          <a:avLst/>
        </a:prstGeom>
        <a:solidFill xmlns:a="http://schemas.openxmlformats.org/drawingml/2006/main">
          <a:srgbClr val="EFE7E8"/>
        </a:solidFill>
      </cdr:spPr>
      <cdr:txBody>
        <a:bodyPr xmlns:a="http://schemas.openxmlformats.org/drawingml/2006/main" vertOverflow="clip" wrap="square" rtlCol="0"/>
        <a:lstStyle xmlns:a="http://schemas.openxmlformats.org/drawingml/2006/main"/>
        <a:p xmlns:a="http://schemas.openxmlformats.org/drawingml/2006/main">
          <a:r>
            <a:rPr lang="en-US" sz="1600" dirty="0"/>
            <a:t>Organic wheat acres declined 60% in 2020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2D04B-278D-41D1-875B-36A3F6812FA0}" type="datetimeFigureOut">
              <a:rPr lang="en-US" smtClean="0"/>
              <a:t>1/5/2022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3DF7EE-0775-4055-BF9F-FD184B00F77D}" type="slidenum">
              <a:rPr lang="en-US" smtClean="0"/>
              <a:t>‹#›</a:t>
            </a:fld>
            <a:endParaRPr lang="en-US"/>
          </a:p>
        </p:txBody>
      </p:sp>
    </p:spTree>
    <p:extLst>
      <p:ext uri="{BB962C8B-B14F-4D97-AF65-F5344CB8AC3E}">
        <p14:creationId xmlns:p14="http://schemas.microsoft.com/office/powerpoint/2010/main" val="1494268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2338"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2338"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2338"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2338"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23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23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23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23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5508125-7A64-4A7E-A6A8-67BC4AED1010}" type="datetime1">
              <a:rPr lang="en-US" altLang="en-US" sz="1200" smtClean="0"/>
              <a:t>1/5/2022</a:t>
            </a:fld>
            <a:endParaRPr lang="en-US" altLang="en-US" sz="1200"/>
          </a:p>
        </p:txBody>
      </p:sp>
      <p:sp>
        <p:nvSpPr>
          <p:cNvPr id="1433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2338"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2338"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2338"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2338"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23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23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23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23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a:t>Template-Primary on 431</a:t>
            </a:r>
          </a:p>
        </p:txBody>
      </p:sp>
      <p:sp>
        <p:nvSpPr>
          <p:cNvPr id="143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2338"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2338"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2338"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2338"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23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23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23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23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A6725EF-6AB4-4840-9ED7-41C04E36ADC7}" type="slidenum">
              <a:rPr lang="en-US" altLang="en-US" sz="1200"/>
              <a:pPr eaLnBrk="1" hangingPunct="1"/>
              <a:t>1</a:t>
            </a:fld>
            <a:endParaRPr lang="en-US" altLang="en-US" sz="1200"/>
          </a:p>
        </p:txBody>
      </p:sp>
      <p:sp>
        <p:nvSpPr>
          <p:cNvPr id="14340" name="Rectangle 2"/>
          <p:cNvSpPr>
            <a:spLocks noGrp="1" noRot="1" noChangeAspect="1" noChangeArrowheads="1" noTextEdit="1"/>
          </p:cNvSpPr>
          <p:nvPr>
            <p:ph type="sldImg"/>
          </p:nvPr>
        </p:nvSpPr>
        <p:spPr>
          <a:ln/>
        </p:spPr>
      </p:sp>
      <p:sp>
        <p:nvSpPr>
          <p:cNvPr id="143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207778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85765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864302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68440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pPr defTabSz="949513"/>
            <a:fld id="{64EE4130-335D-4CA0-8937-18371640D220}" type="slidenum">
              <a:rPr lang="en-US" smtClean="0">
                <a:solidFill>
                  <a:prstClr val="black"/>
                </a:solidFill>
              </a:rPr>
              <a:pPr defTabSz="949513"/>
              <a:t>4</a:t>
            </a:fld>
            <a:endParaRPr lang="en-US">
              <a:solidFill>
                <a:prstClr val="black"/>
              </a:solidFill>
            </a:endParaRPr>
          </a:p>
        </p:txBody>
      </p:sp>
      <p:sp>
        <p:nvSpPr>
          <p:cNvPr id="21506" name="Rectangle 2"/>
          <p:cNvSpPr>
            <a:spLocks noGrp="1" noRot="1" noChangeAspect="1" noChangeArrowheads="1" noTextEdit="1"/>
          </p:cNvSpPr>
          <p:nvPr>
            <p:ph type="sldImg"/>
          </p:nvPr>
        </p:nvSpPr>
        <p:spPr>
          <a:xfrm>
            <a:off x="1258888" y="698500"/>
            <a:ext cx="4648200" cy="3486150"/>
          </a:xfrm>
          <a:ln/>
        </p:spPr>
      </p:sp>
      <p:sp>
        <p:nvSpPr>
          <p:cNvPr id="21507" name="Rectangle 3"/>
          <p:cNvSpPr>
            <a:spLocks noGrp="1" noChangeArrowheads="1"/>
          </p:cNvSpPr>
          <p:nvPr>
            <p:ph type="body" idx="1"/>
          </p:nvPr>
        </p:nvSpPr>
        <p:spPr>
          <a:noFill/>
          <a:ln/>
        </p:spPr>
        <p:txBody>
          <a:bodyPr/>
          <a:lstStyle/>
          <a:p>
            <a:endParaRPr lang="en-US">
              <a:latin typeface="Arial" charset="0"/>
            </a:endParaRPr>
          </a:p>
        </p:txBody>
      </p:sp>
    </p:spTree>
    <p:extLst>
      <p:ext uri="{BB962C8B-B14F-4D97-AF65-F5344CB8AC3E}">
        <p14:creationId xmlns:p14="http://schemas.microsoft.com/office/powerpoint/2010/main" val="2679664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360868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094208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3338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71510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240145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240145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51924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6" name="Rectangle 4" descr="Washington State University Extension"/>
          <p:cNvSpPr>
            <a:spLocks noGrp="1" noChangeArrowheads="1"/>
          </p:cNvSpPr>
          <p:nvPr>
            <p:ph type="ctrTitle"/>
          </p:nvPr>
        </p:nvSpPr>
        <p:spPr bwMode="invGray">
          <a:xfrm>
            <a:off x="1" y="2392432"/>
            <a:ext cx="9143996"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descr="Washington State University Extension"/>
          <p:cNvSpPr>
            <a:spLocks noGrp="1" noChangeArrowheads="1"/>
          </p:cNvSpPr>
          <p:nvPr>
            <p:ph type="subTitle" idx="1"/>
          </p:nvPr>
        </p:nvSpPr>
        <p:spPr bwMode="invGray">
          <a:xfrm>
            <a:off x="0" y="3025243"/>
            <a:ext cx="9143997" cy="430887"/>
          </a:xfrm>
        </p:spPr>
        <p:txBody>
          <a:bodyPr rIns="0" anchorCtr="0"/>
          <a:lstStyle>
            <a:lvl1pPr marL="0" indent="0" algn="ctr">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7" name="Date Placeholder 6" descr="Washington State University Extension"/>
          <p:cNvSpPr>
            <a:spLocks noGrp="1" noChangeArrowheads="1"/>
          </p:cNvSpPr>
          <p:nvPr>
            <p:ph type="dt" sz="half" idx="10"/>
          </p:nvPr>
        </p:nvSpPr>
        <p:spPr>
          <a:xfrm>
            <a:off x="484188" y="6381750"/>
            <a:ext cx="1550987" cy="476250"/>
          </a:xfrm>
        </p:spPr>
        <p:txBody>
          <a:bodyPr/>
          <a:lstStyle>
            <a:lvl1pPr>
              <a:defRPr sz="1000"/>
            </a:lvl1pPr>
          </a:lstStyle>
          <a:p>
            <a:pPr>
              <a:defRPr/>
            </a:pPr>
            <a:endParaRPr lang="en-US"/>
          </a:p>
        </p:txBody>
      </p:sp>
      <p:sp>
        <p:nvSpPr>
          <p:cNvPr id="8" name="Footer Placeholder 7" descr="Washington State University Extension"/>
          <p:cNvSpPr>
            <a:spLocks noGrp="1" noChangeArrowheads="1"/>
          </p:cNvSpPr>
          <p:nvPr>
            <p:ph type="ftr" sz="quarter" idx="11"/>
          </p:nvPr>
        </p:nvSpPr>
        <p:spPr>
          <a:xfrm>
            <a:off x="2066925" y="6381750"/>
            <a:ext cx="6100763" cy="476250"/>
          </a:xfrm>
        </p:spPr>
        <p:txBody>
          <a:bodyPr anchorCtr="1"/>
          <a:lstStyle>
            <a:lvl1pPr>
              <a:defRPr sz="1000"/>
            </a:lvl1pPr>
          </a:lstStyle>
          <a:p>
            <a:pPr>
              <a:defRPr/>
            </a:pPr>
            <a:endParaRPr lang="en-US"/>
          </a:p>
        </p:txBody>
      </p:sp>
      <p:sp>
        <p:nvSpPr>
          <p:cNvPr id="9" name="Slide Number Placeholder 8" descr="Washington State University Extension"/>
          <p:cNvSpPr>
            <a:spLocks noGrp="1" noChangeArrowheads="1"/>
          </p:cNvSpPr>
          <p:nvPr>
            <p:ph type="sldNum" sz="quarter" idx="12"/>
          </p:nvPr>
        </p:nvSpPr>
        <p:spPr>
          <a:xfrm>
            <a:off x="8169275" y="6381750"/>
            <a:ext cx="974725" cy="476250"/>
          </a:xfrm>
        </p:spPr>
        <p:txBody>
          <a:bodyPr/>
          <a:lstStyle>
            <a:lvl1pPr>
              <a:defRPr/>
            </a:lvl1pPr>
          </a:lstStyle>
          <a:p>
            <a:fld id="{A7C76D96-B91B-418D-9DFA-A5EF7E20BB00}" type="slidenum">
              <a:rPr lang="en-US" altLang="en-US"/>
              <a:pPr/>
              <a:t>‹#›</a:t>
            </a:fld>
            <a:endParaRPr lang="en-US" altLang="en-US"/>
          </a:p>
        </p:txBody>
      </p:sp>
      <p:sp>
        <p:nvSpPr>
          <p:cNvPr id="13" name="Rectangle 12" descr="Washington State University Extension">
            <a:extLst>
              <a:ext uri="{FF2B5EF4-FFF2-40B4-BE49-F238E27FC236}">
                <a16:creationId xmlns:a16="http://schemas.microsoft.com/office/drawing/2014/main" id="{A088D577-2138-42BE-A00D-91A6F8D85EE8}"/>
              </a:ext>
            </a:extLst>
          </p:cNvPr>
          <p:cNvSpPr/>
          <p:nvPr userDrawn="1"/>
        </p:nvSpPr>
        <p:spPr>
          <a:xfrm>
            <a:off x="0" y="-636"/>
            <a:ext cx="9144000"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descr="Washington State University Extension">
            <a:extLst>
              <a:ext uri="{FF2B5EF4-FFF2-40B4-BE49-F238E27FC236}">
                <a16:creationId xmlns:a16="http://schemas.microsoft.com/office/drawing/2014/main" id="{46CE1F40-F53A-4C65-BE09-28027F21DCDB}"/>
              </a:ext>
            </a:extLst>
          </p:cNvPr>
          <p:cNvCxnSpPr/>
          <p:nvPr userDrawn="1"/>
        </p:nvCxnSpPr>
        <p:spPr>
          <a:xfrm>
            <a:off x="0" y="822325"/>
            <a:ext cx="9144000" cy="9525"/>
          </a:xfrm>
          <a:prstGeom prst="line">
            <a:avLst/>
          </a:prstGeom>
          <a:ln w="28575" cmpd="sng">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Picture 14" descr="Washington State University Extension">
            <a:extLst>
              <a:ext uri="{FF2B5EF4-FFF2-40B4-BE49-F238E27FC236}">
                <a16:creationId xmlns:a16="http://schemas.microsoft.com/office/drawing/2014/main" id="{427837B3-B44A-4D2F-AE94-6A770A5200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7055" y="122808"/>
            <a:ext cx="2310062" cy="576072"/>
          </a:xfrm>
          <a:prstGeom prst="rect">
            <a:avLst/>
          </a:prstGeom>
        </p:spPr>
      </p:pic>
    </p:spTree>
    <p:extLst>
      <p:ext uri="{BB962C8B-B14F-4D97-AF65-F5344CB8AC3E}">
        <p14:creationId xmlns:p14="http://schemas.microsoft.com/office/powerpoint/2010/main" val="397492976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8686800" cy="585788"/>
          </a:xfrm>
        </p:spPr>
        <p:txBody>
          <a:bodyPr/>
          <a:lstStyle/>
          <a:p>
            <a:r>
              <a:rPr lang="en-US"/>
              <a:t>Click to edit Master title style</a:t>
            </a:r>
          </a:p>
        </p:txBody>
      </p:sp>
      <p:sp>
        <p:nvSpPr>
          <p:cNvPr id="3" name="Table Placeholder 2"/>
          <p:cNvSpPr>
            <a:spLocks noGrp="1"/>
          </p:cNvSpPr>
          <p:nvPr>
            <p:ph type="tbl" idx="1"/>
          </p:nvPr>
        </p:nvSpPr>
        <p:spPr>
          <a:xfrm>
            <a:off x="304800" y="1957388"/>
            <a:ext cx="8853488" cy="4419600"/>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19CCB1-2FC2-490E-92A2-C4B9399530AA}" type="slidenum">
              <a:rPr lang="en-US"/>
              <a:pPr>
                <a:defRPr/>
              </a:pPr>
              <a:t>‹#›</a:t>
            </a:fld>
            <a:endParaRPr lang="en-US"/>
          </a:p>
        </p:txBody>
      </p:sp>
    </p:spTree>
    <p:extLst>
      <p:ext uri="{BB962C8B-B14F-4D97-AF65-F5344CB8AC3E}">
        <p14:creationId xmlns:p14="http://schemas.microsoft.com/office/powerpoint/2010/main" val="3299164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13543"/>
            <a:ext cx="9144000" cy="424732"/>
          </a:xfrm>
        </p:spPr>
        <p:txBody>
          <a:bodyPr/>
          <a:lstStyle>
            <a:lvl1pPr>
              <a:defRPr sz="2400">
                <a:latin typeface="Lucida Sans" pitchFamily="34" charset="0"/>
              </a:defRPr>
            </a:lvl1pPr>
          </a:lstStyle>
          <a:p>
            <a:r>
              <a:rPr lang="en-US" dirty="0"/>
              <a:t>Click to edit Master title style</a:t>
            </a:r>
          </a:p>
        </p:txBody>
      </p:sp>
      <p:sp>
        <p:nvSpPr>
          <p:cNvPr id="3" name="Content Placeholder 2"/>
          <p:cNvSpPr>
            <a:spLocks noGrp="1"/>
          </p:cNvSpPr>
          <p:nvPr>
            <p:ph idx="1"/>
          </p:nvPr>
        </p:nvSpPr>
        <p:spPr>
          <a:xfrm>
            <a:off x="746082" y="2287148"/>
            <a:ext cx="7651836" cy="1688667"/>
          </a:xfrm>
        </p:spPr>
        <p:txBody>
          <a:bodyPr lIns="457200" rIns="457200"/>
          <a:lstStyle>
            <a:lvl1pPr marL="344488" indent="-179388">
              <a:spcBef>
                <a:spcPts val="1200"/>
              </a:spcBef>
              <a:buSzPct val="100000"/>
              <a:buFont typeface="Arial" pitchFamily="34" charset="0"/>
              <a:buChar char="•"/>
              <a:defRPr sz="2200" b="0"/>
            </a:lvl1pPr>
            <a:lvl2pPr marL="509588" indent="-165100">
              <a:spcBef>
                <a:spcPts val="400"/>
              </a:spcBef>
              <a:buSzPct val="75000"/>
              <a:buFont typeface="Lucida Sans" panose="020B0602030504020204" pitchFamily="34" charset="0"/>
              <a:buChar char="–"/>
              <a:defRPr sz="20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Lucida Sans" panose="020B0602030504020204" pitchFamily="34" charset="0"/>
              <a:buChar char="–"/>
              <a:defRPr sz="1600"/>
            </a:lvl4pPr>
            <a:lvl5pPr marL="1079500" indent="-165100">
              <a:spcBef>
                <a:spcPts val="400"/>
              </a:spcBef>
              <a:buSzPct val="100000"/>
              <a:buFont typeface="Arial"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xfrm>
            <a:off x="7899400" y="6380163"/>
            <a:ext cx="1244600" cy="476250"/>
          </a:xfrm>
          <a:ln/>
        </p:spPr>
        <p:txBody>
          <a:bodyPr/>
          <a:lstStyle>
            <a:lvl1pPr>
              <a:defRPr sz="1200">
                <a:solidFill>
                  <a:schemeClr val="bg2"/>
                </a:solidFill>
              </a:defRPr>
            </a:lvl1pPr>
          </a:lstStyle>
          <a:p>
            <a:fld id="{7170C467-D5C9-405C-876A-1FED9AA1AA57}" type="slidenum">
              <a:rPr lang="en-US" altLang="en-US" smtClean="0"/>
              <a:pPr/>
              <a:t>‹#›</a:t>
            </a:fld>
            <a:endParaRPr lang="en-US" altLang="en-US" dirty="0"/>
          </a:p>
        </p:txBody>
      </p:sp>
    </p:spTree>
    <p:extLst>
      <p:ext uri="{BB962C8B-B14F-4D97-AF65-F5344CB8AC3E}">
        <p14:creationId xmlns:p14="http://schemas.microsoft.com/office/powerpoint/2010/main" val="328706331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245889" y="998506"/>
            <a:ext cx="8652222" cy="461665"/>
          </a:xfrm>
        </p:spPr>
        <p:txBody>
          <a:bodyPr/>
          <a:lstStyle>
            <a:lvl1pPr algn="ctr">
              <a:lnSpc>
                <a:spcPct val="100000"/>
              </a:lnSpc>
              <a:defRPr sz="2400">
                <a:solidFill>
                  <a:schemeClr val="bg2"/>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245889" y="1496679"/>
            <a:ext cx="8652222" cy="430887"/>
          </a:xfrm>
        </p:spPr>
        <p:txBody>
          <a:bodyPr rIns="0"/>
          <a:lstStyle>
            <a:lvl1pPr marL="0" indent="0" algn="ctr">
              <a:buFontTx/>
              <a:buNone/>
              <a:defRPr sz="2200" b="0">
                <a:solidFill>
                  <a:schemeClr val="accent1"/>
                </a:solidFill>
                <a:effectLst/>
                <a:latin typeface="Lucida Sans" pitchFamily="34" charset="0"/>
              </a:defRPr>
            </a:lvl1pPr>
          </a:lstStyle>
          <a:p>
            <a:r>
              <a:rPr lang="en-US" dirty="0"/>
              <a:t>Click to edit Master subtitle style</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sz="1200">
                <a:solidFill>
                  <a:schemeClr val="bg2">
                    <a:lumMod val="75000"/>
                    <a:lumOff val="25000"/>
                  </a:schemeClr>
                </a:solidFill>
              </a:defRPr>
            </a:lvl1pPr>
          </a:lstStyle>
          <a:p>
            <a:fld id="{723A3655-746D-45A2-9833-0C74888856B5}" type="slidenum">
              <a:rPr lang="en-US" altLang="en-US" smtClean="0"/>
              <a:pPr/>
              <a:t>‹#›</a:t>
            </a:fld>
            <a:endParaRPr lang="en-US" altLang="en-US" dirty="0"/>
          </a:p>
        </p:txBody>
      </p:sp>
    </p:spTree>
    <p:extLst>
      <p:ext uri="{BB962C8B-B14F-4D97-AF65-F5344CB8AC3E}">
        <p14:creationId xmlns:p14="http://schemas.microsoft.com/office/powerpoint/2010/main" val="170595460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8389"/>
            <a:ext cx="9144001" cy="480131"/>
          </a:xfrm>
        </p:spPr>
        <p:txBody>
          <a:bodyPr/>
          <a:lstStyle/>
          <a:p>
            <a:r>
              <a:rPr lang="en-US" dirty="0"/>
              <a:t>Click to edit Master title style</a:t>
            </a:r>
          </a:p>
        </p:txBody>
      </p:sp>
      <p:sp>
        <p:nvSpPr>
          <p:cNvPr id="3" name="Content Placeholder 2"/>
          <p:cNvSpPr>
            <a:spLocks noGrp="1"/>
          </p:cNvSpPr>
          <p:nvPr>
            <p:ph sz="half" idx="1"/>
          </p:nvPr>
        </p:nvSpPr>
        <p:spPr>
          <a:xfrm>
            <a:off x="502947" y="2275788"/>
            <a:ext cx="4002321"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57667" y="2275788"/>
            <a:ext cx="3969948"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sz="1200"/>
            </a:lvl1pPr>
          </a:lstStyle>
          <a:p>
            <a:fld id="{0D64B3E3-558A-4BEF-85DD-C0122AA1E5D5}" type="slidenum">
              <a:rPr lang="en-US" altLang="en-US" smtClean="0"/>
              <a:pPr/>
              <a:t>‹#›</a:t>
            </a:fld>
            <a:endParaRPr lang="en-US" altLang="en-US" dirty="0"/>
          </a:p>
        </p:txBody>
      </p:sp>
    </p:spTree>
    <p:extLst>
      <p:ext uri="{BB962C8B-B14F-4D97-AF65-F5344CB8AC3E}">
        <p14:creationId xmlns:p14="http://schemas.microsoft.com/office/powerpoint/2010/main" val="418665431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303081"/>
            <a:ext cx="9144000" cy="480131"/>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73045" y="2166763"/>
            <a:ext cx="4040188"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73044" y="2621484"/>
            <a:ext cx="4040188"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60870" y="2166763"/>
            <a:ext cx="4041775"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60869" y="2621484"/>
            <a:ext cx="4041775"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9" name="Rectangle 6"/>
          <p:cNvSpPr>
            <a:spLocks noGrp="1" noChangeArrowheads="1"/>
          </p:cNvSpPr>
          <p:nvPr userDrawn="1">
            <p:ph type="sldNum" sz="quarter" idx="12"/>
          </p:nvPr>
        </p:nvSpPr>
        <p:spPr>
          <a:ln/>
        </p:spPr>
        <p:txBody>
          <a:bodyPr/>
          <a:lstStyle>
            <a:lvl1pPr>
              <a:defRPr sz="1200"/>
            </a:lvl1pPr>
          </a:lstStyle>
          <a:p>
            <a:fld id="{CA32589F-6956-4AEF-95EA-FA74778F2ECD}" type="slidenum">
              <a:rPr lang="en-US" altLang="en-US" smtClean="0"/>
              <a:pPr/>
              <a:t>‹#›</a:t>
            </a:fld>
            <a:endParaRPr lang="en-US" altLang="en-US" dirty="0"/>
          </a:p>
        </p:txBody>
      </p:sp>
    </p:spTree>
    <p:extLst>
      <p:ext uri="{BB962C8B-B14F-4D97-AF65-F5344CB8AC3E}">
        <p14:creationId xmlns:p14="http://schemas.microsoft.com/office/powerpoint/2010/main" val="258425065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081092"/>
            <a:ext cx="9144000" cy="480131"/>
          </a:xfrm>
        </p:spPr>
        <p:txBody>
          <a:bodyPr/>
          <a:lstStyle/>
          <a:p>
            <a:r>
              <a:rPr lang="en-US" dirty="0"/>
              <a:t>Click to edit Master title style</a:t>
            </a:r>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5" name="Rectangle 6"/>
          <p:cNvSpPr>
            <a:spLocks noGrp="1" noChangeArrowheads="1"/>
          </p:cNvSpPr>
          <p:nvPr userDrawn="1">
            <p:ph type="sldNum" sz="quarter" idx="12"/>
          </p:nvPr>
        </p:nvSpPr>
        <p:spPr>
          <a:ln/>
        </p:spPr>
        <p:txBody>
          <a:bodyPr/>
          <a:lstStyle>
            <a:lvl1pPr>
              <a:defRPr sz="1050"/>
            </a:lvl1pPr>
          </a:lstStyle>
          <a:p>
            <a:fld id="{0EF7955D-0719-4F10-AF4C-CBD706ABDE73}" type="slidenum">
              <a:rPr lang="en-US" altLang="en-US" smtClean="0"/>
              <a:pPr/>
              <a:t>‹#›</a:t>
            </a:fld>
            <a:endParaRPr lang="en-US" altLang="en-US" dirty="0"/>
          </a:p>
        </p:txBody>
      </p:sp>
    </p:spTree>
    <p:extLst>
      <p:ext uri="{BB962C8B-B14F-4D97-AF65-F5344CB8AC3E}">
        <p14:creationId xmlns:p14="http://schemas.microsoft.com/office/powerpoint/2010/main" val="200377507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675487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70318"/>
            <a:ext cx="3008313" cy="646331"/>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1370319"/>
            <a:ext cx="5111751" cy="1851276"/>
          </a:xfrm>
        </p:spPr>
        <p:txBody>
          <a:bodyPr/>
          <a:lstStyle>
            <a:lvl1pPr marL="165100" indent="-165100">
              <a:buSzPct val="125000"/>
              <a:buFont typeface="Arial" pitchFamily="34" charset="0"/>
              <a:buChar char="•"/>
              <a:defRPr lang="en-US" sz="2400" b="0" dirty="0" smtClean="0">
                <a:solidFill>
                  <a:schemeClr val="bg2"/>
                </a:solidFill>
                <a:latin typeface="Lucida Sans" pitchFamily="34" charset="0"/>
                <a:ea typeface="+mn-ea"/>
                <a:cs typeface="+mn-cs"/>
              </a:defRPr>
            </a:lvl1pPr>
            <a:lvl2pPr marL="457200" indent="-165100" defTabSz="914400">
              <a:buSzPct val="125000"/>
              <a:buFont typeface="Arial" pitchFamily="34" charset="0"/>
              <a:buChar char="•"/>
              <a:defRPr lang="en-US" sz="2200" dirty="0" smtClean="0">
                <a:solidFill>
                  <a:schemeClr val="bg2"/>
                </a:solidFill>
                <a:latin typeface="Lucida Sans" pitchFamily="34" charset="0"/>
                <a:ea typeface="+mn-ea"/>
                <a:cs typeface="+mn-cs"/>
              </a:defRPr>
            </a:lvl2pPr>
            <a:lvl3pPr>
              <a:buSzPct val="125000"/>
              <a:buFont typeface="Arial" pitchFamily="34" charset="0"/>
              <a:buChar char="•"/>
              <a:defRPr lang="en-US" sz="2200" dirty="0" smtClean="0">
                <a:solidFill>
                  <a:schemeClr val="bg2"/>
                </a:solidFill>
                <a:latin typeface="Lucida Sans" pitchFamily="34" charset="0"/>
                <a:ea typeface="+mn-ea"/>
                <a:cs typeface="+mn-cs"/>
              </a:defRPr>
            </a:lvl3pPr>
            <a:lvl4pPr marL="974725" indent="-180975">
              <a:buSzPct val="125000"/>
              <a:buFont typeface="Arial" pitchFamily="34" charset="0"/>
              <a:buChar char="•"/>
              <a:defRPr lang="en-US" sz="2000" dirty="0" smtClean="0">
                <a:solidFill>
                  <a:schemeClr val="bg2"/>
                </a:solidFill>
                <a:latin typeface="Lucida Sans" pitchFamily="34" charset="0"/>
                <a:ea typeface="+mn-ea"/>
                <a:cs typeface="+mn-cs"/>
              </a:defRPr>
            </a:lvl4pPr>
            <a:lvl5pPr>
              <a:buSzPct val="125000"/>
              <a:buFont typeface="Arial" pitchFamily="34" charset="0"/>
              <a:buChar char="•"/>
              <a:defRPr lang="en-US" sz="2000" dirty="0">
                <a:solidFill>
                  <a:schemeClr val="bg2"/>
                </a:solidFill>
                <a:latin typeface="Lucida Sans" pitchFamily="34" charset="0"/>
                <a:ea typeface="+mn-ea"/>
                <a:cs typeface="+mn-cs"/>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532368"/>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sz="1200"/>
            </a:lvl1pPr>
          </a:lstStyle>
          <a:p>
            <a:fld id="{1FC32313-39EF-485F-BD4F-63D299CAB607}" type="slidenum">
              <a:rPr lang="en-US" altLang="en-US" smtClean="0"/>
              <a:pPr/>
              <a:t>‹#›</a:t>
            </a:fld>
            <a:endParaRPr lang="en-US" altLang="en-US" dirty="0"/>
          </a:p>
        </p:txBody>
      </p:sp>
    </p:spTree>
    <p:extLst>
      <p:ext uri="{BB962C8B-B14F-4D97-AF65-F5344CB8AC3E}">
        <p14:creationId xmlns:p14="http://schemas.microsoft.com/office/powerpoint/2010/main" val="205352110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23007"/>
            <a:ext cx="5486400" cy="369332"/>
          </a:xfrm>
        </p:spPr>
        <p:txBody>
          <a:bodyPr/>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193220"/>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86680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fld id="{FC20AEAA-8B8D-4025-809E-B4599E405E44}" type="slidenum">
              <a:rPr lang="en-US" altLang="en-US"/>
              <a:pPr/>
              <a:t>‹#›</a:t>
            </a:fld>
            <a:endParaRPr lang="en-US" altLang="en-US"/>
          </a:p>
        </p:txBody>
      </p:sp>
    </p:spTree>
    <p:extLst>
      <p:ext uri="{BB962C8B-B14F-4D97-AF65-F5344CB8AC3E}">
        <p14:creationId xmlns:p14="http://schemas.microsoft.com/office/powerpoint/2010/main" val="209015838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tx1"/>
            </a:gs>
            <a:gs pos="100000">
              <a:srgbClr val="EAEAEA"/>
            </a:gs>
          </a:gsLst>
          <a:lin ang="5400000" scaled="1"/>
        </a:gradFill>
        <a:effectLst/>
      </p:bgPr>
    </p:bg>
    <p:spTree>
      <p:nvGrpSpPr>
        <p:cNvPr id="1" name=""/>
        <p:cNvGrpSpPr/>
        <p:nvPr/>
      </p:nvGrpSpPr>
      <p:grpSpPr>
        <a:xfrm>
          <a:off x="0" y="0"/>
          <a:ext cx="0" cy="0"/>
          <a:chOff x="0" y="0"/>
          <a:chExt cx="0" cy="0"/>
        </a:xfrm>
      </p:grpSpPr>
      <p:sp>
        <p:nvSpPr>
          <p:cNvPr id="30" name="Rectangle 29"/>
          <p:cNvSpPr/>
          <p:nvPr userDrawn="1"/>
        </p:nvSpPr>
        <p:spPr bwMode="gray">
          <a:xfrm flipH="1">
            <a:off x="0" y="0"/>
            <a:ext cx="9144000" cy="611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8" name="Rectangle 3"/>
          <p:cNvSpPr>
            <a:spLocks noGrp="1" noChangeArrowheads="1"/>
          </p:cNvSpPr>
          <p:nvPr>
            <p:ph type="body" idx="1"/>
          </p:nvPr>
        </p:nvSpPr>
        <p:spPr bwMode="black">
          <a:xfrm>
            <a:off x="914400"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2"/>
          <p:cNvSpPr>
            <a:spLocks noGrp="1" noChangeArrowheads="1"/>
          </p:cNvSpPr>
          <p:nvPr>
            <p:ph type="title"/>
          </p:nvPr>
        </p:nvSpPr>
        <p:spPr bwMode="black">
          <a:xfrm>
            <a:off x="0" y="1512888"/>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a:t>Click to edit Master title style</a:t>
            </a:r>
          </a:p>
        </p:txBody>
      </p:sp>
      <p:sp>
        <p:nvSpPr>
          <p:cNvPr id="3" name="Rectangle 4"/>
          <p:cNvSpPr>
            <a:spLocks noGrp="1" noChangeArrowheads="1"/>
          </p:cNvSpPr>
          <p:nvPr userDrawn="1">
            <p:ph type="dt" sz="half" idx="2"/>
          </p:nvPr>
        </p:nvSpPr>
        <p:spPr bwMode="black">
          <a:xfrm>
            <a:off x="484188" y="6380163"/>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chemeClr val="bg2"/>
                </a:solidFill>
                <a:latin typeface="Arial" charset="0"/>
                <a:ea typeface="+mn-ea"/>
                <a:cs typeface="+mn-cs"/>
              </a:defRPr>
            </a:lvl1pPr>
          </a:lstStyle>
          <a:p>
            <a:pPr>
              <a:defRPr/>
            </a:pPr>
            <a:endParaRPr lang="en-US"/>
          </a:p>
        </p:txBody>
      </p:sp>
      <p:sp>
        <p:nvSpPr>
          <p:cNvPr id="4" name="Rectangle 5"/>
          <p:cNvSpPr>
            <a:spLocks noGrp="1" noChangeArrowheads="1"/>
          </p:cNvSpPr>
          <p:nvPr userDrawn="1">
            <p:ph type="ftr" sz="quarter" idx="3"/>
          </p:nvPr>
        </p:nvSpPr>
        <p:spPr bwMode="black">
          <a:xfrm>
            <a:off x="1736725" y="6380163"/>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chemeClr val="bg2"/>
                </a:solidFill>
                <a:latin typeface="Arial" charset="0"/>
                <a:ea typeface="+mn-ea"/>
                <a:cs typeface="+mn-cs"/>
              </a:defRPr>
            </a:lvl1pPr>
          </a:lstStyle>
          <a:p>
            <a:pPr>
              <a:defRPr/>
            </a:pPr>
            <a:endParaRPr lang="en-US"/>
          </a:p>
        </p:txBody>
      </p:sp>
      <p:sp>
        <p:nvSpPr>
          <p:cNvPr id="2" name="Rectangle 6"/>
          <p:cNvSpPr>
            <a:spLocks noGrp="1" noChangeArrowheads="1"/>
          </p:cNvSpPr>
          <p:nvPr userDrawn="1">
            <p:ph type="sldNum" sz="quarter" idx="4"/>
          </p:nvPr>
        </p:nvSpPr>
        <p:spPr bwMode="black">
          <a:xfrm>
            <a:off x="7899400" y="6380163"/>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chemeClr val="bg2"/>
                </a:solidFill>
              </a:defRPr>
            </a:lvl1pPr>
          </a:lstStyle>
          <a:p>
            <a:fld id="{451CC90E-3DA6-4BE6-AB69-E74DA4E09DE0}" type="slidenum">
              <a:rPr lang="en-US" altLang="en-US"/>
              <a:pPr/>
              <a:t>‹#›</a:t>
            </a:fld>
            <a:endParaRPr lang="en-US" altLang="en-US"/>
          </a:p>
        </p:txBody>
      </p:sp>
      <p:cxnSp>
        <p:nvCxnSpPr>
          <p:cNvPr id="11" name="Straight Connector 10"/>
          <p:cNvCxnSpPr/>
          <p:nvPr userDrawn="1"/>
        </p:nvCxnSpPr>
        <p:spPr>
          <a:xfrm>
            <a:off x="0" y="619125"/>
            <a:ext cx="9144000" cy="9525"/>
          </a:xfrm>
          <a:prstGeom prst="line">
            <a:avLst/>
          </a:prstGeom>
          <a:ln w="28575"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950B65D-0C19-4457-B489-CE75C0E453FF}"/>
              </a:ext>
            </a:extLst>
          </p:cNvPr>
          <p:cNvSpPr/>
          <p:nvPr userDrawn="1"/>
        </p:nvSpPr>
        <p:spPr>
          <a:xfrm>
            <a:off x="0" y="0"/>
            <a:ext cx="2244436" cy="6126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Washington State University Extension">
            <a:extLst>
              <a:ext uri="{FF2B5EF4-FFF2-40B4-BE49-F238E27FC236}">
                <a16:creationId xmlns:a16="http://schemas.microsoft.com/office/drawing/2014/main" id="{147B107A-129F-4D4F-8992-07F17E373DB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05527" y="77724"/>
            <a:ext cx="1833383" cy="457200"/>
          </a:xfrm>
          <a:prstGeom prst="rect">
            <a:avLst/>
          </a:prstGeom>
        </p:spPr>
      </p:pic>
    </p:spTree>
    <p:extLst>
      <p:ext uri="{BB962C8B-B14F-4D97-AF65-F5344CB8AC3E}">
        <p14:creationId xmlns:p14="http://schemas.microsoft.com/office/powerpoint/2010/main" val="3767971991"/>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ransition/>
  <p:hf hdr="0" ftr="0" dt="0"/>
  <p:txStyles>
    <p:titleStyle>
      <a:lvl1pPr algn="l" rtl="0" eaLnBrk="0" fontAlgn="base" hangingPunct="0">
        <a:lnSpc>
          <a:spcPct val="90000"/>
        </a:lnSpc>
        <a:spcBef>
          <a:spcPct val="0"/>
        </a:spcBef>
        <a:spcAft>
          <a:spcPct val="0"/>
        </a:spcAft>
        <a:defRPr sz="2400" b="1">
          <a:solidFill>
            <a:schemeClr val="bg2"/>
          </a:solidFill>
          <a:latin typeface="Lucida Sans" pitchFamily="34" charset="0"/>
          <a:ea typeface="MS PGothic" panose="020B0600070205080204" pitchFamily="34" charset="-128"/>
          <a:cs typeface="ＭＳ Ｐゴシック" charset="0"/>
        </a:defRPr>
      </a:lvl1pPr>
      <a:lvl2pPr algn="l" rtl="0" eaLnBrk="0" fontAlgn="base" hangingPunct="0">
        <a:lnSpc>
          <a:spcPct val="90000"/>
        </a:lnSpc>
        <a:spcBef>
          <a:spcPct val="0"/>
        </a:spcBef>
        <a:spcAft>
          <a:spcPct val="0"/>
        </a:spcAft>
        <a:defRPr sz="2400" b="1">
          <a:solidFill>
            <a:schemeClr val="bg2"/>
          </a:solidFill>
          <a:latin typeface="Lucida Sans" pitchFamily="34" charset="0"/>
          <a:ea typeface="MS PGothic" panose="020B0600070205080204" pitchFamily="34" charset="-128"/>
          <a:cs typeface="ＭＳ Ｐゴシック"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ea typeface="MS PGothic" panose="020B0600070205080204" pitchFamily="34" charset="-128"/>
          <a:cs typeface="ＭＳ Ｐゴシック"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ea typeface="MS PGothic" panose="020B0600070205080204" pitchFamily="34" charset="-128"/>
          <a:cs typeface="ＭＳ Ｐゴシック"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ea typeface="MS PGothic" panose="020B0600070205080204" pitchFamily="34" charset="-128"/>
          <a:cs typeface="ＭＳ Ｐゴシック"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panose="020B0604020202020204" pitchFamily="34" charset="0"/>
        <a:buChar char="•"/>
        <a:defRPr lang="en-US" sz="2400" dirty="0">
          <a:solidFill>
            <a:schemeClr val="bg2"/>
          </a:solidFill>
          <a:latin typeface="Lucida Sans" pitchFamily="34" charset="0"/>
          <a:ea typeface="MS PGothic" panose="020B0600070205080204" pitchFamily="34" charset="-128"/>
          <a:cs typeface="ＭＳ Ｐゴシック" charset="0"/>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Lucida Sans" pitchFamily="34" charset="0"/>
          <a:ea typeface="MS PGothic" panose="020B0600070205080204" pitchFamily="34" charset="-128"/>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2000" dirty="0">
          <a:solidFill>
            <a:schemeClr val="bg2"/>
          </a:solidFill>
          <a:latin typeface="Lucida Sans" pitchFamily="34" charset="0"/>
          <a:ea typeface="MS PGothic" panose="020B0600070205080204" pitchFamily="34" charset="-128"/>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S PGothic" panose="020B0600070205080204" pitchFamily="34" charset="-128"/>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600" dirty="0">
          <a:solidFill>
            <a:schemeClr val="bg2"/>
          </a:solidFill>
          <a:latin typeface="Lucida Sans" pitchFamily="34" charset="0"/>
          <a:ea typeface="MS PGothic" panose="020B0600070205080204" pitchFamily="34" charset="-128"/>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image" Target="../media/image14.jpg"/><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agcensus.usda.gov/Publications/Organic_Survey/" TargetMode="External"/><Relationship Id="rId7" Type="http://schemas.openxmlformats.org/officeDocument/2006/relationships/image" Target="../media/image17.png"/><Relationship Id="rId2" Type="http://schemas.openxmlformats.org/officeDocument/2006/relationships/hyperlink" Target="https://www.ams.usda.gov/market-news/organic" TargetMode="External"/><Relationship Id="rId1" Type="http://schemas.openxmlformats.org/officeDocument/2006/relationships/slideLayout" Target="../slideLayouts/slideLayout7.xml"/><Relationship Id="rId6" Type="http://schemas.openxmlformats.org/officeDocument/2006/relationships/hyperlink" Target="https://apps.ams.usda.gov/integrity/" TargetMode="External"/><Relationship Id="rId5" Type="http://schemas.openxmlformats.org/officeDocument/2006/relationships/hyperlink" Target="https://apps.fas.usda.gov/gats/default.aspx" TargetMode="External"/><Relationship Id="rId4" Type="http://schemas.openxmlformats.org/officeDocument/2006/relationships/hyperlink" Target="http://www.ers.usda.gov/topics/natural-resources-environment/organic-agriculture.aspx"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csanr.wsu.edu/pages/Organic_Statistics" TargetMode="Externa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0.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p:cNvSpPr txBox="1"/>
          <p:nvPr/>
        </p:nvSpPr>
        <p:spPr>
          <a:xfrm>
            <a:off x="347472" y="1371600"/>
            <a:ext cx="4343400" cy="2492990"/>
          </a:xfrm>
          <a:prstGeom prst="rect">
            <a:avLst/>
          </a:prstGeom>
        </p:spPr>
        <p:txBody>
          <a:bodyPr vert="horz" wrap="square" lIns="0" tIns="0" rIns="0" bIns="0" rtlCol="0">
            <a:spAutoFit/>
          </a:bodyPr>
          <a:lstStyle/>
          <a:p>
            <a:pPr marL="12065" marR="5080" indent="-1270" algn="ctr">
              <a:lnSpc>
                <a:spcPct val="90400"/>
              </a:lnSpc>
              <a:tabLst>
                <a:tab pos="3314700" algn="l"/>
              </a:tabLst>
            </a:pPr>
            <a:r>
              <a:rPr sz="3600" b="1" dirty="0">
                <a:solidFill>
                  <a:schemeClr val="bg2"/>
                </a:solidFill>
                <a:latin typeface="+mj-lt"/>
                <a:cs typeface="Arial"/>
              </a:rPr>
              <a:t>C</a:t>
            </a:r>
            <a:r>
              <a:rPr sz="3600" b="1" spc="-5" dirty="0">
                <a:solidFill>
                  <a:schemeClr val="bg2"/>
                </a:solidFill>
                <a:latin typeface="+mj-lt"/>
                <a:cs typeface="Arial"/>
              </a:rPr>
              <a:t>u</a:t>
            </a:r>
            <a:r>
              <a:rPr sz="3600" b="1" dirty="0">
                <a:solidFill>
                  <a:schemeClr val="bg2"/>
                </a:solidFill>
                <a:latin typeface="+mj-lt"/>
                <a:cs typeface="Arial"/>
              </a:rPr>
              <a:t>rre</a:t>
            </a:r>
            <a:r>
              <a:rPr sz="3600" b="1" spc="-5" dirty="0">
                <a:solidFill>
                  <a:schemeClr val="bg2"/>
                </a:solidFill>
                <a:latin typeface="+mj-lt"/>
                <a:cs typeface="Arial"/>
              </a:rPr>
              <a:t>n</a:t>
            </a:r>
            <a:r>
              <a:rPr sz="3600" b="1" dirty="0">
                <a:solidFill>
                  <a:schemeClr val="bg2"/>
                </a:solidFill>
                <a:latin typeface="+mj-lt"/>
                <a:cs typeface="Arial"/>
              </a:rPr>
              <a:t>t</a:t>
            </a:r>
            <a:r>
              <a:rPr sz="3600" b="1" spc="-5" dirty="0">
                <a:solidFill>
                  <a:schemeClr val="bg2"/>
                </a:solidFill>
                <a:latin typeface="+mj-lt"/>
                <a:cs typeface="Arial"/>
              </a:rPr>
              <a:t> S</a:t>
            </a:r>
            <a:r>
              <a:rPr sz="3600" b="1" dirty="0">
                <a:solidFill>
                  <a:schemeClr val="bg2"/>
                </a:solidFill>
                <a:latin typeface="+mj-lt"/>
                <a:cs typeface="Arial"/>
              </a:rPr>
              <a:t>tat</a:t>
            </a:r>
            <a:r>
              <a:rPr sz="3600" b="1" spc="-5" dirty="0">
                <a:solidFill>
                  <a:schemeClr val="bg2"/>
                </a:solidFill>
                <a:latin typeface="+mj-lt"/>
                <a:cs typeface="Arial"/>
              </a:rPr>
              <a:t>u</a:t>
            </a:r>
            <a:r>
              <a:rPr sz="3600" b="1" dirty="0">
                <a:solidFill>
                  <a:schemeClr val="bg2"/>
                </a:solidFill>
                <a:latin typeface="+mj-lt"/>
                <a:cs typeface="Arial"/>
              </a:rPr>
              <a:t>s</a:t>
            </a:r>
            <a:r>
              <a:rPr lang="en-US" sz="3600" b="1" dirty="0">
                <a:solidFill>
                  <a:schemeClr val="bg2"/>
                </a:solidFill>
                <a:latin typeface="+mj-lt"/>
                <a:cs typeface="Arial"/>
              </a:rPr>
              <a:t> </a:t>
            </a:r>
            <a:r>
              <a:rPr sz="3600" b="1" spc="-5" dirty="0">
                <a:solidFill>
                  <a:schemeClr val="bg2"/>
                </a:solidFill>
                <a:latin typeface="+mj-lt"/>
                <a:cs typeface="Arial"/>
              </a:rPr>
              <a:t>o</a:t>
            </a:r>
            <a:r>
              <a:rPr sz="3600" b="1" dirty="0">
                <a:solidFill>
                  <a:schemeClr val="bg2"/>
                </a:solidFill>
                <a:latin typeface="+mj-lt"/>
                <a:cs typeface="Arial"/>
              </a:rPr>
              <a:t>f </a:t>
            </a:r>
            <a:r>
              <a:rPr lang="en-US" sz="3600" b="1" dirty="0">
                <a:solidFill>
                  <a:schemeClr val="bg2"/>
                </a:solidFill>
                <a:latin typeface="+mj-lt"/>
                <a:cs typeface="Arial"/>
              </a:rPr>
              <a:t>Certified </a:t>
            </a:r>
            <a:r>
              <a:rPr sz="3600" b="1" spc="-5" dirty="0">
                <a:solidFill>
                  <a:schemeClr val="bg2"/>
                </a:solidFill>
                <a:latin typeface="+mj-lt"/>
                <a:cs typeface="Arial"/>
              </a:rPr>
              <a:t>O</a:t>
            </a:r>
            <a:r>
              <a:rPr sz="3600" b="1" dirty="0">
                <a:solidFill>
                  <a:schemeClr val="bg2"/>
                </a:solidFill>
                <a:latin typeface="+mj-lt"/>
                <a:cs typeface="Arial"/>
              </a:rPr>
              <a:t>r</a:t>
            </a:r>
            <a:r>
              <a:rPr sz="3600" b="1" spc="-5" dirty="0">
                <a:solidFill>
                  <a:schemeClr val="bg2"/>
                </a:solidFill>
                <a:latin typeface="+mj-lt"/>
                <a:cs typeface="Arial"/>
              </a:rPr>
              <a:t>g</a:t>
            </a:r>
            <a:r>
              <a:rPr sz="3600" b="1" dirty="0">
                <a:solidFill>
                  <a:schemeClr val="bg2"/>
                </a:solidFill>
                <a:latin typeface="+mj-lt"/>
                <a:cs typeface="Arial"/>
              </a:rPr>
              <a:t>a</a:t>
            </a:r>
            <a:r>
              <a:rPr sz="3600" b="1" spc="-5" dirty="0">
                <a:solidFill>
                  <a:schemeClr val="bg2"/>
                </a:solidFill>
                <a:latin typeface="+mj-lt"/>
                <a:cs typeface="Arial"/>
              </a:rPr>
              <a:t>ni</a:t>
            </a:r>
            <a:r>
              <a:rPr sz="3600" b="1" dirty="0">
                <a:solidFill>
                  <a:schemeClr val="bg2"/>
                </a:solidFill>
                <a:latin typeface="+mj-lt"/>
                <a:cs typeface="Arial"/>
              </a:rPr>
              <a:t>c</a:t>
            </a:r>
            <a:r>
              <a:rPr sz="3600" b="1" spc="5" dirty="0">
                <a:solidFill>
                  <a:schemeClr val="bg2"/>
                </a:solidFill>
                <a:latin typeface="+mj-lt"/>
                <a:cs typeface="Arial"/>
              </a:rPr>
              <a:t> A</a:t>
            </a:r>
            <a:r>
              <a:rPr sz="3600" b="1" spc="-5" dirty="0">
                <a:solidFill>
                  <a:schemeClr val="bg2"/>
                </a:solidFill>
                <a:latin typeface="+mj-lt"/>
                <a:cs typeface="Arial"/>
              </a:rPr>
              <a:t>g</a:t>
            </a:r>
            <a:r>
              <a:rPr sz="3600" b="1" dirty="0">
                <a:solidFill>
                  <a:schemeClr val="bg2"/>
                </a:solidFill>
                <a:latin typeface="+mj-lt"/>
                <a:cs typeface="Arial"/>
              </a:rPr>
              <a:t>r</a:t>
            </a:r>
            <a:r>
              <a:rPr sz="3600" b="1" spc="-5" dirty="0">
                <a:solidFill>
                  <a:schemeClr val="bg2"/>
                </a:solidFill>
                <a:latin typeface="+mj-lt"/>
                <a:cs typeface="Arial"/>
              </a:rPr>
              <a:t>i</a:t>
            </a:r>
            <a:r>
              <a:rPr sz="3600" b="1" dirty="0">
                <a:solidFill>
                  <a:schemeClr val="bg2"/>
                </a:solidFill>
                <a:latin typeface="+mj-lt"/>
                <a:cs typeface="Arial"/>
              </a:rPr>
              <a:t>c</a:t>
            </a:r>
            <a:r>
              <a:rPr sz="3600" b="1" spc="-5" dirty="0">
                <a:solidFill>
                  <a:schemeClr val="bg2"/>
                </a:solidFill>
                <a:latin typeface="+mj-lt"/>
                <a:cs typeface="Arial"/>
              </a:rPr>
              <a:t>ul</a:t>
            </a:r>
            <a:r>
              <a:rPr sz="3600" b="1" dirty="0">
                <a:solidFill>
                  <a:schemeClr val="bg2"/>
                </a:solidFill>
                <a:latin typeface="+mj-lt"/>
                <a:cs typeface="Arial"/>
              </a:rPr>
              <a:t>t</a:t>
            </a:r>
            <a:r>
              <a:rPr sz="3600" b="1" spc="-5" dirty="0">
                <a:solidFill>
                  <a:schemeClr val="bg2"/>
                </a:solidFill>
                <a:latin typeface="+mj-lt"/>
                <a:cs typeface="Arial"/>
              </a:rPr>
              <a:t>u</a:t>
            </a:r>
            <a:r>
              <a:rPr sz="3600" b="1" dirty="0">
                <a:solidFill>
                  <a:schemeClr val="bg2"/>
                </a:solidFill>
                <a:latin typeface="+mj-lt"/>
                <a:cs typeface="Arial"/>
              </a:rPr>
              <a:t>re</a:t>
            </a:r>
            <a:r>
              <a:rPr sz="3600" b="1" spc="-5" dirty="0">
                <a:solidFill>
                  <a:schemeClr val="bg2"/>
                </a:solidFill>
                <a:latin typeface="+mj-lt"/>
                <a:cs typeface="Arial"/>
              </a:rPr>
              <a:t> in W</a:t>
            </a:r>
            <a:r>
              <a:rPr sz="3600" b="1" dirty="0">
                <a:solidFill>
                  <a:schemeClr val="bg2"/>
                </a:solidFill>
                <a:latin typeface="+mj-lt"/>
                <a:cs typeface="Arial"/>
              </a:rPr>
              <a:t>as</a:t>
            </a:r>
            <a:r>
              <a:rPr sz="3600" b="1" spc="-5" dirty="0">
                <a:solidFill>
                  <a:schemeClr val="bg2"/>
                </a:solidFill>
                <a:latin typeface="+mj-lt"/>
                <a:cs typeface="Arial"/>
              </a:rPr>
              <a:t>hing</a:t>
            </a:r>
            <a:r>
              <a:rPr sz="3600" b="1" dirty="0">
                <a:solidFill>
                  <a:schemeClr val="bg2"/>
                </a:solidFill>
                <a:latin typeface="+mj-lt"/>
                <a:cs typeface="Arial"/>
              </a:rPr>
              <a:t>t</a:t>
            </a:r>
            <a:r>
              <a:rPr sz="3600" b="1" spc="-5" dirty="0">
                <a:solidFill>
                  <a:schemeClr val="bg2"/>
                </a:solidFill>
                <a:latin typeface="+mj-lt"/>
                <a:cs typeface="Arial"/>
              </a:rPr>
              <a:t>o</a:t>
            </a:r>
            <a:r>
              <a:rPr sz="3600" b="1" dirty="0">
                <a:solidFill>
                  <a:schemeClr val="bg2"/>
                </a:solidFill>
                <a:latin typeface="+mj-lt"/>
                <a:cs typeface="Arial"/>
              </a:rPr>
              <a:t>n</a:t>
            </a:r>
            <a:r>
              <a:rPr sz="3600" b="1" spc="15" dirty="0">
                <a:solidFill>
                  <a:schemeClr val="bg2"/>
                </a:solidFill>
                <a:latin typeface="+mj-lt"/>
                <a:cs typeface="Arial"/>
              </a:rPr>
              <a:t> </a:t>
            </a:r>
            <a:r>
              <a:rPr sz="3600" b="1" spc="-5" dirty="0">
                <a:solidFill>
                  <a:schemeClr val="bg2"/>
                </a:solidFill>
                <a:latin typeface="+mj-lt"/>
                <a:cs typeface="Arial"/>
              </a:rPr>
              <a:t>S</a:t>
            </a:r>
            <a:r>
              <a:rPr sz="3600" b="1" dirty="0">
                <a:solidFill>
                  <a:schemeClr val="bg2"/>
                </a:solidFill>
                <a:latin typeface="+mj-lt"/>
                <a:cs typeface="Arial"/>
              </a:rPr>
              <a:t>tate: </a:t>
            </a:r>
            <a:r>
              <a:rPr sz="3600" b="1" spc="-10" dirty="0">
                <a:solidFill>
                  <a:schemeClr val="bg2"/>
                </a:solidFill>
                <a:latin typeface="+mj-lt"/>
                <a:cs typeface="Arial"/>
              </a:rPr>
              <a:t>20</a:t>
            </a:r>
            <a:r>
              <a:rPr lang="en-US" sz="3600" b="1" spc="-10" dirty="0">
                <a:solidFill>
                  <a:schemeClr val="bg2"/>
                </a:solidFill>
                <a:latin typeface="+mj-lt"/>
                <a:cs typeface="Arial"/>
              </a:rPr>
              <a:t>20</a:t>
            </a:r>
          </a:p>
        </p:txBody>
      </p:sp>
      <p:pic>
        <p:nvPicPr>
          <p:cNvPr id="7" name="Picture 6" descr="Lettuces growing in soil"/>
          <p:cNvPicPr>
            <a:picLocks noChangeAspect="1"/>
          </p:cNvPicPr>
          <p:nvPr/>
        </p:nvPicPr>
        <p:blipFill>
          <a:blip r:embed="rId3"/>
          <a:stretch>
            <a:fillRect/>
          </a:stretch>
        </p:blipFill>
        <p:spPr>
          <a:xfrm>
            <a:off x="4835695" y="962995"/>
            <a:ext cx="4201297" cy="4369349"/>
          </a:xfrm>
          <a:prstGeom prst="rect">
            <a:avLst/>
          </a:prstGeom>
        </p:spPr>
      </p:pic>
      <p:sp>
        <p:nvSpPr>
          <p:cNvPr id="10" name="object 7"/>
          <p:cNvSpPr txBox="1"/>
          <p:nvPr/>
        </p:nvSpPr>
        <p:spPr>
          <a:xfrm>
            <a:off x="13399" y="4246145"/>
            <a:ext cx="4876800" cy="615553"/>
          </a:xfrm>
          <a:prstGeom prst="rect">
            <a:avLst/>
          </a:prstGeom>
        </p:spPr>
        <p:txBody>
          <a:bodyPr vert="horz" wrap="square" lIns="0" tIns="0" rIns="0" bIns="0" rtlCol="0">
            <a:spAutoFit/>
          </a:bodyPr>
          <a:lstStyle/>
          <a:p>
            <a:pPr marL="12700" marR="5080" indent="330200" algn="ctr">
              <a:lnSpc>
                <a:spcPct val="100000"/>
              </a:lnSpc>
            </a:pPr>
            <a:r>
              <a:rPr lang="en-US" sz="2000" dirty="0">
                <a:solidFill>
                  <a:schemeClr val="bg1"/>
                </a:solidFill>
                <a:cs typeface="Arial"/>
              </a:rPr>
              <a:t>2020 Da</a:t>
            </a:r>
            <a:r>
              <a:rPr lang="en-US" sz="2000" spc="-5" dirty="0">
                <a:solidFill>
                  <a:schemeClr val="bg1"/>
                </a:solidFill>
                <a:cs typeface="Arial"/>
              </a:rPr>
              <a:t>t</a:t>
            </a:r>
            <a:r>
              <a:rPr lang="en-US" sz="2000" dirty="0">
                <a:solidFill>
                  <a:schemeClr val="bg1"/>
                </a:solidFill>
                <a:cs typeface="Arial"/>
              </a:rPr>
              <a:t>a</a:t>
            </a:r>
            <a:r>
              <a:rPr lang="en-US" sz="2000" spc="-15" dirty="0">
                <a:solidFill>
                  <a:schemeClr val="bg1"/>
                </a:solidFill>
                <a:cs typeface="Arial"/>
              </a:rPr>
              <a:t>: extracted 2-9-2021</a:t>
            </a:r>
            <a:br>
              <a:rPr lang="en-US" sz="2000" dirty="0">
                <a:solidFill>
                  <a:schemeClr val="bg1"/>
                </a:solidFill>
                <a:cs typeface="Arial"/>
              </a:rPr>
            </a:br>
            <a:r>
              <a:rPr lang="en-US" sz="2000" dirty="0">
                <a:solidFill>
                  <a:schemeClr val="bg1"/>
                </a:solidFill>
                <a:cs typeface="Arial"/>
              </a:rPr>
              <a:t>     Final </a:t>
            </a:r>
            <a:r>
              <a:rPr lang="en-US" sz="2000" spc="5" dirty="0">
                <a:solidFill>
                  <a:schemeClr val="bg1"/>
                </a:solidFill>
                <a:cs typeface="Arial"/>
              </a:rPr>
              <a:t>D</a:t>
            </a:r>
            <a:r>
              <a:rPr lang="en-US" sz="2000" dirty="0">
                <a:solidFill>
                  <a:schemeClr val="bg1"/>
                </a:solidFill>
                <a:cs typeface="Arial"/>
              </a:rPr>
              <a:t>o</a:t>
            </a:r>
            <a:r>
              <a:rPr lang="en-US" sz="2000" spc="5" dirty="0">
                <a:solidFill>
                  <a:schemeClr val="bg1"/>
                </a:solidFill>
                <a:cs typeface="Arial"/>
              </a:rPr>
              <a:t>c</a:t>
            </a:r>
            <a:r>
              <a:rPr lang="en-US" sz="2000" dirty="0">
                <a:solidFill>
                  <a:schemeClr val="bg1"/>
                </a:solidFill>
                <a:cs typeface="Arial"/>
              </a:rPr>
              <a:t>u</a:t>
            </a:r>
            <a:r>
              <a:rPr lang="en-US" sz="2000" spc="-5" dirty="0">
                <a:solidFill>
                  <a:schemeClr val="bg1"/>
                </a:solidFill>
                <a:cs typeface="Arial"/>
              </a:rPr>
              <a:t>m</a:t>
            </a:r>
            <a:r>
              <a:rPr lang="en-US" sz="2000" dirty="0">
                <a:solidFill>
                  <a:schemeClr val="bg1"/>
                </a:solidFill>
                <a:cs typeface="Arial"/>
              </a:rPr>
              <a:t>ent</a:t>
            </a:r>
            <a:r>
              <a:rPr lang="en-US" sz="2000" spc="-50" dirty="0">
                <a:solidFill>
                  <a:schemeClr val="bg1"/>
                </a:solidFill>
                <a:cs typeface="Arial"/>
              </a:rPr>
              <a:t> </a:t>
            </a:r>
            <a:r>
              <a:rPr lang="en-US" sz="2000" dirty="0">
                <a:solidFill>
                  <a:schemeClr val="bg1"/>
                </a:solidFill>
                <a:cs typeface="Arial"/>
              </a:rPr>
              <a:t>da</a:t>
            </a:r>
            <a:r>
              <a:rPr lang="en-US" sz="2000" spc="-5" dirty="0">
                <a:solidFill>
                  <a:schemeClr val="bg1"/>
                </a:solidFill>
                <a:cs typeface="Arial"/>
              </a:rPr>
              <a:t>t</a:t>
            </a:r>
            <a:r>
              <a:rPr lang="en-US" sz="2000" dirty="0">
                <a:solidFill>
                  <a:schemeClr val="bg1"/>
                </a:solidFill>
                <a:cs typeface="Arial"/>
              </a:rPr>
              <a:t>e:</a:t>
            </a:r>
            <a:r>
              <a:rPr lang="en-US" sz="2000" spc="-25" dirty="0">
                <a:solidFill>
                  <a:schemeClr val="bg1"/>
                </a:solidFill>
                <a:cs typeface="Arial"/>
              </a:rPr>
              <a:t> 12-21-</a:t>
            </a:r>
            <a:r>
              <a:rPr lang="en-US" sz="2000" dirty="0">
                <a:solidFill>
                  <a:schemeClr val="bg1"/>
                </a:solidFill>
                <a:cs typeface="Arial"/>
              </a:rPr>
              <a:t>2021</a:t>
            </a:r>
          </a:p>
        </p:txBody>
      </p:sp>
      <p:sp>
        <p:nvSpPr>
          <p:cNvPr id="11" name="object 8"/>
          <p:cNvSpPr txBox="1"/>
          <p:nvPr/>
        </p:nvSpPr>
        <p:spPr>
          <a:xfrm>
            <a:off x="1213865" y="5831997"/>
            <a:ext cx="7657067" cy="769441"/>
          </a:xfrm>
          <a:prstGeom prst="rect">
            <a:avLst/>
          </a:prstGeom>
          <a:ln w="9525">
            <a:noFill/>
          </a:ln>
        </p:spPr>
        <p:txBody>
          <a:bodyPr vert="horz" wrap="square" lIns="0" tIns="0" rIns="0" bIns="0" rtlCol="0">
            <a:spAutoFit/>
          </a:bodyPr>
          <a:lstStyle/>
          <a:p>
            <a:pPr algn="ctr">
              <a:lnSpc>
                <a:spcPct val="100000"/>
              </a:lnSpc>
            </a:pPr>
            <a:r>
              <a:rPr sz="1800" spc="-5" dirty="0">
                <a:solidFill>
                  <a:schemeClr val="bg2">
                    <a:lumMod val="65000"/>
                    <a:lumOff val="35000"/>
                  </a:schemeClr>
                </a:solidFill>
                <a:latin typeface="Georgia"/>
                <a:cs typeface="Georgia"/>
              </a:rPr>
              <a:t>D</a:t>
            </a:r>
            <a:r>
              <a:rPr sz="1800" dirty="0">
                <a:solidFill>
                  <a:schemeClr val="bg2">
                    <a:lumMod val="65000"/>
                    <a:lumOff val="35000"/>
                  </a:schemeClr>
                </a:solidFill>
                <a:latin typeface="Georgia"/>
                <a:cs typeface="Georgia"/>
              </a:rPr>
              <a:t>av</a:t>
            </a:r>
            <a:r>
              <a:rPr sz="1800" spc="5" dirty="0">
                <a:solidFill>
                  <a:schemeClr val="bg2">
                    <a:lumMod val="65000"/>
                    <a:lumOff val="35000"/>
                  </a:schemeClr>
                </a:solidFill>
                <a:latin typeface="Georgia"/>
                <a:cs typeface="Georgia"/>
              </a:rPr>
              <a:t>i</a:t>
            </a:r>
            <a:r>
              <a:rPr sz="1800" dirty="0">
                <a:solidFill>
                  <a:schemeClr val="bg2">
                    <a:lumMod val="65000"/>
                    <a:lumOff val="35000"/>
                  </a:schemeClr>
                </a:solidFill>
                <a:latin typeface="Georgia"/>
                <a:cs typeface="Georgia"/>
              </a:rPr>
              <a:t>d</a:t>
            </a:r>
            <a:r>
              <a:rPr sz="1800" spc="-5" dirty="0">
                <a:solidFill>
                  <a:schemeClr val="bg2">
                    <a:lumMod val="65000"/>
                    <a:lumOff val="35000"/>
                  </a:schemeClr>
                </a:solidFill>
                <a:latin typeface="Georgia"/>
                <a:cs typeface="Georgia"/>
              </a:rPr>
              <a:t> </a:t>
            </a:r>
            <a:r>
              <a:rPr sz="1800" dirty="0">
                <a:solidFill>
                  <a:schemeClr val="bg2">
                    <a:lumMod val="65000"/>
                    <a:lumOff val="35000"/>
                  </a:schemeClr>
                </a:solidFill>
                <a:latin typeface="Georgia"/>
                <a:cs typeface="Georgia"/>
              </a:rPr>
              <a:t>G</a:t>
            </a:r>
            <a:r>
              <a:rPr sz="1800" spc="-5" dirty="0">
                <a:solidFill>
                  <a:schemeClr val="bg2">
                    <a:lumMod val="65000"/>
                    <a:lumOff val="35000"/>
                  </a:schemeClr>
                </a:solidFill>
                <a:latin typeface="Georgia"/>
                <a:cs typeface="Georgia"/>
              </a:rPr>
              <a:t>r</a:t>
            </a:r>
            <a:r>
              <a:rPr sz="1800" dirty="0">
                <a:solidFill>
                  <a:schemeClr val="bg2">
                    <a:lumMod val="65000"/>
                    <a:lumOff val="35000"/>
                  </a:schemeClr>
                </a:solidFill>
                <a:latin typeface="Georgia"/>
                <a:cs typeface="Georgia"/>
              </a:rPr>
              <a:t>a</a:t>
            </a:r>
            <a:r>
              <a:rPr sz="1800" spc="-10" dirty="0">
                <a:solidFill>
                  <a:schemeClr val="bg2">
                    <a:lumMod val="65000"/>
                    <a:lumOff val="35000"/>
                  </a:schemeClr>
                </a:solidFill>
                <a:latin typeface="Georgia"/>
                <a:cs typeface="Georgia"/>
              </a:rPr>
              <a:t>n</a:t>
            </a:r>
            <a:r>
              <a:rPr sz="1800" dirty="0">
                <a:solidFill>
                  <a:schemeClr val="bg2">
                    <a:lumMod val="65000"/>
                    <a:lumOff val="35000"/>
                  </a:schemeClr>
                </a:solidFill>
                <a:latin typeface="Georgia"/>
                <a:cs typeface="Georgia"/>
              </a:rPr>
              <a:t>atste</a:t>
            </a:r>
            <a:r>
              <a:rPr sz="1800" spc="5" dirty="0">
                <a:solidFill>
                  <a:schemeClr val="bg2">
                    <a:lumMod val="65000"/>
                    <a:lumOff val="35000"/>
                  </a:schemeClr>
                </a:solidFill>
                <a:latin typeface="Georgia"/>
                <a:cs typeface="Georgia"/>
              </a:rPr>
              <a:t>i</a:t>
            </a:r>
            <a:r>
              <a:rPr sz="1800" dirty="0">
                <a:solidFill>
                  <a:schemeClr val="bg2">
                    <a:lumMod val="65000"/>
                    <a:lumOff val="35000"/>
                  </a:schemeClr>
                </a:solidFill>
                <a:latin typeface="Georgia"/>
                <a:cs typeface="Georgia"/>
              </a:rPr>
              <a:t>n</a:t>
            </a:r>
            <a:endParaRPr lang="en-US" dirty="0">
              <a:solidFill>
                <a:schemeClr val="bg2">
                  <a:lumMod val="65000"/>
                  <a:lumOff val="35000"/>
                </a:schemeClr>
              </a:solidFill>
              <a:latin typeface="Georgia"/>
              <a:cs typeface="Georgia"/>
            </a:endParaRPr>
          </a:p>
          <a:p>
            <a:pPr algn="ctr">
              <a:lnSpc>
                <a:spcPct val="100000"/>
              </a:lnSpc>
            </a:pPr>
            <a:r>
              <a:rPr lang="en-US" sz="1700" spc="-15" dirty="0">
                <a:solidFill>
                  <a:schemeClr val="bg2">
                    <a:lumMod val="65000"/>
                    <a:lumOff val="35000"/>
                  </a:schemeClr>
                </a:solidFill>
                <a:latin typeface="Georgia"/>
                <a:cs typeface="Georgia"/>
              </a:rPr>
              <a:t>formerly with </a:t>
            </a:r>
            <a:r>
              <a:rPr sz="1700" spc="-15" dirty="0">
                <a:solidFill>
                  <a:schemeClr val="bg2">
                    <a:lumMod val="65000"/>
                    <a:lumOff val="35000"/>
                  </a:schemeClr>
                </a:solidFill>
                <a:latin typeface="Georgia"/>
                <a:cs typeface="Georgia"/>
              </a:rPr>
              <a:t>WS</a:t>
            </a:r>
            <a:r>
              <a:rPr sz="1700" spc="-10" dirty="0">
                <a:solidFill>
                  <a:schemeClr val="bg2">
                    <a:lumMod val="65000"/>
                    <a:lumOff val="35000"/>
                  </a:schemeClr>
                </a:solidFill>
                <a:latin typeface="Georgia"/>
                <a:cs typeface="Georgia"/>
              </a:rPr>
              <a:t>U-</a:t>
            </a:r>
            <a:r>
              <a:rPr sz="1700" spc="-20" dirty="0">
                <a:solidFill>
                  <a:schemeClr val="bg2">
                    <a:lumMod val="65000"/>
                    <a:lumOff val="35000"/>
                  </a:schemeClr>
                </a:solidFill>
                <a:latin typeface="Georgia"/>
                <a:cs typeface="Georgia"/>
              </a:rPr>
              <a:t>C</a:t>
            </a:r>
            <a:r>
              <a:rPr sz="1700" spc="-10" dirty="0">
                <a:solidFill>
                  <a:schemeClr val="bg2">
                    <a:lumMod val="65000"/>
                    <a:lumOff val="35000"/>
                  </a:schemeClr>
                </a:solidFill>
                <a:latin typeface="Georgia"/>
                <a:cs typeface="Georgia"/>
              </a:rPr>
              <a:t>e</a:t>
            </a:r>
            <a:r>
              <a:rPr sz="1700" spc="-20" dirty="0">
                <a:solidFill>
                  <a:schemeClr val="bg2">
                    <a:lumMod val="65000"/>
                    <a:lumOff val="35000"/>
                  </a:schemeClr>
                </a:solidFill>
                <a:latin typeface="Georgia"/>
                <a:cs typeface="Georgia"/>
              </a:rPr>
              <a:t>n</a:t>
            </a:r>
            <a:r>
              <a:rPr sz="1700" spc="-15" dirty="0">
                <a:solidFill>
                  <a:schemeClr val="bg2">
                    <a:lumMod val="65000"/>
                    <a:lumOff val="35000"/>
                  </a:schemeClr>
                </a:solidFill>
                <a:latin typeface="Georgia"/>
                <a:cs typeface="Georgia"/>
              </a:rPr>
              <a:t>t</a:t>
            </a:r>
            <a:r>
              <a:rPr sz="1700" spc="-10" dirty="0">
                <a:solidFill>
                  <a:schemeClr val="bg2">
                    <a:lumMod val="65000"/>
                    <a:lumOff val="35000"/>
                  </a:schemeClr>
                </a:solidFill>
                <a:latin typeface="Georgia"/>
                <a:cs typeface="Georgia"/>
              </a:rPr>
              <a:t>er</a:t>
            </a:r>
            <a:r>
              <a:rPr sz="1700" spc="5" dirty="0">
                <a:solidFill>
                  <a:schemeClr val="bg2">
                    <a:lumMod val="65000"/>
                    <a:lumOff val="35000"/>
                  </a:schemeClr>
                </a:solidFill>
                <a:latin typeface="Georgia"/>
                <a:cs typeface="Georgia"/>
              </a:rPr>
              <a:t> </a:t>
            </a:r>
            <a:r>
              <a:rPr sz="1700" spc="-10" dirty="0">
                <a:solidFill>
                  <a:schemeClr val="bg2">
                    <a:lumMod val="65000"/>
                    <a:lumOff val="35000"/>
                  </a:schemeClr>
                </a:solidFill>
                <a:latin typeface="Georgia"/>
                <a:cs typeface="Georgia"/>
              </a:rPr>
              <a:t>f</a:t>
            </a:r>
            <a:r>
              <a:rPr sz="1700" spc="-15" dirty="0">
                <a:solidFill>
                  <a:schemeClr val="bg2">
                    <a:lumMod val="65000"/>
                    <a:lumOff val="35000"/>
                  </a:schemeClr>
                </a:solidFill>
                <a:latin typeface="Georgia"/>
                <a:cs typeface="Georgia"/>
              </a:rPr>
              <a:t>o</a:t>
            </a:r>
            <a:r>
              <a:rPr sz="1700" spc="-10" dirty="0">
                <a:solidFill>
                  <a:schemeClr val="bg2">
                    <a:lumMod val="65000"/>
                    <a:lumOff val="35000"/>
                  </a:schemeClr>
                </a:solidFill>
                <a:latin typeface="Georgia"/>
                <a:cs typeface="Georgia"/>
              </a:rPr>
              <a:t>r</a:t>
            </a:r>
            <a:r>
              <a:rPr sz="1700" spc="15" dirty="0">
                <a:solidFill>
                  <a:schemeClr val="bg2">
                    <a:lumMod val="65000"/>
                    <a:lumOff val="35000"/>
                  </a:schemeClr>
                </a:solidFill>
                <a:latin typeface="Georgia"/>
                <a:cs typeface="Georgia"/>
              </a:rPr>
              <a:t> </a:t>
            </a:r>
            <a:r>
              <a:rPr sz="1700" spc="-10" dirty="0">
                <a:solidFill>
                  <a:schemeClr val="bg2">
                    <a:lumMod val="65000"/>
                    <a:lumOff val="35000"/>
                  </a:schemeClr>
                </a:solidFill>
                <a:latin typeface="Georgia"/>
                <a:cs typeface="Georgia"/>
              </a:rPr>
              <a:t>S</a:t>
            </a:r>
            <a:r>
              <a:rPr sz="1700" spc="-5" dirty="0">
                <a:solidFill>
                  <a:schemeClr val="bg2">
                    <a:lumMod val="65000"/>
                    <a:lumOff val="35000"/>
                  </a:schemeClr>
                </a:solidFill>
                <a:latin typeface="Georgia"/>
                <a:cs typeface="Georgia"/>
              </a:rPr>
              <a:t>u</a:t>
            </a:r>
            <a:r>
              <a:rPr sz="1700" spc="-15" dirty="0">
                <a:solidFill>
                  <a:schemeClr val="bg2">
                    <a:lumMod val="65000"/>
                    <a:lumOff val="35000"/>
                  </a:schemeClr>
                </a:solidFill>
                <a:latin typeface="Georgia"/>
                <a:cs typeface="Georgia"/>
              </a:rPr>
              <a:t>sta</a:t>
            </a:r>
            <a:r>
              <a:rPr sz="1700" dirty="0">
                <a:solidFill>
                  <a:schemeClr val="bg2">
                    <a:lumMod val="65000"/>
                    <a:lumOff val="35000"/>
                  </a:schemeClr>
                </a:solidFill>
                <a:latin typeface="Georgia"/>
                <a:cs typeface="Georgia"/>
              </a:rPr>
              <a:t>i</a:t>
            </a:r>
            <a:r>
              <a:rPr sz="1700" spc="-20" dirty="0">
                <a:solidFill>
                  <a:schemeClr val="bg2">
                    <a:lumMod val="65000"/>
                    <a:lumOff val="35000"/>
                  </a:schemeClr>
                </a:solidFill>
                <a:latin typeface="Georgia"/>
                <a:cs typeface="Georgia"/>
              </a:rPr>
              <a:t>n</a:t>
            </a:r>
            <a:r>
              <a:rPr sz="1700" dirty="0">
                <a:solidFill>
                  <a:schemeClr val="bg2">
                    <a:lumMod val="65000"/>
                    <a:lumOff val="35000"/>
                  </a:schemeClr>
                </a:solidFill>
                <a:latin typeface="Georgia"/>
                <a:cs typeface="Georgia"/>
              </a:rPr>
              <a:t>i</a:t>
            </a:r>
            <a:r>
              <a:rPr sz="1700" spc="-20" dirty="0">
                <a:solidFill>
                  <a:schemeClr val="bg2">
                    <a:lumMod val="65000"/>
                    <a:lumOff val="35000"/>
                  </a:schemeClr>
                </a:solidFill>
                <a:latin typeface="Georgia"/>
                <a:cs typeface="Georgia"/>
              </a:rPr>
              <a:t>n</a:t>
            </a:r>
            <a:r>
              <a:rPr sz="1700" spc="-10" dirty="0">
                <a:solidFill>
                  <a:schemeClr val="bg2">
                    <a:lumMod val="65000"/>
                    <a:lumOff val="35000"/>
                  </a:schemeClr>
                </a:solidFill>
                <a:latin typeface="Georgia"/>
                <a:cs typeface="Georgia"/>
              </a:rPr>
              <a:t>g</a:t>
            </a:r>
            <a:r>
              <a:rPr sz="1700" spc="15" dirty="0">
                <a:solidFill>
                  <a:schemeClr val="bg2">
                    <a:lumMod val="65000"/>
                    <a:lumOff val="35000"/>
                  </a:schemeClr>
                </a:solidFill>
                <a:latin typeface="Georgia"/>
                <a:cs typeface="Georgia"/>
              </a:rPr>
              <a:t> </a:t>
            </a:r>
            <a:r>
              <a:rPr sz="1700" spc="-15" dirty="0">
                <a:solidFill>
                  <a:schemeClr val="bg2">
                    <a:lumMod val="65000"/>
                    <a:lumOff val="35000"/>
                  </a:schemeClr>
                </a:solidFill>
                <a:latin typeface="Georgia"/>
                <a:cs typeface="Georgia"/>
              </a:rPr>
              <a:t>Agr</a:t>
            </a:r>
            <a:r>
              <a:rPr sz="1700" dirty="0">
                <a:solidFill>
                  <a:schemeClr val="bg2">
                    <a:lumMod val="65000"/>
                    <a:lumOff val="35000"/>
                  </a:schemeClr>
                </a:solidFill>
                <a:latin typeface="Georgia"/>
                <a:cs typeface="Georgia"/>
              </a:rPr>
              <a:t>i</a:t>
            </a:r>
            <a:r>
              <a:rPr sz="1700" spc="-15" dirty="0">
                <a:solidFill>
                  <a:schemeClr val="bg2">
                    <a:lumMod val="65000"/>
                    <a:lumOff val="35000"/>
                  </a:schemeClr>
                </a:solidFill>
                <a:latin typeface="Georgia"/>
                <a:cs typeface="Georgia"/>
              </a:rPr>
              <a:t>c</a:t>
            </a:r>
            <a:r>
              <a:rPr sz="1700" spc="-5" dirty="0">
                <a:solidFill>
                  <a:schemeClr val="bg2">
                    <a:lumMod val="65000"/>
                    <a:lumOff val="35000"/>
                  </a:schemeClr>
                </a:solidFill>
                <a:latin typeface="Georgia"/>
                <a:cs typeface="Georgia"/>
              </a:rPr>
              <a:t>ul</a:t>
            </a:r>
            <a:r>
              <a:rPr sz="1700" spc="-15" dirty="0">
                <a:solidFill>
                  <a:schemeClr val="bg2">
                    <a:lumMod val="65000"/>
                    <a:lumOff val="35000"/>
                  </a:schemeClr>
                </a:solidFill>
                <a:latin typeface="Georgia"/>
                <a:cs typeface="Georgia"/>
              </a:rPr>
              <a:t>t</a:t>
            </a:r>
            <a:r>
              <a:rPr sz="1700" spc="-5" dirty="0">
                <a:solidFill>
                  <a:schemeClr val="bg2">
                    <a:lumMod val="65000"/>
                    <a:lumOff val="35000"/>
                  </a:schemeClr>
                </a:solidFill>
                <a:latin typeface="Georgia"/>
                <a:cs typeface="Georgia"/>
              </a:rPr>
              <a:t>u</a:t>
            </a:r>
            <a:r>
              <a:rPr sz="1700" spc="-15" dirty="0">
                <a:solidFill>
                  <a:schemeClr val="bg2">
                    <a:lumMod val="65000"/>
                    <a:lumOff val="35000"/>
                  </a:schemeClr>
                </a:solidFill>
                <a:latin typeface="Georgia"/>
                <a:cs typeface="Georgia"/>
              </a:rPr>
              <a:t>r</a:t>
            </a:r>
            <a:r>
              <a:rPr sz="1700" spc="-10" dirty="0">
                <a:solidFill>
                  <a:schemeClr val="bg2">
                    <a:lumMod val="65000"/>
                    <a:lumOff val="35000"/>
                  </a:schemeClr>
                </a:solidFill>
                <a:latin typeface="Georgia"/>
                <a:cs typeface="Georgia"/>
              </a:rPr>
              <a:t>e</a:t>
            </a:r>
            <a:r>
              <a:rPr sz="1700" spc="25" dirty="0">
                <a:solidFill>
                  <a:schemeClr val="bg2">
                    <a:lumMod val="65000"/>
                    <a:lumOff val="35000"/>
                  </a:schemeClr>
                </a:solidFill>
                <a:latin typeface="Georgia"/>
                <a:cs typeface="Georgia"/>
              </a:rPr>
              <a:t> </a:t>
            </a:r>
            <a:r>
              <a:rPr sz="1700" spc="-15" dirty="0">
                <a:solidFill>
                  <a:schemeClr val="bg2">
                    <a:lumMod val="65000"/>
                    <a:lumOff val="35000"/>
                  </a:schemeClr>
                </a:solidFill>
                <a:latin typeface="Georgia"/>
                <a:cs typeface="Georgia"/>
              </a:rPr>
              <a:t>a</a:t>
            </a:r>
            <a:r>
              <a:rPr sz="1700" spc="-20" dirty="0">
                <a:solidFill>
                  <a:schemeClr val="bg2">
                    <a:lumMod val="65000"/>
                    <a:lumOff val="35000"/>
                  </a:schemeClr>
                </a:solidFill>
                <a:latin typeface="Georgia"/>
                <a:cs typeface="Georgia"/>
              </a:rPr>
              <a:t>n</a:t>
            </a:r>
            <a:r>
              <a:rPr sz="1700" spc="-10" dirty="0">
                <a:solidFill>
                  <a:schemeClr val="bg2">
                    <a:lumMod val="65000"/>
                    <a:lumOff val="35000"/>
                  </a:schemeClr>
                </a:solidFill>
                <a:latin typeface="Georgia"/>
                <a:cs typeface="Georgia"/>
              </a:rPr>
              <a:t>d</a:t>
            </a:r>
            <a:r>
              <a:rPr sz="1700" spc="15" dirty="0">
                <a:solidFill>
                  <a:schemeClr val="bg2">
                    <a:lumMod val="65000"/>
                    <a:lumOff val="35000"/>
                  </a:schemeClr>
                </a:solidFill>
                <a:latin typeface="Georgia"/>
                <a:cs typeface="Georgia"/>
              </a:rPr>
              <a:t> </a:t>
            </a:r>
            <a:r>
              <a:rPr sz="1700" spc="-15" dirty="0">
                <a:solidFill>
                  <a:schemeClr val="bg2">
                    <a:lumMod val="65000"/>
                    <a:lumOff val="35000"/>
                  </a:schemeClr>
                </a:solidFill>
                <a:latin typeface="Georgia"/>
                <a:cs typeface="Georgia"/>
              </a:rPr>
              <a:t>Nat</a:t>
            </a:r>
            <a:r>
              <a:rPr sz="1700" spc="-5" dirty="0">
                <a:solidFill>
                  <a:schemeClr val="bg2">
                    <a:lumMod val="65000"/>
                    <a:lumOff val="35000"/>
                  </a:schemeClr>
                </a:solidFill>
                <a:latin typeface="Georgia"/>
                <a:cs typeface="Georgia"/>
              </a:rPr>
              <a:t>u</a:t>
            </a:r>
            <a:r>
              <a:rPr sz="1700" spc="-15" dirty="0">
                <a:solidFill>
                  <a:schemeClr val="bg2">
                    <a:lumMod val="65000"/>
                    <a:lumOff val="35000"/>
                  </a:schemeClr>
                </a:solidFill>
                <a:latin typeface="Georgia"/>
                <a:cs typeface="Georgia"/>
              </a:rPr>
              <a:t>ra</a:t>
            </a:r>
            <a:r>
              <a:rPr sz="1700" spc="-5" dirty="0">
                <a:solidFill>
                  <a:schemeClr val="bg2">
                    <a:lumMod val="65000"/>
                    <a:lumOff val="35000"/>
                  </a:schemeClr>
                </a:solidFill>
                <a:latin typeface="Georgia"/>
                <a:cs typeface="Georgia"/>
              </a:rPr>
              <a:t>l</a:t>
            </a:r>
            <a:r>
              <a:rPr sz="1700" spc="20" dirty="0">
                <a:solidFill>
                  <a:schemeClr val="bg2">
                    <a:lumMod val="65000"/>
                    <a:lumOff val="35000"/>
                  </a:schemeClr>
                </a:solidFill>
                <a:latin typeface="Georgia"/>
                <a:cs typeface="Georgia"/>
              </a:rPr>
              <a:t> </a:t>
            </a:r>
            <a:r>
              <a:rPr sz="1700" spc="-20" dirty="0">
                <a:solidFill>
                  <a:schemeClr val="bg2">
                    <a:lumMod val="65000"/>
                    <a:lumOff val="35000"/>
                  </a:schemeClr>
                </a:solidFill>
                <a:latin typeface="Georgia"/>
                <a:cs typeface="Georgia"/>
              </a:rPr>
              <a:t>R</a:t>
            </a:r>
            <a:r>
              <a:rPr sz="1700" spc="-10" dirty="0">
                <a:solidFill>
                  <a:schemeClr val="bg2">
                    <a:lumMod val="65000"/>
                    <a:lumOff val="35000"/>
                  </a:schemeClr>
                </a:solidFill>
                <a:latin typeface="Georgia"/>
                <a:cs typeface="Georgia"/>
              </a:rPr>
              <a:t>e</a:t>
            </a:r>
            <a:r>
              <a:rPr sz="1700" spc="-15" dirty="0">
                <a:solidFill>
                  <a:schemeClr val="bg2">
                    <a:lumMod val="65000"/>
                    <a:lumOff val="35000"/>
                  </a:schemeClr>
                </a:solidFill>
                <a:latin typeface="Georgia"/>
                <a:cs typeface="Georgia"/>
              </a:rPr>
              <a:t>so</a:t>
            </a:r>
            <a:r>
              <a:rPr sz="1700" spc="-5" dirty="0">
                <a:solidFill>
                  <a:schemeClr val="bg2">
                    <a:lumMod val="65000"/>
                    <a:lumOff val="35000"/>
                  </a:schemeClr>
                </a:solidFill>
                <a:latin typeface="Georgia"/>
                <a:cs typeface="Georgia"/>
              </a:rPr>
              <a:t>u</a:t>
            </a:r>
            <a:r>
              <a:rPr sz="1700" spc="-15" dirty="0">
                <a:solidFill>
                  <a:schemeClr val="bg2">
                    <a:lumMod val="65000"/>
                    <a:lumOff val="35000"/>
                  </a:schemeClr>
                </a:solidFill>
                <a:latin typeface="Georgia"/>
                <a:cs typeface="Georgia"/>
              </a:rPr>
              <a:t>rc</a:t>
            </a:r>
            <a:r>
              <a:rPr sz="1700" spc="-10" dirty="0">
                <a:solidFill>
                  <a:schemeClr val="bg2">
                    <a:lumMod val="65000"/>
                    <a:lumOff val="35000"/>
                  </a:schemeClr>
                </a:solidFill>
                <a:latin typeface="Georgia"/>
                <a:cs typeface="Georgia"/>
              </a:rPr>
              <a:t>es</a:t>
            </a:r>
            <a:endParaRPr sz="1700" dirty="0">
              <a:solidFill>
                <a:schemeClr val="bg2">
                  <a:lumMod val="65000"/>
                  <a:lumOff val="35000"/>
                </a:schemeClr>
              </a:solidFill>
              <a:latin typeface="Georgia"/>
              <a:cs typeface="Georgia"/>
            </a:endParaRPr>
          </a:p>
          <a:p>
            <a:pPr marL="45720" algn="ctr">
              <a:lnSpc>
                <a:spcPct val="100000"/>
              </a:lnSpc>
            </a:pPr>
            <a:r>
              <a:rPr sz="1500" spc="-15" dirty="0">
                <a:solidFill>
                  <a:schemeClr val="bg2">
                    <a:lumMod val="65000"/>
                    <a:lumOff val="35000"/>
                  </a:schemeClr>
                </a:solidFill>
                <a:latin typeface="Georgia"/>
                <a:cs typeface="Georgia"/>
              </a:rPr>
              <a:t>I</a:t>
            </a:r>
            <a:r>
              <a:rPr sz="1500" spc="-10" dirty="0">
                <a:solidFill>
                  <a:schemeClr val="bg2">
                    <a:lumMod val="65000"/>
                    <a:lumOff val="35000"/>
                  </a:schemeClr>
                </a:solidFill>
                <a:latin typeface="Georgia"/>
                <a:cs typeface="Georgia"/>
              </a:rPr>
              <a:t>n</a:t>
            </a:r>
            <a:r>
              <a:rPr sz="1500" spc="5" dirty="0">
                <a:solidFill>
                  <a:schemeClr val="bg2">
                    <a:lumMod val="65000"/>
                    <a:lumOff val="35000"/>
                  </a:schemeClr>
                </a:solidFill>
                <a:latin typeface="Georgia"/>
                <a:cs typeface="Georgia"/>
              </a:rPr>
              <a:t> </a:t>
            </a:r>
            <a:r>
              <a:rPr sz="1500" spc="-5" dirty="0">
                <a:solidFill>
                  <a:schemeClr val="bg2">
                    <a:lumMod val="65000"/>
                    <a:lumOff val="35000"/>
                  </a:schemeClr>
                </a:solidFill>
                <a:latin typeface="Georgia"/>
                <a:cs typeface="Georgia"/>
              </a:rPr>
              <a:t>coo</a:t>
            </a:r>
            <a:r>
              <a:rPr sz="1500" spc="-10" dirty="0">
                <a:solidFill>
                  <a:schemeClr val="bg2">
                    <a:lumMod val="65000"/>
                    <a:lumOff val="35000"/>
                  </a:schemeClr>
                </a:solidFill>
                <a:latin typeface="Georgia"/>
                <a:cs typeface="Georgia"/>
              </a:rPr>
              <a:t>p</a:t>
            </a:r>
            <a:r>
              <a:rPr sz="1500" spc="-15" dirty="0">
                <a:solidFill>
                  <a:schemeClr val="bg2">
                    <a:lumMod val="65000"/>
                    <a:lumOff val="35000"/>
                  </a:schemeClr>
                </a:solidFill>
                <a:latin typeface="Georgia"/>
                <a:cs typeface="Georgia"/>
              </a:rPr>
              <a:t>e</a:t>
            </a:r>
            <a:r>
              <a:rPr sz="1500" spc="-10" dirty="0">
                <a:solidFill>
                  <a:schemeClr val="bg2">
                    <a:lumMod val="65000"/>
                    <a:lumOff val="35000"/>
                  </a:schemeClr>
                </a:solidFill>
                <a:latin typeface="Georgia"/>
                <a:cs typeface="Georgia"/>
              </a:rPr>
              <a:t>r</a:t>
            </a:r>
            <a:r>
              <a:rPr sz="1500" spc="-15" dirty="0">
                <a:solidFill>
                  <a:schemeClr val="bg2">
                    <a:lumMod val="65000"/>
                    <a:lumOff val="35000"/>
                  </a:schemeClr>
                </a:solidFill>
                <a:latin typeface="Georgia"/>
                <a:cs typeface="Georgia"/>
              </a:rPr>
              <a:t>a</a:t>
            </a:r>
            <a:r>
              <a:rPr sz="1500" spc="-5" dirty="0">
                <a:solidFill>
                  <a:schemeClr val="bg2">
                    <a:lumMod val="65000"/>
                    <a:lumOff val="35000"/>
                  </a:schemeClr>
                </a:solidFill>
                <a:latin typeface="Georgia"/>
                <a:cs typeface="Georgia"/>
              </a:rPr>
              <a:t>tio</a:t>
            </a:r>
            <a:r>
              <a:rPr sz="1500" spc="-10" dirty="0">
                <a:solidFill>
                  <a:schemeClr val="bg2">
                    <a:lumMod val="65000"/>
                    <a:lumOff val="35000"/>
                  </a:schemeClr>
                </a:solidFill>
                <a:latin typeface="Georgia"/>
                <a:cs typeface="Georgia"/>
              </a:rPr>
              <a:t>n</a:t>
            </a:r>
            <a:r>
              <a:rPr sz="1500" spc="-30" dirty="0">
                <a:solidFill>
                  <a:schemeClr val="bg2">
                    <a:lumMod val="65000"/>
                    <a:lumOff val="35000"/>
                  </a:schemeClr>
                </a:solidFill>
                <a:latin typeface="Georgia"/>
                <a:cs typeface="Georgia"/>
              </a:rPr>
              <a:t> </a:t>
            </a:r>
            <a:r>
              <a:rPr sz="1500" spc="-20" dirty="0">
                <a:solidFill>
                  <a:schemeClr val="bg2">
                    <a:lumMod val="65000"/>
                    <a:lumOff val="35000"/>
                  </a:schemeClr>
                </a:solidFill>
                <a:latin typeface="Georgia"/>
                <a:cs typeface="Georgia"/>
              </a:rPr>
              <a:t>w</a:t>
            </a:r>
            <a:r>
              <a:rPr sz="1500" spc="-5" dirty="0">
                <a:solidFill>
                  <a:schemeClr val="bg2">
                    <a:lumMod val="65000"/>
                    <a:lumOff val="35000"/>
                  </a:schemeClr>
                </a:solidFill>
                <a:latin typeface="Georgia"/>
                <a:cs typeface="Georgia"/>
              </a:rPr>
              <a:t>it</a:t>
            </a:r>
            <a:r>
              <a:rPr sz="1500" spc="-10" dirty="0">
                <a:solidFill>
                  <a:schemeClr val="bg2">
                    <a:lumMod val="65000"/>
                    <a:lumOff val="35000"/>
                  </a:schemeClr>
                </a:solidFill>
                <a:latin typeface="Georgia"/>
                <a:cs typeface="Georgia"/>
              </a:rPr>
              <a:t>h</a:t>
            </a:r>
            <a:r>
              <a:rPr lang="en-US" sz="1500" spc="-10" dirty="0">
                <a:solidFill>
                  <a:schemeClr val="bg2">
                    <a:lumMod val="65000"/>
                    <a:lumOff val="35000"/>
                  </a:schemeClr>
                </a:solidFill>
                <a:latin typeface="Georgia"/>
                <a:cs typeface="Georgia"/>
              </a:rPr>
              <a:t> </a:t>
            </a:r>
            <a:r>
              <a:rPr sz="1500" spc="-20" dirty="0">
                <a:solidFill>
                  <a:schemeClr val="bg2">
                    <a:lumMod val="65000"/>
                    <a:lumOff val="35000"/>
                  </a:schemeClr>
                </a:solidFill>
                <a:latin typeface="Georgia"/>
                <a:cs typeface="Georgia"/>
              </a:rPr>
              <a:t>W</a:t>
            </a:r>
            <a:r>
              <a:rPr sz="1500" spc="-15" dirty="0">
                <a:solidFill>
                  <a:schemeClr val="bg2">
                    <a:lumMod val="65000"/>
                    <a:lumOff val="35000"/>
                  </a:schemeClr>
                </a:solidFill>
                <a:latin typeface="Georgia"/>
                <a:cs typeface="Georgia"/>
              </a:rPr>
              <a:t>a</a:t>
            </a:r>
            <a:r>
              <a:rPr sz="1500" spc="-10" dirty="0">
                <a:solidFill>
                  <a:schemeClr val="bg2">
                    <a:lumMod val="65000"/>
                    <a:lumOff val="35000"/>
                  </a:schemeClr>
                </a:solidFill>
                <a:latin typeface="Georgia"/>
                <a:cs typeface="Georgia"/>
              </a:rPr>
              <a:t>s</a:t>
            </a:r>
            <a:r>
              <a:rPr sz="1500" spc="-15" dirty="0">
                <a:solidFill>
                  <a:schemeClr val="bg2">
                    <a:lumMod val="65000"/>
                    <a:lumOff val="35000"/>
                  </a:schemeClr>
                </a:solidFill>
                <a:latin typeface="Georgia"/>
                <a:cs typeface="Georgia"/>
              </a:rPr>
              <a:t>h</a:t>
            </a:r>
            <a:r>
              <a:rPr sz="1500" spc="-5" dirty="0">
                <a:solidFill>
                  <a:schemeClr val="bg2">
                    <a:lumMod val="65000"/>
                    <a:lumOff val="35000"/>
                  </a:schemeClr>
                </a:solidFill>
                <a:latin typeface="Georgia"/>
                <a:cs typeface="Georgia"/>
              </a:rPr>
              <a:t>i</a:t>
            </a:r>
            <a:r>
              <a:rPr sz="1500" spc="-15" dirty="0">
                <a:solidFill>
                  <a:schemeClr val="bg2">
                    <a:lumMod val="65000"/>
                    <a:lumOff val="35000"/>
                  </a:schemeClr>
                </a:solidFill>
                <a:latin typeface="Georgia"/>
                <a:cs typeface="Georgia"/>
              </a:rPr>
              <a:t>n</a:t>
            </a:r>
            <a:r>
              <a:rPr sz="1500" spc="-10" dirty="0">
                <a:solidFill>
                  <a:schemeClr val="bg2">
                    <a:lumMod val="65000"/>
                    <a:lumOff val="35000"/>
                  </a:schemeClr>
                </a:solidFill>
                <a:latin typeface="Georgia"/>
                <a:cs typeface="Georgia"/>
              </a:rPr>
              <a:t>g</a:t>
            </a:r>
            <a:r>
              <a:rPr sz="1500" spc="-5" dirty="0">
                <a:solidFill>
                  <a:schemeClr val="bg2">
                    <a:lumMod val="65000"/>
                    <a:lumOff val="35000"/>
                  </a:schemeClr>
                </a:solidFill>
                <a:latin typeface="Georgia"/>
                <a:cs typeface="Georgia"/>
              </a:rPr>
              <a:t>to</a:t>
            </a:r>
            <a:r>
              <a:rPr sz="1500" spc="-10" dirty="0">
                <a:solidFill>
                  <a:schemeClr val="bg2">
                    <a:lumMod val="65000"/>
                    <a:lumOff val="35000"/>
                  </a:schemeClr>
                </a:solidFill>
                <a:latin typeface="Georgia"/>
                <a:cs typeface="Georgia"/>
              </a:rPr>
              <a:t>n</a:t>
            </a:r>
            <a:r>
              <a:rPr sz="1500" spc="-20" dirty="0">
                <a:solidFill>
                  <a:schemeClr val="bg2">
                    <a:lumMod val="65000"/>
                    <a:lumOff val="35000"/>
                  </a:schemeClr>
                </a:solidFill>
                <a:latin typeface="Georgia"/>
                <a:cs typeface="Georgia"/>
              </a:rPr>
              <a:t> </a:t>
            </a:r>
            <a:r>
              <a:rPr sz="1500" spc="-15" dirty="0">
                <a:solidFill>
                  <a:schemeClr val="bg2">
                    <a:lumMod val="65000"/>
                    <a:lumOff val="35000"/>
                  </a:schemeClr>
                </a:solidFill>
                <a:latin typeface="Georgia"/>
                <a:cs typeface="Georgia"/>
              </a:rPr>
              <a:t>S</a:t>
            </a:r>
            <a:r>
              <a:rPr sz="1500" spc="-5" dirty="0">
                <a:solidFill>
                  <a:schemeClr val="bg2">
                    <a:lumMod val="65000"/>
                    <a:lumOff val="35000"/>
                  </a:schemeClr>
                </a:solidFill>
                <a:latin typeface="Georgia"/>
                <a:cs typeface="Georgia"/>
              </a:rPr>
              <a:t>t</a:t>
            </a:r>
            <a:r>
              <a:rPr sz="1500" spc="-15" dirty="0">
                <a:solidFill>
                  <a:schemeClr val="bg2">
                    <a:lumMod val="65000"/>
                    <a:lumOff val="35000"/>
                  </a:schemeClr>
                </a:solidFill>
                <a:latin typeface="Georgia"/>
                <a:cs typeface="Georgia"/>
              </a:rPr>
              <a:t>a</a:t>
            </a:r>
            <a:r>
              <a:rPr sz="1500" spc="-5" dirty="0">
                <a:solidFill>
                  <a:schemeClr val="bg2">
                    <a:lumMod val="65000"/>
                    <a:lumOff val="35000"/>
                  </a:schemeClr>
                </a:solidFill>
                <a:latin typeface="Georgia"/>
                <a:cs typeface="Georgia"/>
              </a:rPr>
              <a:t>t</a:t>
            </a:r>
            <a:r>
              <a:rPr sz="1500" spc="-10" dirty="0">
                <a:solidFill>
                  <a:schemeClr val="bg2">
                    <a:lumMod val="65000"/>
                    <a:lumOff val="35000"/>
                  </a:schemeClr>
                </a:solidFill>
                <a:latin typeface="Georgia"/>
                <a:cs typeface="Georgia"/>
              </a:rPr>
              <a:t>e</a:t>
            </a:r>
            <a:r>
              <a:rPr sz="1500" spc="5" dirty="0">
                <a:solidFill>
                  <a:schemeClr val="bg2">
                    <a:lumMod val="65000"/>
                    <a:lumOff val="35000"/>
                  </a:schemeClr>
                </a:solidFill>
                <a:latin typeface="Georgia"/>
                <a:cs typeface="Georgia"/>
              </a:rPr>
              <a:t> </a:t>
            </a:r>
            <a:r>
              <a:rPr sz="1500" spc="-15" dirty="0">
                <a:solidFill>
                  <a:schemeClr val="bg2">
                    <a:lumMod val="65000"/>
                    <a:lumOff val="35000"/>
                  </a:schemeClr>
                </a:solidFill>
                <a:latin typeface="Georgia"/>
                <a:cs typeface="Georgia"/>
              </a:rPr>
              <a:t>De</a:t>
            </a:r>
            <a:r>
              <a:rPr sz="1500" spc="-10" dirty="0">
                <a:solidFill>
                  <a:schemeClr val="bg2">
                    <a:lumMod val="65000"/>
                    <a:lumOff val="35000"/>
                  </a:schemeClr>
                </a:solidFill>
                <a:latin typeface="Georgia"/>
                <a:cs typeface="Georgia"/>
              </a:rPr>
              <a:t>p</a:t>
            </a:r>
            <a:r>
              <a:rPr sz="1500" spc="-15" dirty="0">
                <a:solidFill>
                  <a:schemeClr val="bg2">
                    <a:lumMod val="65000"/>
                    <a:lumOff val="35000"/>
                  </a:schemeClr>
                </a:solidFill>
                <a:latin typeface="Georgia"/>
                <a:cs typeface="Georgia"/>
              </a:rPr>
              <a:t>a</a:t>
            </a:r>
            <a:r>
              <a:rPr sz="1500" spc="-10" dirty="0">
                <a:solidFill>
                  <a:schemeClr val="bg2">
                    <a:lumMod val="65000"/>
                    <a:lumOff val="35000"/>
                  </a:schemeClr>
                </a:solidFill>
                <a:latin typeface="Georgia"/>
                <a:cs typeface="Georgia"/>
              </a:rPr>
              <a:t>r</a:t>
            </a:r>
            <a:r>
              <a:rPr sz="1500" spc="-5" dirty="0">
                <a:solidFill>
                  <a:schemeClr val="bg2">
                    <a:lumMod val="65000"/>
                    <a:lumOff val="35000"/>
                  </a:schemeClr>
                </a:solidFill>
                <a:latin typeface="Georgia"/>
                <a:cs typeface="Georgia"/>
              </a:rPr>
              <a:t>t</a:t>
            </a:r>
            <a:r>
              <a:rPr sz="1500" spc="-15" dirty="0">
                <a:solidFill>
                  <a:schemeClr val="bg2">
                    <a:lumMod val="65000"/>
                    <a:lumOff val="35000"/>
                  </a:schemeClr>
                </a:solidFill>
                <a:latin typeface="Georgia"/>
                <a:cs typeface="Georgia"/>
              </a:rPr>
              <a:t>men</a:t>
            </a:r>
            <a:r>
              <a:rPr sz="1500" spc="-10" dirty="0">
                <a:solidFill>
                  <a:schemeClr val="bg2">
                    <a:lumMod val="65000"/>
                    <a:lumOff val="35000"/>
                  </a:schemeClr>
                </a:solidFill>
                <a:latin typeface="Georgia"/>
                <a:cs typeface="Georgia"/>
              </a:rPr>
              <a:t>t</a:t>
            </a:r>
            <a:r>
              <a:rPr sz="1500" dirty="0">
                <a:solidFill>
                  <a:schemeClr val="bg2">
                    <a:lumMod val="65000"/>
                    <a:lumOff val="35000"/>
                  </a:schemeClr>
                </a:solidFill>
                <a:latin typeface="Georgia"/>
                <a:cs typeface="Georgia"/>
              </a:rPr>
              <a:t> </a:t>
            </a:r>
            <a:r>
              <a:rPr sz="1500" spc="-5" dirty="0">
                <a:solidFill>
                  <a:schemeClr val="bg2">
                    <a:lumMod val="65000"/>
                    <a:lumOff val="35000"/>
                  </a:schemeClr>
                </a:solidFill>
                <a:latin typeface="Georgia"/>
                <a:cs typeface="Georgia"/>
              </a:rPr>
              <a:t>of</a:t>
            </a:r>
            <a:r>
              <a:rPr sz="1500" spc="-15" dirty="0">
                <a:solidFill>
                  <a:schemeClr val="bg2">
                    <a:lumMod val="65000"/>
                    <a:lumOff val="35000"/>
                  </a:schemeClr>
                </a:solidFill>
                <a:latin typeface="Georgia"/>
                <a:cs typeface="Georgia"/>
              </a:rPr>
              <a:t> </a:t>
            </a:r>
            <a:r>
              <a:rPr sz="1500" spc="-10" dirty="0">
                <a:solidFill>
                  <a:schemeClr val="bg2">
                    <a:lumMod val="65000"/>
                    <a:lumOff val="35000"/>
                  </a:schemeClr>
                </a:solidFill>
                <a:latin typeface="Georgia"/>
                <a:cs typeface="Georgia"/>
              </a:rPr>
              <a:t>Agri</a:t>
            </a:r>
            <a:r>
              <a:rPr sz="1500" spc="-5" dirty="0">
                <a:solidFill>
                  <a:schemeClr val="bg2">
                    <a:lumMod val="65000"/>
                    <a:lumOff val="35000"/>
                  </a:schemeClr>
                </a:solidFill>
                <a:latin typeface="Georgia"/>
                <a:cs typeface="Georgia"/>
              </a:rPr>
              <a:t>c</a:t>
            </a:r>
            <a:r>
              <a:rPr sz="1500" spc="-15" dirty="0">
                <a:solidFill>
                  <a:schemeClr val="bg2">
                    <a:lumMod val="65000"/>
                    <a:lumOff val="35000"/>
                  </a:schemeClr>
                </a:solidFill>
                <a:latin typeface="Georgia"/>
                <a:cs typeface="Georgia"/>
              </a:rPr>
              <a:t>u</a:t>
            </a:r>
            <a:r>
              <a:rPr sz="1500" spc="-5" dirty="0">
                <a:solidFill>
                  <a:schemeClr val="bg2">
                    <a:lumMod val="65000"/>
                    <a:lumOff val="35000"/>
                  </a:schemeClr>
                </a:solidFill>
                <a:latin typeface="Georgia"/>
                <a:cs typeface="Georgia"/>
              </a:rPr>
              <a:t>lt</a:t>
            </a:r>
            <a:r>
              <a:rPr sz="1500" spc="-15" dirty="0">
                <a:solidFill>
                  <a:schemeClr val="bg2">
                    <a:lumMod val="65000"/>
                    <a:lumOff val="35000"/>
                  </a:schemeClr>
                </a:solidFill>
                <a:latin typeface="Georgia"/>
                <a:cs typeface="Georgia"/>
              </a:rPr>
              <a:t>u</a:t>
            </a:r>
            <a:r>
              <a:rPr sz="1500" spc="-10" dirty="0">
                <a:solidFill>
                  <a:schemeClr val="bg2">
                    <a:lumMod val="65000"/>
                    <a:lumOff val="35000"/>
                  </a:schemeClr>
                </a:solidFill>
                <a:latin typeface="Georgia"/>
                <a:cs typeface="Georgia"/>
              </a:rPr>
              <a:t>re</a:t>
            </a:r>
            <a:r>
              <a:rPr lang="en-US" sz="1500" spc="-5" dirty="0">
                <a:solidFill>
                  <a:schemeClr val="bg2">
                    <a:lumMod val="65000"/>
                    <a:lumOff val="35000"/>
                  </a:schemeClr>
                </a:solidFill>
                <a:latin typeface="Georgia"/>
                <a:cs typeface="Georgia"/>
              </a:rPr>
              <a:t>,</a:t>
            </a:r>
            <a:r>
              <a:rPr sz="1500" spc="-5" dirty="0">
                <a:solidFill>
                  <a:schemeClr val="bg2">
                    <a:lumMod val="65000"/>
                    <a:lumOff val="35000"/>
                  </a:schemeClr>
                </a:solidFill>
                <a:latin typeface="Georgia"/>
                <a:cs typeface="Georgia"/>
              </a:rPr>
              <a:t> </a:t>
            </a:r>
            <a:r>
              <a:rPr sz="1500" spc="-10" dirty="0">
                <a:solidFill>
                  <a:schemeClr val="bg2">
                    <a:lumMod val="65000"/>
                    <a:lumOff val="35000"/>
                  </a:schemeClr>
                </a:solidFill>
                <a:latin typeface="Georgia"/>
                <a:cs typeface="Georgia"/>
              </a:rPr>
              <a:t>Or</a:t>
            </a:r>
            <a:r>
              <a:rPr sz="1500" spc="-15" dirty="0">
                <a:solidFill>
                  <a:schemeClr val="bg2">
                    <a:lumMod val="65000"/>
                    <a:lumOff val="35000"/>
                  </a:schemeClr>
                </a:solidFill>
                <a:latin typeface="Georgia"/>
                <a:cs typeface="Georgia"/>
              </a:rPr>
              <a:t>e</a:t>
            </a:r>
            <a:r>
              <a:rPr sz="1500" spc="-10" dirty="0">
                <a:solidFill>
                  <a:schemeClr val="bg2">
                    <a:lumMod val="65000"/>
                    <a:lumOff val="35000"/>
                  </a:schemeClr>
                </a:solidFill>
                <a:latin typeface="Georgia"/>
                <a:cs typeface="Georgia"/>
              </a:rPr>
              <a:t>g</a:t>
            </a:r>
            <a:r>
              <a:rPr sz="1500" spc="-5" dirty="0">
                <a:solidFill>
                  <a:schemeClr val="bg2">
                    <a:lumMod val="65000"/>
                    <a:lumOff val="35000"/>
                  </a:schemeClr>
                </a:solidFill>
                <a:latin typeface="Georgia"/>
                <a:cs typeface="Georgia"/>
              </a:rPr>
              <a:t>o</a:t>
            </a:r>
            <a:r>
              <a:rPr sz="1500" spc="-10" dirty="0">
                <a:solidFill>
                  <a:schemeClr val="bg2">
                    <a:lumMod val="65000"/>
                    <a:lumOff val="35000"/>
                  </a:schemeClr>
                </a:solidFill>
                <a:latin typeface="Georgia"/>
                <a:cs typeface="Georgia"/>
              </a:rPr>
              <a:t>n Til</a:t>
            </a:r>
            <a:r>
              <a:rPr sz="1500" spc="-5" dirty="0">
                <a:solidFill>
                  <a:schemeClr val="bg2">
                    <a:lumMod val="65000"/>
                    <a:lumOff val="35000"/>
                  </a:schemeClr>
                </a:solidFill>
                <a:latin typeface="Georgia"/>
                <a:cs typeface="Georgia"/>
              </a:rPr>
              <a:t>t</a:t>
            </a:r>
            <a:r>
              <a:rPr sz="1500" spc="-10" dirty="0">
                <a:solidFill>
                  <a:schemeClr val="bg2">
                    <a:lumMod val="65000"/>
                    <a:lumOff val="35000"/>
                  </a:schemeClr>
                </a:solidFill>
                <a:latin typeface="Georgia"/>
                <a:cs typeface="Georgia"/>
              </a:rPr>
              <a:t>h</a:t>
            </a:r>
            <a:r>
              <a:rPr lang="en-US" sz="1500" spc="-10" dirty="0">
                <a:solidFill>
                  <a:schemeClr val="bg2">
                    <a:lumMod val="65000"/>
                    <a:lumOff val="35000"/>
                  </a:schemeClr>
                </a:solidFill>
                <a:latin typeface="Georgia"/>
                <a:cs typeface="Georgia"/>
              </a:rPr>
              <a:t> and CCOF</a:t>
            </a:r>
            <a:endParaRPr sz="1500" dirty="0">
              <a:solidFill>
                <a:schemeClr val="bg2">
                  <a:lumMod val="65000"/>
                  <a:lumOff val="35000"/>
                </a:schemeClr>
              </a:solidFill>
              <a:latin typeface="Georgia"/>
              <a:cs typeface="Georgia"/>
            </a:endParaRPr>
          </a:p>
        </p:txBody>
      </p:sp>
      <p:sp>
        <p:nvSpPr>
          <p:cNvPr id="13" name="object 11"/>
          <p:cNvSpPr txBox="1"/>
          <p:nvPr/>
        </p:nvSpPr>
        <p:spPr>
          <a:xfrm>
            <a:off x="7733840" y="5093386"/>
            <a:ext cx="1156970" cy="203835"/>
          </a:xfrm>
          <a:prstGeom prst="rect">
            <a:avLst/>
          </a:prstGeom>
        </p:spPr>
        <p:txBody>
          <a:bodyPr vert="horz" wrap="square" lIns="0" tIns="0" rIns="0" bIns="0" rtlCol="0">
            <a:spAutoFit/>
          </a:bodyPr>
          <a:lstStyle/>
          <a:p>
            <a:pPr marL="12700">
              <a:lnSpc>
                <a:spcPct val="100000"/>
              </a:lnSpc>
            </a:pPr>
            <a:r>
              <a:rPr sz="1400" i="1" spc="-10" dirty="0">
                <a:solidFill>
                  <a:srgbClr val="F2F2F2"/>
                </a:solidFill>
                <a:latin typeface="Times New Roman"/>
                <a:cs typeface="Times New Roman"/>
              </a:rPr>
              <a:t>P</a:t>
            </a:r>
            <a:r>
              <a:rPr sz="1400" i="1" spc="5" dirty="0">
                <a:solidFill>
                  <a:srgbClr val="F2F2F2"/>
                </a:solidFill>
                <a:latin typeface="Times New Roman"/>
                <a:cs typeface="Times New Roman"/>
              </a:rPr>
              <a:t>hoto</a:t>
            </a:r>
            <a:r>
              <a:rPr sz="1400" i="1" dirty="0">
                <a:solidFill>
                  <a:srgbClr val="F2F2F2"/>
                </a:solidFill>
                <a:latin typeface="Times New Roman"/>
                <a:cs typeface="Times New Roman"/>
              </a:rPr>
              <a:t>:</a:t>
            </a:r>
            <a:r>
              <a:rPr sz="1400" i="1" spc="-40" dirty="0">
                <a:solidFill>
                  <a:srgbClr val="F2F2F2"/>
                </a:solidFill>
                <a:latin typeface="Times New Roman"/>
                <a:cs typeface="Times New Roman"/>
              </a:rPr>
              <a:t> </a:t>
            </a:r>
            <a:r>
              <a:rPr sz="1400" i="1" spc="-5" dirty="0">
                <a:solidFill>
                  <a:srgbClr val="F2F2F2"/>
                </a:solidFill>
                <a:latin typeface="Times New Roman"/>
                <a:cs typeface="Times New Roman"/>
              </a:rPr>
              <a:t>C</a:t>
            </a:r>
            <a:r>
              <a:rPr sz="1400" i="1" dirty="0">
                <a:solidFill>
                  <a:srgbClr val="F2F2F2"/>
                </a:solidFill>
                <a:latin typeface="Times New Roman"/>
                <a:cs typeface="Times New Roman"/>
              </a:rPr>
              <a:t>.</a:t>
            </a:r>
            <a:r>
              <a:rPr sz="1400" i="1" spc="-5" dirty="0">
                <a:solidFill>
                  <a:srgbClr val="F2F2F2"/>
                </a:solidFill>
                <a:latin typeface="Times New Roman"/>
                <a:cs typeface="Times New Roman"/>
              </a:rPr>
              <a:t> </a:t>
            </a:r>
            <a:r>
              <a:rPr sz="1400" i="1" spc="-10" dirty="0">
                <a:solidFill>
                  <a:srgbClr val="F2F2F2"/>
                </a:solidFill>
                <a:latin typeface="Times New Roman"/>
                <a:cs typeface="Times New Roman"/>
              </a:rPr>
              <a:t>M</a:t>
            </a:r>
            <a:r>
              <a:rPr sz="1400" i="1" spc="5" dirty="0">
                <a:solidFill>
                  <a:srgbClr val="F2F2F2"/>
                </a:solidFill>
                <a:latin typeface="Times New Roman"/>
                <a:cs typeface="Times New Roman"/>
              </a:rPr>
              <a:t>il</a:t>
            </a:r>
            <a:r>
              <a:rPr sz="1400" i="1" dirty="0">
                <a:solidFill>
                  <a:srgbClr val="F2F2F2"/>
                </a:solidFill>
                <a:latin typeface="Times New Roman"/>
                <a:cs typeface="Times New Roman"/>
              </a:rPr>
              <a:t>es</a:t>
            </a:r>
            <a:endParaRPr sz="1400" dirty="0">
              <a:latin typeface="Times New Roman"/>
              <a:cs typeface="Times New Roman"/>
            </a:endParaRPr>
          </a:p>
        </p:txBody>
      </p:sp>
    </p:spTree>
    <p:extLst>
      <p:ext uri="{BB962C8B-B14F-4D97-AF65-F5344CB8AC3E}">
        <p14:creationId xmlns:p14="http://schemas.microsoft.com/office/powerpoint/2010/main" val="411367576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00000000-0008-0000-0A00-000010000000}"/>
              </a:ext>
            </a:extLst>
          </p:cNvPr>
          <p:cNvGraphicFramePr>
            <a:graphicFrameLocks/>
          </p:cNvGraphicFramePr>
          <p:nvPr/>
        </p:nvGraphicFramePr>
        <p:xfrm>
          <a:off x="26038" y="1164467"/>
          <a:ext cx="9092073" cy="3636134"/>
        </p:xfrm>
        <a:graphic>
          <a:graphicData uri="http://schemas.openxmlformats.org/drawingml/2006/chart">
            <c:chart xmlns:c="http://schemas.openxmlformats.org/drawingml/2006/chart" xmlns:r="http://schemas.openxmlformats.org/officeDocument/2006/relationships" r:id="rId2"/>
          </a:graphicData>
        </a:graphic>
      </p:graphicFrame>
      <p:sp>
        <p:nvSpPr>
          <p:cNvPr id="4" name="object 116"/>
          <p:cNvSpPr txBox="1"/>
          <p:nvPr/>
        </p:nvSpPr>
        <p:spPr>
          <a:xfrm>
            <a:off x="26039" y="689977"/>
            <a:ext cx="9143999" cy="474489"/>
          </a:xfrm>
          <a:prstGeom prst="rect">
            <a:avLst/>
          </a:prstGeom>
        </p:spPr>
        <p:txBody>
          <a:bodyPr vert="horz" wrap="square" lIns="0" tIns="0" rIns="0" bIns="0" rtlCol="0">
            <a:spAutoFit/>
          </a:bodyPr>
          <a:lstStyle/>
          <a:p>
            <a:pPr marL="0" marR="0" lvl="0" indent="0" algn="ctr" defTabSz="914400" rtl="0" eaLnBrk="1" fontAlgn="auto" latinLnBrk="0" hangingPunct="1">
              <a:lnSpc>
                <a:spcPts val="371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2"/>
                </a:solidFill>
                <a:effectLst/>
                <a:uLnTx/>
                <a:uFillTx/>
                <a:latin typeface="+mj-lt"/>
                <a:ea typeface="+mn-ea"/>
                <a:cs typeface="Arial"/>
              </a:rPr>
              <a:t> WA </a:t>
            </a:r>
            <a:r>
              <a:rPr kumimoji="0" sz="3200" b="1" i="0" u="none" strike="noStrike" kern="1200" cap="none" spc="0" normalizeH="0" baseline="0" noProof="0" dirty="0">
                <a:ln>
                  <a:noFill/>
                </a:ln>
                <a:solidFill>
                  <a:schemeClr val="bg2"/>
                </a:solidFill>
                <a:effectLst/>
                <a:uLnTx/>
                <a:uFillTx/>
                <a:latin typeface="+mj-lt"/>
                <a:ea typeface="+mn-ea"/>
                <a:cs typeface="Arial"/>
              </a:rPr>
              <a:t>Or</a:t>
            </a:r>
            <a:r>
              <a:rPr kumimoji="0" sz="3200" b="1" i="0" u="none" strike="noStrike" kern="1200" cap="none" spc="-5" normalizeH="0" baseline="0" noProof="0" dirty="0">
                <a:ln>
                  <a:noFill/>
                </a:ln>
                <a:solidFill>
                  <a:schemeClr val="bg2"/>
                </a:solidFill>
                <a:effectLst/>
                <a:uLnTx/>
                <a:uFillTx/>
                <a:latin typeface="+mj-lt"/>
                <a:ea typeface="+mn-ea"/>
                <a:cs typeface="Arial"/>
              </a:rPr>
              <a:t>g</a:t>
            </a:r>
            <a:r>
              <a:rPr kumimoji="0" sz="3200" b="1" i="0" u="none" strike="noStrike" kern="1200" cap="none" spc="-10" normalizeH="0" baseline="0" noProof="0" dirty="0">
                <a:ln>
                  <a:noFill/>
                </a:ln>
                <a:solidFill>
                  <a:schemeClr val="bg2"/>
                </a:solidFill>
                <a:effectLst/>
                <a:uLnTx/>
                <a:uFillTx/>
                <a:latin typeface="+mj-lt"/>
                <a:ea typeface="+mn-ea"/>
                <a:cs typeface="Arial"/>
              </a:rPr>
              <a:t>a</a:t>
            </a:r>
            <a:r>
              <a:rPr kumimoji="0" sz="3200" b="1" i="0" u="none" strike="noStrike" kern="1200" cap="none" spc="-5" normalizeH="0" baseline="0" noProof="0" dirty="0">
                <a:ln>
                  <a:noFill/>
                </a:ln>
                <a:solidFill>
                  <a:schemeClr val="bg2"/>
                </a:solidFill>
                <a:effectLst/>
                <a:uLnTx/>
                <a:uFillTx/>
                <a:latin typeface="+mj-lt"/>
                <a:ea typeface="+mn-ea"/>
                <a:cs typeface="Arial"/>
              </a:rPr>
              <a:t>ni</a:t>
            </a:r>
            <a:r>
              <a:rPr kumimoji="0" sz="3200" b="1" i="0" u="none" strike="noStrike" kern="1200" cap="none" spc="0" normalizeH="0" baseline="0" noProof="0" dirty="0">
                <a:ln>
                  <a:noFill/>
                </a:ln>
                <a:solidFill>
                  <a:schemeClr val="bg2"/>
                </a:solidFill>
                <a:effectLst/>
                <a:uLnTx/>
                <a:uFillTx/>
                <a:latin typeface="+mj-lt"/>
                <a:ea typeface="+mn-ea"/>
                <a:cs typeface="Arial"/>
              </a:rPr>
              <a:t>c</a:t>
            </a:r>
            <a:r>
              <a:rPr kumimoji="0" sz="3200" b="1" i="0" u="none" strike="noStrike" kern="1200" cap="none" spc="-35" normalizeH="0" baseline="0" noProof="0" dirty="0">
                <a:ln>
                  <a:noFill/>
                </a:ln>
                <a:solidFill>
                  <a:schemeClr val="bg2"/>
                </a:solidFill>
                <a:effectLst/>
                <a:uLnTx/>
                <a:uFillTx/>
                <a:latin typeface="+mj-lt"/>
                <a:ea typeface="+mn-ea"/>
                <a:cs typeface="Arial"/>
              </a:rPr>
              <a:t> </a:t>
            </a:r>
            <a:r>
              <a:rPr kumimoji="0" sz="3200" b="1" i="0" u="none" strike="noStrike" kern="1200" cap="none" spc="-5" normalizeH="0" baseline="0" noProof="0" dirty="0">
                <a:ln>
                  <a:noFill/>
                </a:ln>
                <a:solidFill>
                  <a:schemeClr val="bg2"/>
                </a:solidFill>
                <a:effectLst/>
                <a:uLnTx/>
                <a:uFillTx/>
                <a:latin typeface="+mj-lt"/>
                <a:ea typeface="+mn-ea"/>
                <a:cs typeface="Arial"/>
              </a:rPr>
              <a:t>V</a:t>
            </a:r>
            <a:r>
              <a:rPr kumimoji="0" sz="3200" b="1" i="0" u="none" strike="noStrike" kern="1200" cap="none" spc="-10" normalizeH="0" baseline="0" noProof="0" dirty="0">
                <a:ln>
                  <a:noFill/>
                </a:ln>
                <a:solidFill>
                  <a:schemeClr val="bg2"/>
                </a:solidFill>
                <a:effectLst/>
                <a:uLnTx/>
                <a:uFillTx/>
                <a:latin typeface="+mj-lt"/>
                <a:ea typeface="+mn-ea"/>
                <a:cs typeface="Arial"/>
              </a:rPr>
              <a:t>e</a:t>
            </a:r>
            <a:r>
              <a:rPr kumimoji="0" sz="3200" b="1" i="0" u="none" strike="noStrike" kern="1200" cap="none" spc="-5" normalizeH="0" baseline="0" noProof="0" dirty="0">
                <a:ln>
                  <a:noFill/>
                </a:ln>
                <a:solidFill>
                  <a:schemeClr val="bg2"/>
                </a:solidFill>
                <a:effectLst/>
                <a:uLnTx/>
                <a:uFillTx/>
                <a:latin typeface="+mj-lt"/>
                <a:ea typeface="+mn-ea"/>
                <a:cs typeface="Arial"/>
              </a:rPr>
              <a:t>g</a:t>
            </a:r>
            <a:r>
              <a:rPr kumimoji="0" sz="3200" b="1" i="0" u="none" strike="noStrike" kern="1200" cap="none" spc="-10" normalizeH="0" baseline="0" noProof="0" dirty="0">
                <a:ln>
                  <a:noFill/>
                </a:ln>
                <a:solidFill>
                  <a:schemeClr val="bg2"/>
                </a:solidFill>
                <a:effectLst/>
                <a:uLnTx/>
                <a:uFillTx/>
                <a:latin typeface="+mj-lt"/>
                <a:ea typeface="+mn-ea"/>
                <a:cs typeface="Arial"/>
              </a:rPr>
              <a:t>e</a:t>
            </a:r>
            <a:r>
              <a:rPr kumimoji="0" sz="3200" b="1" i="0" u="none" strike="noStrike" kern="1200" cap="none" spc="0" normalizeH="0" baseline="0" noProof="0" dirty="0">
                <a:ln>
                  <a:noFill/>
                </a:ln>
                <a:solidFill>
                  <a:schemeClr val="bg2"/>
                </a:solidFill>
                <a:effectLst/>
                <a:uLnTx/>
                <a:uFillTx/>
                <a:latin typeface="+mj-lt"/>
                <a:ea typeface="+mn-ea"/>
                <a:cs typeface="Arial"/>
              </a:rPr>
              <a:t>t</a:t>
            </a:r>
            <a:r>
              <a:rPr kumimoji="0" sz="3200" b="1" i="0" u="none" strike="noStrike" kern="1200" cap="none" spc="-10" normalizeH="0" baseline="0" noProof="0" dirty="0">
                <a:ln>
                  <a:noFill/>
                </a:ln>
                <a:solidFill>
                  <a:schemeClr val="bg2"/>
                </a:solidFill>
                <a:effectLst/>
                <a:uLnTx/>
                <a:uFillTx/>
                <a:latin typeface="+mj-lt"/>
                <a:ea typeface="+mn-ea"/>
                <a:cs typeface="Arial"/>
              </a:rPr>
              <a:t>a</a:t>
            </a:r>
            <a:r>
              <a:rPr kumimoji="0" sz="3200" b="1" i="0" u="none" strike="noStrike" kern="1200" cap="none" spc="-5" normalizeH="0" baseline="0" noProof="0" dirty="0">
                <a:ln>
                  <a:noFill/>
                </a:ln>
                <a:solidFill>
                  <a:schemeClr val="bg2"/>
                </a:solidFill>
                <a:effectLst/>
                <a:uLnTx/>
                <a:uFillTx/>
                <a:latin typeface="+mj-lt"/>
                <a:ea typeface="+mn-ea"/>
                <a:cs typeface="Arial"/>
              </a:rPr>
              <a:t>bl</a:t>
            </a:r>
            <a:r>
              <a:rPr kumimoji="0" sz="3200" b="1" i="0" u="none" strike="noStrike" kern="1200" cap="none" spc="0" normalizeH="0" baseline="0" noProof="0" dirty="0">
                <a:ln>
                  <a:noFill/>
                </a:ln>
                <a:solidFill>
                  <a:schemeClr val="bg2"/>
                </a:solidFill>
                <a:effectLst/>
                <a:uLnTx/>
                <a:uFillTx/>
                <a:latin typeface="+mj-lt"/>
                <a:ea typeface="+mn-ea"/>
                <a:cs typeface="Arial"/>
              </a:rPr>
              <a:t>e</a:t>
            </a:r>
            <a:r>
              <a:rPr kumimoji="0" sz="3200" b="1" i="0" u="none" strike="noStrike" kern="1200" cap="none" spc="-35" normalizeH="0" baseline="0" noProof="0" dirty="0">
                <a:ln>
                  <a:noFill/>
                </a:ln>
                <a:solidFill>
                  <a:schemeClr val="bg2"/>
                </a:solidFill>
                <a:effectLst/>
                <a:uLnTx/>
                <a:uFillTx/>
                <a:latin typeface="+mj-lt"/>
                <a:ea typeface="+mn-ea"/>
                <a:cs typeface="Arial"/>
              </a:rPr>
              <a:t> </a:t>
            </a:r>
            <a:r>
              <a:rPr kumimoji="0" sz="3200" b="1" i="0" u="none" strike="noStrike" kern="1200" cap="none" spc="0" normalizeH="0" baseline="0" noProof="0" dirty="0">
                <a:ln>
                  <a:noFill/>
                </a:ln>
                <a:solidFill>
                  <a:schemeClr val="bg2"/>
                </a:solidFill>
                <a:effectLst/>
                <a:uLnTx/>
                <a:uFillTx/>
                <a:latin typeface="+mj-lt"/>
                <a:ea typeface="+mn-ea"/>
                <a:cs typeface="Arial"/>
              </a:rPr>
              <a:t>A</a:t>
            </a:r>
            <a:r>
              <a:rPr kumimoji="0" sz="3200" b="1" i="0" u="none" strike="noStrike" kern="1200" cap="none" spc="-10" normalizeH="0" baseline="0" noProof="0" dirty="0">
                <a:ln>
                  <a:noFill/>
                </a:ln>
                <a:solidFill>
                  <a:schemeClr val="bg2"/>
                </a:solidFill>
                <a:effectLst/>
                <a:uLnTx/>
                <a:uFillTx/>
                <a:latin typeface="+mj-lt"/>
                <a:ea typeface="+mn-ea"/>
                <a:cs typeface="Arial"/>
              </a:rPr>
              <a:t>c</a:t>
            </a:r>
            <a:r>
              <a:rPr kumimoji="0" sz="3200" b="1" i="0" u="none" strike="noStrike" kern="1200" cap="none" spc="0" normalizeH="0" baseline="0" noProof="0" dirty="0">
                <a:ln>
                  <a:noFill/>
                </a:ln>
                <a:solidFill>
                  <a:schemeClr val="bg2"/>
                </a:solidFill>
                <a:effectLst/>
                <a:uLnTx/>
                <a:uFillTx/>
                <a:latin typeface="+mj-lt"/>
                <a:ea typeface="+mn-ea"/>
                <a:cs typeface="Arial"/>
              </a:rPr>
              <a:t>r</a:t>
            </a:r>
            <a:r>
              <a:rPr kumimoji="0" sz="3200" b="1" i="0" u="none" strike="noStrike" kern="1200" cap="none" spc="-10" normalizeH="0" baseline="0" noProof="0" dirty="0">
                <a:ln>
                  <a:noFill/>
                </a:ln>
                <a:solidFill>
                  <a:schemeClr val="bg2"/>
                </a:solidFill>
                <a:effectLst/>
                <a:uLnTx/>
                <a:uFillTx/>
                <a:latin typeface="+mj-lt"/>
                <a:ea typeface="+mn-ea"/>
                <a:cs typeface="Arial"/>
              </a:rPr>
              <a:t>es</a:t>
            </a:r>
            <a:endParaRPr kumimoji="0" sz="3200" b="0" i="0" u="none" strike="noStrike" kern="1200" cap="none" spc="0" normalizeH="0" baseline="0" noProof="0" dirty="0">
              <a:ln>
                <a:noFill/>
              </a:ln>
              <a:solidFill>
                <a:schemeClr val="bg2"/>
              </a:solidFill>
              <a:effectLst/>
              <a:uLnTx/>
              <a:uFillTx/>
              <a:latin typeface="+mj-lt"/>
              <a:ea typeface="+mn-ea"/>
              <a:cs typeface="Arial"/>
            </a:endParaRPr>
          </a:p>
        </p:txBody>
      </p:sp>
      <p:sp>
        <p:nvSpPr>
          <p:cNvPr id="5" name="object 109"/>
          <p:cNvSpPr txBox="1"/>
          <p:nvPr/>
        </p:nvSpPr>
        <p:spPr>
          <a:xfrm>
            <a:off x="457200" y="4941271"/>
            <a:ext cx="7666990" cy="800219"/>
          </a:xfrm>
          <a:prstGeom prst="rect">
            <a:avLst/>
          </a:prstGeom>
        </p:spPr>
        <p:txBody>
          <a:bodyPr vert="horz" wrap="square" lIns="0" tIns="0" rIns="0" bIns="0" rtlCol="0">
            <a:spAutoFit/>
          </a:bodyPr>
          <a:lstStyle/>
          <a:p>
            <a:pPr marL="6350" marR="0" lvl="0" indent="0" algn="ctr" defTabSz="914400" rtl="0" eaLnBrk="1" fontAlgn="auto" latinLnBrk="0" hangingPunct="1">
              <a:lnSpc>
                <a:spcPct val="100000"/>
              </a:lnSpc>
              <a:spcBef>
                <a:spcPts val="0"/>
              </a:spcBef>
              <a:spcAft>
                <a:spcPts val="0"/>
              </a:spcAft>
              <a:buClrTx/>
              <a:buSzTx/>
              <a:buFontTx/>
              <a:buNone/>
              <a:tabLst/>
              <a:defRPr/>
            </a:pPr>
            <a:r>
              <a:rPr kumimoji="0" b="0" i="0" u="none" strike="noStrike" kern="1200" cap="none" spc="-5" normalizeH="0" baseline="0" noProof="0" dirty="0">
                <a:ln>
                  <a:noFill/>
                </a:ln>
                <a:solidFill>
                  <a:prstClr val="black"/>
                </a:solidFill>
                <a:effectLst/>
                <a:uLnTx/>
                <a:uFillTx/>
                <a:ea typeface="+mn-ea"/>
                <a:cs typeface="Arial"/>
              </a:rPr>
              <a:t>E</a:t>
            </a:r>
            <a:r>
              <a:rPr kumimoji="0" b="0" i="0" u="none" strike="noStrike" kern="1200" cap="none" spc="5" normalizeH="0" baseline="0" noProof="0" dirty="0">
                <a:ln>
                  <a:noFill/>
                </a:ln>
                <a:solidFill>
                  <a:prstClr val="black"/>
                </a:solidFill>
                <a:effectLst/>
                <a:uLnTx/>
                <a:uFillTx/>
                <a:ea typeface="+mn-ea"/>
                <a:cs typeface="Arial"/>
              </a:rPr>
              <a:t>s</a:t>
            </a:r>
            <a:r>
              <a:rPr kumimoji="0" b="0" i="0" u="none" strike="noStrike" kern="1200" cap="none" spc="-5" normalizeH="0" baseline="0" noProof="0" dirty="0">
                <a:ln>
                  <a:noFill/>
                </a:ln>
                <a:solidFill>
                  <a:prstClr val="black"/>
                </a:solidFill>
                <a:effectLst/>
                <a:uLnTx/>
                <a:uFillTx/>
                <a:ea typeface="+mn-ea"/>
                <a:cs typeface="Arial"/>
              </a:rPr>
              <a:t>tim</a:t>
            </a:r>
            <a:r>
              <a:rPr kumimoji="0" b="0" i="0" u="none" strike="noStrike" kern="1200" cap="none" spc="0" normalizeH="0" baseline="0" noProof="0" dirty="0">
                <a:ln>
                  <a:noFill/>
                </a:ln>
                <a:solidFill>
                  <a:prstClr val="black"/>
                </a:solidFill>
                <a:effectLst/>
                <a:uLnTx/>
                <a:uFillTx/>
                <a:ea typeface="+mn-ea"/>
                <a:cs typeface="Arial"/>
              </a:rPr>
              <a:t>a</a:t>
            </a:r>
            <a:r>
              <a:rPr kumimoji="0" b="0" i="0" u="none" strike="noStrike" kern="1200" cap="none" spc="-5" normalizeH="0" baseline="0" noProof="0" dirty="0">
                <a:ln>
                  <a:noFill/>
                </a:ln>
                <a:solidFill>
                  <a:prstClr val="black"/>
                </a:solidFill>
                <a:effectLst/>
                <a:uLnTx/>
                <a:uFillTx/>
                <a:ea typeface="+mn-ea"/>
                <a:cs typeface="Arial"/>
              </a:rPr>
              <a:t>t</a:t>
            </a:r>
            <a:r>
              <a:rPr kumimoji="0" b="0" i="0" u="none" strike="noStrike" kern="1200" cap="none" spc="0" normalizeH="0" baseline="0" noProof="0" dirty="0">
                <a:ln>
                  <a:noFill/>
                </a:ln>
                <a:solidFill>
                  <a:prstClr val="black"/>
                </a:solidFill>
                <a:effectLst/>
                <a:uLnTx/>
                <a:uFillTx/>
                <a:ea typeface="+mn-ea"/>
                <a:cs typeface="Arial"/>
              </a:rPr>
              <a:t>ed</a:t>
            </a:r>
            <a:r>
              <a:rPr kumimoji="0" b="0" i="0" u="none" strike="noStrike" kern="1200" cap="none" spc="-30" normalizeH="0" baseline="0" noProof="0" dirty="0">
                <a:ln>
                  <a:noFill/>
                </a:ln>
                <a:solidFill>
                  <a:prstClr val="black"/>
                </a:solidFill>
                <a:effectLst/>
                <a:uLnTx/>
                <a:uFillTx/>
                <a:ea typeface="+mn-ea"/>
                <a:cs typeface="Arial"/>
              </a:rPr>
              <a:t> </a:t>
            </a:r>
            <a:r>
              <a:rPr kumimoji="0" b="0" i="0" u="none" strike="noStrike" kern="1200" cap="none" spc="0" normalizeH="0" baseline="0" noProof="0" dirty="0">
                <a:ln>
                  <a:noFill/>
                </a:ln>
                <a:solidFill>
                  <a:prstClr val="black"/>
                </a:solidFill>
                <a:effectLst/>
                <a:uLnTx/>
                <a:uFillTx/>
                <a:ea typeface="+mn-ea"/>
                <a:cs typeface="Arial"/>
              </a:rPr>
              <a:t>organ</a:t>
            </a:r>
            <a:r>
              <a:rPr kumimoji="0" b="0" i="0" u="none" strike="noStrike" kern="1200" cap="none" spc="-5" normalizeH="0" baseline="0" noProof="0" dirty="0">
                <a:ln>
                  <a:noFill/>
                </a:ln>
                <a:solidFill>
                  <a:prstClr val="black"/>
                </a:solidFill>
                <a:effectLst/>
                <a:uLnTx/>
                <a:uFillTx/>
                <a:ea typeface="+mn-ea"/>
                <a:cs typeface="Arial"/>
              </a:rPr>
              <a:t>i</a:t>
            </a:r>
            <a:r>
              <a:rPr kumimoji="0" b="0" i="0" u="none" strike="noStrike" kern="1200" cap="none" spc="0" normalizeH="0" baseline="0" noProof="0" dirty="0">
                <a:ln>
                  <a:noFill/>
                </a:ln>
                <a:solidFill>
                  <a:prstClr val="black"/>
                </a:solidFill>
                <a:effectLst/>
                <a:uLnTx/>
                <a:uFillTx/>
                <a:ea typeface="+mn-ea"/>
                <a:cs typeface="Arial"/>
              </a:rPr>
              <a:t>c</a:t>
            </a:r>
            <a:r>
              <a:rPr kumimoji="0" b="0" i="0" u="none" strike="noStrike" kern="1200" cap="none" spc="-25" normalizeH="0" baseline="0" noProof="0" dirty="0">
                <a:ln>
                  <a:noFill/>
                </a:ln>
                <a:solidFill>
                  <a:prstClr val="black"/>
                </a:solidFill>
                <a:effectLst/>
                <a:uLnTx/>
                <a:uFillTx/>
                <a:ea typeface="+mn-ea"/>
                <a:cs typeface="Arial"/>
              </a:rPr>
              <a:t> </a:t>
            </a:r>
            <a:r>
              <a:rPr kumimoji="0" b="0" i="0" u="none" strike="noStrike" kern="1200" cap="none" spc="0" normalizeH="0" baseline="0" noProof="0" dirty="0">
                <a:ln>
                  <a:noFill/>
                </a:ln>
                <a:solidFill>
                  <a:prstClr val="black"/>
                </a:solidFill>
                <a:effectLst/>
                <a:uLnTx/>
                <a:uFillTx/>
                <a:ea typeface="+mn-ea"/>
                <a:cs typeface="Arial"/>
              </a:rPr>
              <a:t>a</a:t>
            </a:r>
            <a:r>
              <a:rPr kumimoji="0" b="0" i="0" u="none" strike="noStrike" kern="1200" cap="none" spc="5" normalizeH="0" baseline="0" noProof="0" dirty="0">
                <a:ln>
                  <a:noFill/>
                </a:ln>
                <a:solidFill>
                  <a:prstClr val="black"/>
                </a:solidFill>
                <a:effectLst/>
                <a:uLnTx/>
                <a:uFillTx/>
                <a:ea typeface="+mn-ea"/>
                <a:cs typeface="Arial"/>
              </a:rPr>
              <a:t>c</a:t>
            </a:r>
            <a:r>
              <a:rPr kumimoji="0" b="0" i="0" u="none" strike="noStrike" kern="1200" cap="none" spc="0" normalizeH="0" baseline="0" noProof="0" dirty="0">
                <a:ln>
                  <a:noFill/>
                </a:ln>
                <a:solidFill>
                  <a:prstClr val="black"/>
                </a:solidFill>
                <a:effectLst/>
                <a:uLnTx/>
                <a:uFillTx/>
                <a:ea typeface="+mn-ea"/>
                <a:cs typeface="Arial"/>
              </a:rPr>
              <a:t>reage</a:t>
            </a:r>
            <a:r>
              <a:rPr kumimoji="0" b="0" i="0" u="none" strike="noStrike" kern="1200" cap="none" spc="-40" normalizeH="0" baseline="0" noProof="0" dirty="0">
                <a:ln>
                  <a:noFill/>
                </a:ln>
                <a:solidFill>
                  <a:prstClr val="black"/>
                </a:solidFill>
                <a:effectLst/>
                <a:uLnTx/>
                <a:uFillTx/>
                <a:ea typeface="+mn-ea"/>
                <a:cs typeface="Arial"/>
              </a:rPr>
              <a:t> </a:t>
            </a:r>
            <a:r>
              <a:rPr kumimoji="0" b="0" i="0" u="none" strike="noStrike" kern="1200" cap="none" spc="5" normalizeH="0" baseline="0" noProof="0" dirty="0">
                <a:ln>
                  <a:noFill/>
                </a:ln>
                <a:solidFill>
                  <a:prstClr val="black"/>
                </a:solidFill>
                <a:effectLst/>
                <a:uLnTx/>
                <a:uFillTx/>
                <a:ea typeface="+mn-ea"/>
                <a:cs typeface="Arial"/>
              </a:rPr>
              <a:t>s</a:t>
            </a:r>
            <a:r>
              <a:rPr kumimoji="0" b="0" i="0" u="none" strike="noStrike" kern="1200" cap="none" spc="0" normalizeH="0" baseline="0" noProof="0" dirty="0">
                <a:ln>
                  <a:noFill/>
                </a:ln>
                <a:solidFill>
                  <a:prstClr val="black"/>
                </a:solidFill>
                <a:effectLst/>
                <a:uLnTx/>
                <a:uFillTx/>
                <a:ea typeface="+mn-ea"/>
                <a:cs typeface="Arial"/>
              </a:rPr>
              <a:t>hare:</a:t>
            </a:r>
            <a:r>
              <a:rPr kumimoji="0" b="0" i="0" u="none" strike="noStrike" kern="1200" cap="none" spc="-50" normalizeH="0" baseline="0" noProof="0" dirty="0">
                <a:ln>
                  <a:noFill/>
                </a:ln>
                <a:solidFill>
                  <a:prstClr val="black"/>
                </a:solidFill>
                <a:effectLst/>
                <a:uLnTx/>
                <a:uFillTx/>
                <a:ea typeface="+mn-ea"/>
                <a:cs typeface="Arial"/>
              </a:rPr>
              <a:t> </a:t>
            </a:r>
            <a:r>
              <a:rPr kumimoji="0" b="0" i="0" u="none" strike="noStrike" kern="1200" cap="none" spc="-5" normalizeH="0" baseline="0" noProof="0" dirty="0">
                <a:ln>
                  <a:noFill/>
                </a:ln>
                <a:solidFill>
                  <a:prstClr val="black"/>
                </a:solidFill>
                <a:effectLst/>
                <a:uLnTx/>
                <a:uFillTx/>
                <a:ea typeface="+mn-ea"/>
                <a:cs typeface="Arial"/>
              </a:rPr>
              <a:t>S</a:t>
            </a:r>
            <a:r>
              <a:rPr kumimoji="0" b="0" i="0" u="none" strike="noStrike" kern="1200" cap="none" spc="5" normalizeH="0" baseline="0" noProof="0" dirty="0">
                <a:ln>
                  <a:noFill/>
                </a:ln>
                <a:solidFill>
                  <a:prstClr val="black"/>
                </a:solidFill>
                <a:effectLst/>
                <a:uLnTx/>
                <a:uFillTx/>
                <a:ea typeface="+mn-ea"/>
                <a:cs typeface="Arial"/>
              </a:rPr>
              <a:t>w</a:t>
            </a:r>
            <a:r>
              <a:rPr kumimoji="0" b="0" i="0" u="none" strike="noStrike" kern="1200" cap="none" spc="0" normalizeH="0" baseline="0" noProof="0" dirty="0">
                <a:ln>
                  <a:noFill/>
                </a:ln>
                <a:solidFill>
                  <a:prstClr val="black"/>
                </a:solidFill>
                <a:effectLst/>
                <a:uLnTx/>
                <a:uFillTx/>
                <a:ea typeface="+mn-ea"/>
                <a:cs typeface="Arial"/>
              </a:rPr>
              <a:t>eet</a:t>
            </a:r>
            <a:r>
              <a:rPr kumimoji="0" b="0" i="0" u="none" strike="noStrike" kern="1200" cap="none" spc="-10" normalizeH="0" baseline="0" noProof="0" dirty="0">
                <a:ln>
                  <a:noFill/>
                </a:ln>
                <a:solidFill>
                  <a:prstClr val="black"/>
                </a:solidFill>
                <a:effectLst/>
                <a:uLnTx/>
                <a:uFillTx/>
                <a:ea typeface="+mn-ea"/>
                <a:cs typeface="Arial"/>
              </a:rPr>
              <a:t> </a:t>
            </a:r>
            <a:r>
              <a:rPr kumimoji="0" b="0" i="0" u="none" strike="noStrike" kern="1200" cap="none" spc="5" normalizeH="0" baseline="0" noProof="0" dirty="0">
                <a:ln>
                  <a:noFill/>
                </a:ln>
                <a:solidFill>
                  <a:prstClr val="black"/>
                </a:solidFill>
                <a:effectLst/>
                <a:uLnTx/>
                <a:uFillTx/>
                <a:ea typeface="+mn-ea"/>
                <a:cs typeface="Arial"/>
              </a:rPr>
              <a:t>c</a:t>
            </a:r>
            <a:r>
              <a:rPr kumimoji="0" b="0" i="0" u="none" strike="noStrike" kern="1200" cap="none" spc="0" normalizeH="0" baseline="0" noProof="0" dirty="0">
                <a:ln>
                  <a:noFill/>
                </a:ln>
                <a:solidFill>
                  <a:prstClr val="black"/>
                </a:solidFill>
                <a:effectLst/>
                <a:uLnTx/>
                <a:uFillTx/>
                <a:ea typeface="+mn-ea"/>
                <a:cs typeface="Arial"/>
              </a:rPr>
              <a:t>orn</a:t>
            </a:r>
            <a:r>
              <a:rPr kumimoji="0" b="0" i="0" u="none" strike="noStrike" kern="1200" cap="none" spc="-30" normalizeH="0" baseline="0" noProof="0" dirty="0">
                <a:ln>
                  <a:noFill/>
                </a:ln>
                <a:solidFill>
                  <a:prstClr val="black"/>
                </a:solidFill>
                <a:effectLst/>
                <a:uLnTx/>
                <a:uFillTx/>
                <a:ea typeface="+mn-ea"/>
                <a:cs typeface="Arial"/>
              </a:rPr>
              <a:t> </a:t>
            </a:r>
            <a:r>
              <a:rPr kumimoji="0" lang="en-US" b="0" i="0" u="none" strike="noStrike" kern="1200" cap="none" spc="-30" normalizeH="0" baseline="0" noProof="0" dirty="0">
                <a:ln>
                  <a:noFill/>
                </a:ln>
                <a:solidFill>
                  <a:prstClr val="black"/>
                </a:solidFill>
                <a:effectLst/>
                <a:uLnTx/>
                <a:uFillTx/>
                <a:ea typeface="+mn-ea"/>
                <a:cs typeface="Arial"/>
              </a:rPr>
              <a:t>6.8</a:t>
            </a:r>
            <a:r>
              <a:rPr kumimoji="0" b="0" i="0" u="none" strike="noStrike" kern="1200" cap="none" spc="-10" normalizeH="0" baseline="0" noProof="0" dirty="0">
                <a:ln>
                  <a:noFill/>
                </a:ln>
                <a:solidFill>
                  <a:prstClr val="black"/>
                </a:solidFill>
                <a:effectLst/>
                <a:uLnTx/>
                <a:uFillTx/>
                <a:ea typeface="+mn-ea"/>
                <a:cs typeface="Arial"/>
              </a:rPr>
              <a:t>%</a:t>
            </a:r>
            <a:r>
              <a:rPr kumimoji="0" b="0" i="0" u="none" strike="noStrike" kern="1200" cap="none" spc="0" normalizeH="0" baseline="0" noProof="0" dirty="0">
                <a:ln>
                  <a:noFill/>
                </a:ln>
                <a:solidFill>
                  <a:prstClr val="black"/>
                </a:solidFill>
                <a:effectLst/>
                <a:uLnTx/>
                <a:uFillTx/>
                <a:ea typeface="+mn-ea"/>
                <a:cs typeface="Arial"/>
              </a:rPr>
              <a:t>;</a:t>
            </a:r>
            <a:br>
              <a:rPr kumimoji="0" lang="en-US" b="0" i="0" u="none" strike="noStrike" kern="1200" cap="none" spc="0" normalizeH="0" baseline="0" noProof="0" dirty="0">
                <a:ln>
                  <a:noFill/>
                </a:ln>
                <a:solidFill>
                  <a:prstClr val="black"/>
                </a:solidFill>
                <a:effectLst/>
                <a:uLnTx/>
                <a:uFillTx/>
                <a:ea typeface="+mn-ea"/>
                <a:cs typeface="Arial"/>
              </a:rPr>
            </a:br>
            <a:r>
              <a:rPr kumimoji="0" b="0" i="0" u="none" strike="noStrike" kern="1200" cap="none" spc="-25" normalizeH="0" baseline="0" noProof="0" dirty="0">
                <a:ln>
                  <a:noFill/>
                </a:ln>
                <a:solidFill>
                  <a:prstClr val="black"/>
                </a:solidFill>
                <a:effectLst/>
                <a:uLnTx/>
                <a:uFillTx/>
                <a:ea typeface="+mn-ea"/>
                <a:cs typeface="Arial"/>
              </a:rPr>
              <a:t> </a:t>
            </a:r>
            <a:r>
              <a:rPr kumimoji="0" b="0" i="0" u="none" strike="noStrike" kern="1200" cap="none" spc="-5" normalizeH="0" baseline="0" noProof="0" dirty="0">
                <a:ln>
                  <a:noFill/>
                </a:ln>
                <a:solidFill>
                  <a:prstClr val="black"/>
                </a:solidFill>
                <a:effectLst/>
                <a:uLnTx/>
                <a:uFillTx/>
                <a:ea typeface="+mn-ea"/>
                <a:cs typeface="Arial"/>
              </a:rPr>
              <a:t>P</a:t>
            </a:r>
            <a:r>
              <a:rPr kumimoji="0" b="0" i="0" u="none" strike="noStrike" kern="1200" cap="none" spc="0" normalizeH="0" baseline="0" noProof="0" dirty="0">
                <a:ln>
                  <a:noFill/>
                </a:ln>
                <a:solidFill>
                  <a:prstClr val="black"/>
                </a:solidFill>
                <a:effectLst/>
                <a:uLnTx/>
                <a:uFillTx/>
                <a:ea typeface="+mn-ea"/>
                <a:cs typeface="Arial"/>
              </a:rPr>
              <a:t>eas</a:t>
            </a:r>
            <a:r>
              <a:rPr kumimoji="0" b="0" i="0" u="none" strike="noStrike" kern="1200" cap="none" spc="-15" normalizeH="0" baseline="0" noProof="0" dirty="0">
                <a:ln>
                  <a:noFill/>
                </a:ln>
                <a:solidFill>
                  <a:prstClr val="black"/>
                </a:solidFill>
                <a:effectLst/>
                <a:uLnTx/>
                <a:uFillTx/>
                <a:ea typeface="+mn-ea"/>
                <a:cs typeface="Arial"/>
              </a:rPr>
              <a:t> </a:t>
            </a:r>
            <a:r>
              <a:rPr kumimoji="0" lang="en-US" b="0" i="0" u="none" strike="noStrike" kern="1200" cap="none" spc="-15" normalizeH="0" baseline="0" noProof="0" dirty="0">
                <a:ln>
                  <a:noFill/>
                </a:ln>
                <a:solidFill>
                  <a:prstClr val="black"/>
                </a:solidFill>
                <a:effectLst/>
                <a:uLnTx/>
                <a:uFillTx/>
                <a:ea typeface="+mn-ea"/>
                <a:cs typeface="Arial"/>
              </a:rPr>
              <a:t>10.5</a:t>
            </a:r>
            <a:r>
              <a:rPr kumimoji="0" b="0" i="0" u="none" strike="noStrike" kern="1200" cap="none" spc="0" normalizeH="0" baseline="0" noProof="0" dirty="0">
                <a:ln>
                  <a:noFill/>
                </a:ln>
                <a:solidFill>
                  <a:prstClr val="black"/>
                </a:solidFill>
                <a:effectLst/>
                <a:uLnTx/>
                <a:uFillTx/>
                <a:ea typeface="+mn-ea"/>
                <a:cs typeface="Arial"/>
              </a:rPr>
              <a:t>%</a:t>
            </a:r>
            <a:r>
              <a:rPr kumimoji="0" lang="en-US" b="0" i="0" u="none" strike="noStrike" kern="1200" cap="none" spc="0" normalizeH="0" baseline="0" noProof="0" dirty="0">
                <a:ln>
                  <a:noFill/>
                </a:ln>
                <a:solidFill>
                  <a:prstClr val="black"/>
                </a:solidFill>
                <a:effectLst/>
                <a:uLnTx/>
                <a:uFillTx/>
                <a:ea typeface="+mn-ea"/>
                <a:cs typeface="Arial"/>
              </a:rPr>
              <a:t>; </a:t>
            </a:r>
            <a:r>
              <a:rPr lang="en-US" dirty="0">
                <a:solidFill>
                  <a:prstClr val="black"/>
                </a:solidFill>
                <a:ea typeface="+mn-ea"/>
                <a:cs typeface="Arial"/>
              </a:rPr>
              <a:t>Onion  8.1%</a:t>
            </a:r>
            <a:endParaRPr kumimoji="0" b="0" i="0" u="none" strike="noStrike" kern="1200" cap="none" spc="0" normalizeH="0" baseline="0" noProof="0" dirty="0">
              <a:ln>
                <a:noFill/>
              </a:ln>
              <a:solidFill>
                <a:prstClr val="black"/>
              </a:solidFill>
              <a:effectLst/>
              <a:uLnTx/>
              <a:uFillTx/>
              <a:ea typeface="+mn-ea"/>
              <a:cs typeface="Arial"/>
            </a:endParaRPr>
          </a:p>
          <a:p>
            <a:pPr marL="0" marR="0" lvl="0" indent="0" algn="ctr" defTabSz="914400" rtl="0" eaLnBrk="1" fontAlgn="auto" latinLnBrk="0" hangingPunct="1">
              <a:lnSpc>
                <a:spcPct val="100000"/>
              </a:lnSpc>
              <a:spcBef>
                <a:spcPts val="15"/>
              </a:spcBef>
              <a:spcAft>
                <a:spcPts val="0"/>
              </a:spcAft>
              <a:buClrTx/>
              <a:buSzTx/>
              <a:buFontTx/>
              <a:buNone/>
              <a:tabLst/>
              <a:defRPr/>
            </a:pPr>
            <a:r>
              <a:rPr kumimoji="0" sz="1600" b="0" u="none" strike="noStrike" kern="1200" cap="none" spc="-25" normalizeH="0" baseline="0" noProof="0" dirty="0">
                <a:ln>
                  <a:noFill/>
                </a:ln>
                <a:solidFill>
                  <a:prstClr val="black"/>
                </a:solidFill>
                <a:effectLst/>
                <a:uLnTx/>
                <a:uFillTx/>
                <a:ea typeface="+mn-ea"/>
                <a:cs typeface="Arial"/>
              </a:rPr>
              <a:t>O</a:t>
            </a:r>
            <a:r>
              <a:rPr kumimoji="0" sz="1600" b="0" u="none" strike="noStrike" kern="1200" cap="none" spc="-15" normalizeH="0" baseline="0" noProof="0" dirty="0">
                <a:ln>
                  <a:noFill/>
                </a:ln>
                <a:solidFill>
                  <a:prstClr val="black"/>
                </a:solidFill>
                <a:effectLst/>
                <a:uLnTx/>
                <a:uFillTx/>
                <a:ea typeface="+mn-ea"/>
                <a:cs typeface="Arial"/>
              </a:rPr>
              <a:t>r</a:t>
            </a:r>
            <a:r>
              <a:rPr kumimoji="0" sz="1600" b="0" u="none" strike="noStrike" kern="1200" cap="none" spc="-10" normalizeH="0" baseline="0" noProof="0" dirty="0">
                <a:ln>
                  <a:noFill/>
                </a:ln>
                <a:solidFill>
                  <a:prstClr val="black"/>
                </a:solidFill>
                <a:effectLst/>
                <a:uLnTx/>
                <a:uFillTx/>
                <a:ea typeface="+mn-ea"/>
                <a:cs typeface="Arial"/>
              </a:rPr>
              <a:t>gan</a:t>
            </a:r>
            <a:r>
              <a:rPr kumimoji="0" sz="1600" b="0" u="none" strike="noStrike" kern="1200" cap="none" spc="0" normalizeH="0" baseline="0" noProof="0" dirty="0">
                <a:ln>
                  <a:noFill/>
                </a:ln>
                <a:solidFill>
                  <a:prstClr val="black"/>
                </a:solidFill>
                <a:effectLst/>
                <a:uLnTx/>
                <a:uFillTx/>
                <a:ea typeface="+mn-ea"/>
                <a:cs typeface="Arial"/>
              </a:rPr>
              <a:t>i</a:t>
            </a:r>
            <a:r>
              <a:rPr kumimoji="0" sz="1600" b="0" u="none" strike="noStrike" kern="1200" cap="none" spc="-10" normalizeH="0" baseline="0" noProof="0" dirty="0">
                <a:ln>
                  <a:noFill/>
                </a:ln>
                <a:solidFill>
                  <a:prstClr val="black"/>
                </a:solidFill>
                <a:effectLst/>
                <a:uLnTx/>
                <a:uFillTx/>
                <a:ea typeface="+mn-ea"/>
                <a:cs typeface="Arial"/>
              </a:rPr>
              <a:t>c</a:t>
            </a:r>
            <a:r>
              <a:rPr kumimoji="0" sz="1600" b="0" u="none" strike="noStrike" kern="1200" cap="none" spc="15" normalizeH="0" baseline="0" noProof="0" dirty="0">
                <a:ln>
                  <a:noFill/>
                </a:ln>
                <a:solidFill>
                  <a:prstClr val="black"/>
                </a:solidFill>
                <a:effectLst/>
                <a:uLnTx/>
                <a:uFillTx/>
                <a:ea typeface="+mn-ea"/>
                <a:cs typeface="Arial"/>
              </a:rPr>
              <a:t> </a:t>
            </a:r>
            <a:r>
              <a:rPr kumimoji="0" sz="1600" b="0" u="none" strike="noStrike" kern="1200" cap="none" spc="-10" normalizeH="0" baseline="0" noProof="0" dirty="0">
                <a:ln>
                  <a:noFill/>
                </a:ln>
                <a:solidFill>
                  <a:prstClr val="black"/>
                </a:solidFill>
                <a:effectLst/>
                <a:uLnTx/>
                <a:uFillTx/>
                <a:ea typeface="+mn-ea"/>
                <a:cs typeface="Arial"/>
              </a:rPr>
              <a:t>a</a:t>
            </a:r>
            <a:r>
              <a:rPr kumimoji="0" sz="1600" b="0" u="none" strike="noStrike" kern="1200" cap="none" spc="-5" normalizeH="0" baseline="0" noProof="0" dirty="0">
                <a:ln>
                  <a:noFill/>
                </a:ln>
                <a:solidFill>
                  <a:prstClr val="black"/>
                </a:solidFill>
                <a:effectLst/>
                <a:uLnTx/>
                <a:uFillTx/>
                <a:ea typeface="+mn-ea"/>
                <a:cs typeface="Arial"/>
              </a:rPr>
              <a:t>c</a:t>
            </a:r>
            <a:r>
              <a:rPr kumimoji="0" sz="1600" b="0" u="none" strike="noStrike" kern="1200" cap="none" spc="-15" normalizeH="0" baseline="0" noProof="0" dirty="0">
                <a:ln>
                  <a:noFill/>
                </a:ln>
                <a:solidFill>
                  <a:prstClr val="black"/>
                </a:solidFill>
                <a:effectLst/>
                <a:uLnTx/>
                <a:uFillTx/>
                <a:ea typeface="+mn-ea"/>
                <a:cs typeface="Arial"/>
              </a:rPr>
              <a:t>r</a:t>
            </a:r>
            <a:r>
              <a:rPr kumimoji="0" sz="1600" b="0" u="none" strike="noStrike" kern="1200" cap="none" spc="-10" normalizeH="0" baseline="0" noProof="0" dirty="0">
                <a:ln>
                  <a:noFill/>
                </a:ln>
                <a:solidFill>
                  <a:prstClr val="black"/>
                </a:solidFill>
                <a:effectLst/>
                <a:uLnTx/>
                <a:uFillTx/>
                <a:ea typeface="+mn-ea"/>
                <a:cs typeface="Arial"/>
              </a:rPr>
              <a:t>eage</a:t>
            </a:r>
            <a:r>
              <a:rPr kumimoji="0" sz="1600" b="0" u="none" strike="noStrike" kern="1200" cap="none" spc="10" normalizeH="0" baseline="0" noProof="0" dirty="0">
                <a:ln>
                  <a:noFill/>
                </a:ln>
                <a:solidFill>
                  <a:prstClr val="black"/>
                </a:solidFill>
                <a:effectLst/>
                <a:uLnTx/>
                <a:uFillTx/>
                <a:ea typeface="+mn-ea"/>
                <a:cs typeface="Arial"/>
              </a:rPr>
              <a:t> </a:t>
            </a:r>
            <a:r>
              <a:rPr kumimoji="0" sz="1600" b="0" u="none" strike="noStrike" kern="1200" cap="none" spc="-5" normalizeH="0" baseline="0" noProof="0" dirty="0">
                <a:ln>
                  <a:noFill/>
                </a:ln>
                <a:solidFill>
                  <a:prstClr val="black"/>
                </a:solidFill>
                <a:effectLst/>
                <a:uLnTx/>
                <a:uFillTx/>
                <a:ea typeface="+mn-ea"/>
                <a:cs typeface="Arial"/>
              </a:rPr>
              <a:t>s</a:t>
            </a:r>
            <a:r>
              <a:rPr kumimoji="0" sz="1600" b="0" u="none" strike="noStrike" kern="1200" cap="none" spc="-10" normalizeH="0" baseline="0" noProof="0" dirty="0">
                <a:ln>
                  <a:noFill/>
                </a:ln>
                <a:solidFill>
                  <a:prstClr val="black"/>
                </a:solidFill>
                <a:effectLst/>
                <a:uLnTx/>
                <a:uFillTx/>
                <a:ea typeface="+mn-ea"/>
                <a:cs typeface="Arial"/>
              </a:rPr>
              <a:t>ha</a:t>
            </a:r>
            <a:r>
              <a:rPr kumimoji="0" sz="1600" b="0" u="none" strike="noStrike" kern="1200" cap="none" spc="-15" normalizeH="0" baseline="0" noProof="0" dirty="0">
                <a:ln>
                  <a:noFill/>
                </a:ln>
                <a:solidFill>
                  <a:prstClr val="black"/>
                </a:solidFill>
                <a:effectLst/>
                <a:uLnTx/>
                <a:uFillTx/>
                <a:ea typeface="+mn-ea"/>
                <a:cs typeface="Arial"/>
              </a:rPr>
              <a:t>r</a:t>
            </a:r>
            <a:r>
              <a:rPr kumimoji="0" sz="1600" b="0" u="none" strike="noStrike" kern="1200" cap="none" spc="-10" normalizeH="0" baseline="0" noProof="0" dirty="0">
                <a:ln>
                  <a:noFill/>
                </a:ln>
                <a:solidFill>
                  <a:prstClr val="black"/>
                </a:solidFill>
                <a:effectLst/>
                <a:uLnTx/>
                <a:uFillTx/>
                <a:ea typeface="+mn-ea"/>
                <a:cs typeface="Arial"/>
              </a:rPr>
              <a:t>e</a:t>
            </a:r>
            <a:r>
              <a:rPr kumimoji="0" sz="1600" b="0" u="none" strike="noStrike" kern="1200" cap="none" spc="10" normalizeH="0" baseline="0" noProof="0" dirty="0">
                <a:ln>
                  <a:noFill/>
                </a:ln>
                <a:solidFill>
                  <a:prstClr val="black"/>
                </a:solidFill>
                <a:effectLst/>
                <a:uLnTx/>
                <a:uFillTx/>
                <a:ea typeface="+mn-ea"/>
                <a:cs typeface="Arial"/>
              </a:rPr>
              <a:t> </a:t>
            </a:r>
            <a:r>
              <a:rPr kumimoji="0" sz="1600" b="0" u="none" strike="noStrike" kern="1200" cap="none" spc="0" normalizeH="0" baseline="0" noProof="0" dirty="0">
                <a:ln>
                  <a:noFill/>
                </a:ln>
                <a:solidFill>
                  <a:prstClr val="black"/>
                </a:solidFill>
                <a:effectLst/>
                <a:uLnTx/>
                <a:uFillTx/>
                <a:ea typeface="+mn-ea"/>
                <a:cs typeface="Arial"/>
              </a:rPr>
              <a:t>i</a:t>
            </a:r>
            <a:r>
              <a:rPr kumimoji="0" sz="1600" b="0" u="none" strike="noStrike" kern="1200" cap="none" spc="-10" normalizeH="0" baseline="0" noProof="0" dirty="0">
                <a:ln>
                  <a:noFill/>
                </a:ln>
                <a:solidFill>
                  <a:prstClr val="black"/>
                </a:solidFill>
                <a:effectLst/>
                <a:uLnTx/>
                <a:uFillTx/>
                <a:ea typeface="+mn-ea"/>
                <a:cs typeface="Arial"/>
              </a:rPr>
              <a:t>s the</a:t>
            </a:r>
            <a:r>
              <a:rPr kumimoji="0" sz="1600" b="0" u="none" strike="noStrike" kern="1200" cap="none" spc="10" normalizeH="0" baseline="0" noProof="0" dirty="0">
                <a:ln>
                  <a:noFill/>
                </a:ln>
                <a:solidFill>
                  <a:prstClr val="black"/>
                </a:solidFill>
                <a:effectLst/>
                <a:uLnTx/>
                <a:uFillTx/>
                <a:ea typeface="+mn-ea"/>
                <a:cs typeface="Arial"/>
              </a:rPr>
              <a:t> </a:t>
            </a:r>
            <a:r>
              <a:rPr kumimoji="0" sz="1600" b="0" u="none" strike="noStrike" kern="1200" cap="none" spc="-15" normalizeH="0" baseline="0" noProof="0" dirty="0">
                <a:ln>
                  <a:noFill/>
                </a:ln>
                <a:solidFill>
                  <a:prstClr val="black"/>
                </a:solidFill>
                <a:effectLst/>
                <a:uLnTx/>
                <a:uFillTx/>
                <a:ea typeface="+mn-ea"/>
                <a:cs typeface="Arial"/>
              </a:rPr>
              <a:t>%</a:t>
            </a:r>
            <a:r>
              <a:rPr kumimoji="0" sz="1600" b="0" u="none" strike="noStrike" kern="1200" cap="none" spc="5" normalizeH="0" baseline="0" noProof="0" dirty="0">
                <a:ln>
                  <a:noFill/>
                </a:ln>
                <a:solidFill>
                  <a:prstClr val="black"/>
                </a:solidFill>
                <a:effectLst/>
                <a:uLnTx/>
                <a:uFillTx/>
                <a:ea typeface="+mn-ea"/>
                <a:cs typeface="Arial"/>
              </a:rPr>
              <a:t> </a:t>
            </a:r>
            <a:r>
              <a:rPr kumimoji="0" sz="1600" b="0" u="none" strike="noStrike" kern="1200" cap="none" spc="-10" normalizeH="0" baseline="0" noProof="0" dirty="0">
                <a:ln>
                  <a:noFill/>
                </a:ln>
                <a:solidFill>
                  <a:prstClr val="black"/>
                </a:solidFill>
                <a:effectLst/>
                <a:uLnTx/>
                <a:uFillTx/>
                <a:ea typeface="+mn-ea"/>
                <a:cs typeface="Arial"/>
              </a:rPr>
              <a:t>of</a:t>
            </a:r>
            <a:r>
              <a:rPr kumimoji="0" sz="1600" b="0" u="none" strike="noStrike" kern="1200" cap="none" spc="10" normalizeH="0" baseline="0" noProof="0" dirty="0">
                <a:ln>
                  <a:noFill/>
                </a:ln>
                <a:solidFill>
                  <a:prstClr val="black"/>
                </a:solidFill>
                <a:effectLst/>
                <a:uLnTx/>
                <a:uFillTx/>
                <a:ea typeface="+mn-ea"/>
                <a:cs typeface="Arial"/>
              </a:rPr>
              <a:t> </a:t>
            </a:r>
            <a:r>
              <a:rPr kumimoji="0" sz="1600" b="0" u="none" strike="noStrike" kern="1200" cap="none" spc="-10" normalizeH="0" baseline="0" noProof="0" dirty="0">
                <a:ln>
                  <a:noFill/>
                </a:ln>
                <a:solidFill>
                  <a:prstClr val="black"/>
                </a:solidFill>
                <a:effectLst/>
                <a:uLnTx/>
                <a:uFillTx/>
                <a:ea typeface="+mn-ea"/>
                <a:cs typeface="Arial"/>
              </a:rPr>
              <a:t>a</a:t>
            </a:r>
            <a:r>
              <a:rPr kumimoji="0" sz="1600" b="0" u="none" strike="noStrike" kern="1200" cap="none" spc="0" normalizeH="0" baseline="0" noProof="0" dirty="0">
                <a:ln>
                  <a:noFill/>
                </a:ln>
                <a:solidFill>
                  <a:prstClr val="black"/>
                </a:solidFill>
                <a:effectLst/>
                <a:uLnTx/>
                <a:uFillTx/>
                <a:ea typeface="+mn-ea"/>
                <a:cs typeface="Arial"/>
              </a:rPr>
              <a:t>l</a:t>
            </a:r>
            <a:r>
              <a:rPr kumimoji="0" sz="1600" b="0" u="none" strike="noStrike" kern="1200" cap="none" spc="-5" normalizeH="0" baseline="0" noProof="0" dirty="0">
                <a:ln>
                  <a:noFill/>
                </a:ln>
                <a:solidFill>
                  <a:prstClr val="black"/>
                </a:solidFill>
                <a:effectLst/>
                <a:uLnTx/>
                <a:uFillTx/>
                <a:ea typeface="+mn-ea"/>
                <a:cs typeface="Arial"/>
              </a:rPr>
              <a:t>l</a:t>
            </a:r>
            <a:r>
              <a:rPr kumimoji="0" sz="1600" b="0" u="none" strike="noStrike" kern="1200" cap="none" spc="-10" normalizeH="0" baseline="0" noProof="0" dirty="0">
                <a:ln>
                  <a:noFill/>
                </a:ln>
                <a:solidFill>
                  <a:prstClr val="black"/>
                </a:solidFill>
                <a:effectLst/>
                <a:uLnTx/>
                <a:uFillTx/>
                <a:ea typeface="+mn-ea"/>
                <a:cs typeface="Arial"/>
              </a:rPr>
              <a:t> </a:t>
            </a:r>
            <a:r>
              <a:rPr kumimoji="0" sz="1600" b="0" u="none" strike="noStrike" kern="1200" cap="none" spc="-5" normalizeH="0" baseline="0" noProof="0" dirty="0">
                <a:ln>
                  <a:noFill/>
                </a:ln>
                <a:solidFill>
                  <a:prstClr val="black"/>
                </a:solidFill>
                <a:effectLst/>
                <a:uLnTx/>
                <a:uFillTx/>
                <a:ea typeface="+mn-ea"/>
                <a:cs typeface="Arial"/>
              </a:rPr>
              <a:t>s</a:t>
            </a:r>
            <a:r>
              <a:rPr kumimoji="0" sz="1600" b="0" u="none" strike="noStrike" kern="1200" cap="none" spc="-10" normalizeH="0" baseline="0" noProof="0" dirty="0">
                <a:ln>
                  <a:noFill/>
                </a:ln>
                <a:solidFill>
                  <a:prstClr val="black"/>
                </a:solidFill>
                <a:effectLst/>
                <a:uLnTx/>
                <a:uFillTx/>
                <a:ea typeface="+mn-ea"/>
                <a:cs typeface="Arial"/>
              </a:rPr>
              <a:t>tate</a:t>
            </a:r>
            <a:r>
              <a:rPr kumimoji="0" sz="1600" b="0" u="none" strike="noStrike" kern="1200" cap="none" spc="10" normalizeH="0" baseline="0" noProof="0" dirty="0">
                <a:ln>
                  <a:noFill/>
                </a:ln>
                <a:solidFill>
                  <a:prstClr val="black"/>
                </a:solidFill>
                <a:effectLst/>
                <a:uLnTx/>
                <a:uFillTx/>
                <a:ea typeface="+mn-ea"/>
                <a:cs typeface="Arial"/>
              </a:rPr>
              <a:t> </a:t>
            </a:r>
            <a:r>
              <a:rPr kumimoji="0" sz="1600" b="0" u="none" strike="noStrike" kern="1200" cap="none" spc="-10" normalizeH="0" baseline="0" noProof="0" dirty="0">
                <a:ln>
                  <a:noFill/>
                </a:ln>
                <a:solidFill>
                  <a:prstClr val="black"/>
                </a:solidFill>
                <a:effectLst/>
                <a:uLnTx/>
                <a:uFillTx/>
                <a:ea typeface="+mn-ea"/>
                <a:cs typeface="Arial"/>
              </a:rPr>
              <a:t>a</a:t>
            </a:r>
            <a:r>
              <a:rPr kumimoji="0" sz="1600" b="0" u="none" strike="noStrike" kern="1200" cap="none" spc="-5" normalizeH="0" baseline="0" noProof="0" dirty="0">
                <a:ln>
                  <a:noFill/>
                </a:ln>
                <a:solidFill>
                  <a:prstClr val="black"/>
                </a:solidFill>
                <a:effectLst/>
                <a:uLnTx/>
                <a:uFillTx/>
                <a:ea typeface="+mn-ea"/>
                <a:cs typeface="Arial"/>
              </a:rPr>
              <a:t>c</a:t>
            </a:r>
            <a:r>
              <a:rPr kumimoji="0" sz="1600" b="0" u="none" strike="noStrike" kern="1200" cap="none" spc="-15" normalizeH="0" baseline="0" noProof="0" dirty="0">
                <a:ln>
                  <a:noFill/>
                </a:ln>
                <a:solidFill>
                  <a:prstClr val="black"/>
                </a:solidFill>
                <a:effectLst/>
                <a:uLnTx/>
                <a:uFillTx/>
                <a:ea typeface="+mn-ea"/>
                <a:cs typeface="Arial"/>
              </a:rPr>
              <a:t>r</a:t>
            </a:r>
            <a:r>
              <a:rPr kumimoji="0" sz="1600" b="0" u="none" strike="noStrike" kern="1200" cap="none" spc="-10" normalizeH="0" baseline="0" noProof="0" dirty="0">
                <a:ln>
                  <a:noFill/>
                </a:ln>
                <a:solidFill>
                  <a:prstClr val="black"/>
                </a:solidFill>
                <a:effectLst/>
                <a:uLnTx/>
                <a:uFillTx/>
                <a:ea typeface="+mn-ea"/>
                <a:cs typeface="Arial"/>
              </a:rPr>
              <a:t>es</a:t>
            </a:r>
            <a:r>
              <a:rPr kumimoji="0" sz="1600" b="0" u="none" strike="noStrike" kern="1200" cap="none" spc="15" normalizeH="0" baseline="0" noProof="0" dirty="0">
                <a:ln>
                  <a:noFill/>
                </a:ln>
                <a:solidFill>
                  <a:prstClr val="black"/>
                </a:solidFill>
                <a:effectLst/>
                <a:uLnTx/>
                <a:uFillTx/>
                <a:ea typeface="+mn-ea"/>
                <a:cs typeface="Arial"/>
              </a:rPr>
              <a:t> </a:t>
            </a:r>
            <a:r>
              <a:rPr kumimoji="0" sz="1600" b="0" u="none" strike="noStrike" kern="1200" cap="none" spc="-10" normalizeH="0" baseline="0" noProof="0" dirty="0">
                <a:ln>
                  <a:noFill/>
                </a:ln>
                <a:solidFill>
                  <a:prstClr val="black"/>
                </a:solidFill>
                <a:effectLst/>
                <a:uLnTx/>
                <a:uFillTx/>
                <a:ea typeface="+mn-ea"/>
                <a:cs typeface="Arial"/>
              </a:rPr>
              <a:t>of</a:t>
            </a:r>
            <a:r>
              <a:rPr kumimoji="0" sz="1600" b="0" u="none" strike="noStrike" kern="1200" cap="none" spc="10" normalizeH="0" baseline="0" noProof="0" dirty="0">
                <a:ln>
                  <a:noFill/>
                </a:ln>
                <a:solidFill>
                  <a:prstClr val="black"/>
                </a:solidFill>
                <a:effectLst/>
                <a:uLnTx/>
                <a:uFillTx/>
                <a:ea typeface="+mn-ea"/>
                <a:cs typeface="Arial"/>
              </a:rPr>
              <a:t> </a:t>
            </a:r>
            <a:r>
              <a:rPr kumimoji="0" sz="1600" b="0" u="none" strike="noStrike" kern="1200" cap="none" spc="-10" normalizeH="0" baseline="0" noProof="0" dirty="0">
                <a:ln>
                  <a:noFill/>
                </a:ln>
                <a:solidFill>
                  <a:prstClr val="black"/>
                </a:solidFill>
                <a:effectLst/>
                <a:uLnTx/>
                <a:uFillTx/>
                <a:ea typeface="+mn-ea"/>
                <a:cs typeface="Arial"/>
              </a:rPr>
              <a:t>the</a:t>
            </a:r>
            <a:r>
              <a:rPr kumimoji="0" sz="1600" b="0" u="none" strike="noStrike" kern="1200" cap="none" spc="10" normalizeH="0" baseline="0" noProof="0" dirty="0">
                <a:ln>
                  <a:noFill/>
                </a:ln>
                <a:solidFill>
                  <a:prstClr val="black"/>
                </a:solidFill>
                <a:effectLst/>
                <a:uLnTx/>
                <a:uFillTx/>
                <a:ea typeface="+mn-ea"/>
                <a:cs typeface="Arial"/>
              </a:rPr>
              <a:t> </a:t>
            </a:r>
            <a:r>
              <a:rPr kumimoji="0" sz="1600" b="0" u="none" strike="noStrike" kern="1200" cap="none" spc="-5" normalizeH="0" baseline="0" noProof="0" dirty="0">
                <a:ln>
                  <a:noFill/>
                </a:ln>
                <a:solidFill>
                  <a:prstClr val="black"/>
                </a:solidFill>
                <a:effectLst/>
                <a:uLnTx/>
                <a:uFillTx/>
                <a:ea typeface="+mn-ea"/>
                <a:cs typeface="Arial"/>
              </a:rPr>
              <a:t>c</a:t>
            </a:r>
            <a:r>
              <a:rPr kumimoji="0" sz="1600" b="0" u="none" strike="noStrike" kern="1200" cap="none" spc="-15" normalizeH="0" baseline="0" noProof="0" dirty="0">
                <a:ln>
                  <a:noFill/>
                </a:ln>
                <a:solidFill>
                  <a:prstClr val="black"/>
                </a:solidFill>
                <a:effectLst/>
                <a:uLnTx/>
                <a:uFillTx/>
                <a:ea typeface="+mn-ea"/>
                <a:cs typeface="Arial"/>
              </a:rPr>
              <a:t>r</a:t>
            </a:r>
            <a:r>
              <a:rPr kumimoji="0" sz="1600" b="0" u="none" strike="noStrike" kern="1200" cap="none" spc="-10" normalizeH="0" baseline="0" noProof="0" dirty="0">
                <a:ln>
                  <a:noFill/>
                </a:ln>
                <a:solidFill>
                  <a:prstClr val="black"/>
                </a:solidFill>
                <a:effectLst/>
                <a:uLnTx/>
                <a:uFillTx/>
                <a:ea typeface="+mn-ea"/>
                <a:cs typeface="Arial"/>
              </a:rPr>
              <a:t>op</a:t>
            </a:r>
            <a:r>
              <a:rPr kumimoji="0" sz="1600" b="0" u="none" strike="noStrike" kern="1200" cap="none" spc="-5" normalizeH="0" baseline="0" noProof="0" dirty="0">
                <a:ln>
                  <a:noFill/>
                </a:ln>
                <a:solidFill>
                  <a:prstClr val="black"/>
                </a:solidFill>
                <a:effectLst/>
                <a:uLnTx/>
                <a:uFillTx/>
                <a:ea typeface="+mn-ea"/>
                <a:cs typeface="Arial"/>
              </a:rPr>
              <a:t> </a:t>
            </a:r>
            <a:r>
              <a:rPr kumimoji="0" sz="1600" b="0" u="none" strike="noStrike" kern="1200" cap="none" spc="-10" normalizeH="0" baseline="0" noProof="0" dirty="0">
                <a:ln>
                  <a:noFill/>
                </a:ln>
                <a:solidFill>
                  <a:prstClr val="black"/>
                </a:solidFill>
                <a:effectLst/>
                <a:uLnTx/>
                <a:uFillTx/>
                <a:ea typeface="+mn-ea"/>
                <a:cs typeface="Arial"/>
              </a:rPr>
              <a:t>that</a:t>
            </a:r>
            <a:r>
              <a:rPr kumimoji="0" sz="1600" b="0" u="none" strike="noStrike" kern="1200" cap="none" spc="20" normalizeH="0" baseline="0" noProof="0" dirty="0">
                <a:ln>
                  <a:noFill/>
                </a:ln>
                <a:solidFill>
                  <a:prstClr val="black"/>
                </a:solidFill>
                <a:effectLst/>
                <a:uLnTx/>
                <a:uFillTx/>
                <a:ea typeface="+mn-ea"/>
                <a:cs typeface="Arial"/>
              </a:rPr>
              <a:t> </a:t>
            </a:r>
            <a:r>
              <a:rPr kumimoji="0" sz="1600" b="0" u="none" strike="noStrike" kern="1200" cap="none" spc="-10" normalizeH="0" baseline="0" noProof="0" dirty="0">
                <a:ln>
                  <a:noFill/>
                </a:ln>
                <a:solidFill>
                  <a:prstClr val="black"/>
                </a:solidFill>
                <a:effectLst/>
                <a:uLnTx/>
                <a:uFillTx/>
                <a:ea typeface="+mn-ea"/>
                <a:cs typeface="Arial"/>
              </a:rPr>
              <a:t>a</a:t>
            </a:r>
            <a:r>
              <a:rPr kumimoji="0" sz="1600" b="0" u="none" strike="noStrike" kern="1200" cap="none" spc="-15" normalizeH="0" baseline="0" noProof="0" dirty="0">
                <a:ln>
                  <a:noFill/>
                </a:ln>
                <a:solidFill>
                  <a:prstClr val="black"/>
                </a:solidFill>
                <a:effectLst/>
                <a:uLnTx/>
                <a:uFillTx/>
                <a:ea typeface="+mn-ea"/>
                <a:cs typeface="Arial"/>
              </a:rPr>
              <a:t>r</a:t>
            </a:r>
            <a:r>
              <a:rPr kumimoji="0" sz="1600" b="0" u="none" strike="noStrike" kern="1200" cap="none" spc="-10" normalizeH="0" baseline="0" noProof="0" dirty="0">
                <a:ln>
                  <a:noFill/>
                </a:ln>
                <a:solidFill>
                  <a:prstClr val="black"/>
                </a:solidFill>
                <a:effectLst/>
                <a:uLnTx/>
                <a:uFillTx/>
                <a:ea typeface="+mn-ea"/>
                <a:cs typeface="Arial"/>
              </a:rPr>
              <a:t>e</a:t>
            </a:r>
            <a:r>
              <a:rPr kumimoji="0" sz="1600" b="0" u="none" strike="noStrike" kern="1200" cap="none" spc="10" normalizeH="0" baseline="0" noProof="0" dirty="0">
                <a:ln>
                  <a:noFill/>
                </a:ln>
                <a:solidFill>
                  <a:prstClr val="black"/>
                </a:solidFill>
                <a:effectLst/>
                <a:uLnTx/>
                <a:uFillTx/>
                <a:ea typeface="+mn-ea"/>
                <a:cs typeface="Arial"/>
              </a:rPr>
              <a:t> </a:t>
            </a:r>
            <a:r>
              <a:rPr kumimoji="0" sz="1600" b="0" u="none" strike="noStrike" kern="1200" cap="none" spc="-5" normalizeH="0" baseline="0" noProof="0" dirty="0">
                <a:ln>
                  <a:noFill/>
                </a:ln>
                <a:solidFill>
                  <a:prstClr val="black"/>
                </a:solidFill>
                <a:effectLst/>
                <a:uLnTx/>
                <a:uFillTx/>
                <a:ea typeface="+mn-ea"/>
                <a:cs typeface="Arial"/>
              </a:rPr>
              <a:t>c</a:t>
            </a:r>
            <a:r>
              <a:rPr kumimoji="0" sz="1600" b="0" u="none" strike="noStrike" kern="1200" cap="none" spc="-10" normalizeH="0" baseline="0" noProof="0" dirty="0">
                <a:ln>
                  <a:noFill/>
                </a:ln>
                <a:solidFill>
                  <a:prstClr val="black"/>
                </a:solidFill>
                <a:effectLst/>
                <a:uLnTx/>
                <a:uFillTx/>
                <a:ea typeface="+mn-ea"/>
                <a:cs typeface="Arial"/>
              </a:rPr>
              <a:t>e</a:t>
            </a:r>
            <a:r>
              <a:rPr kumimoji="0" sz="1600" b="0" u="none" strike="noStrike" kern="1200" cap="none" spc="-15" normalizeH="0" baseline="0" noProof="0" dirty="0">
                <a:ln>
                  <a:noFill/>
                </a:ln>
                <a:solidFill>
                  <a:prstClr val="black"/>
                </a:solidFill>
                <a:effectLst/>
                <a:uLnTx/>
                <a:uFillTx/>
                <a:ea typeface="+mn-ea"/>
                <a:cs typeface="Arial"/>
              </a:rPr>
              <a:t>r</a:t>
            </a:r>
            <a:r>
              <a:rPr kumimoji="0" sz="1600" b="0" u="none" strike="noStrike" kern="1200" cap="none" spc="-5" normalizeH="0" baseline="0" noProof="0" dirty="0">
                <a:ln>
                  <a:noFill/>
                </a:ln>
                <a:solidFill>
                  <a:prstClr val="black"/>
                </a:solidFill>
                <a:effectLst/>
                <a:uLnTx/>
                <a:uFillTx/>
                <a:ea typeface="+mn-ea"/>
                <a:cs typeface="Arial"/>
              </a:rPr>
              <a:t>t</a:t>
            </a:r>
            <a:r>
              <a:rPr kumimoji="0" sz="1600" b="0" u="none" strike="noStrike" kern="1200" cap="none" spc="0" normalizeH="0" baseline="0" noProof="0" dirty="0">
                <a:ln>
                  <a:noFill/>
                </a:ln>
                <a:solidFill>
                  <a:prstClr val="black"/>
                </a:solidFill>
                <a:effectLst/>
                <a:uLnTx/>
                <a:uFillTx/>
                <a:ea typeface="+mn-ea"/>
                <a:cs typeface="Arial"/>
              </a:rPr>
              <a:t>i</a:t>
            </a:r>
            <a:r>
              <a:rPr kumimoji="0" sz="1600" b="0" u="none" strike="noStrike" kern="1200" cap="none" spc="-5" normalizeH="0" baseline="0" noProof="0" dirty="0">
                <a:ln>
                  <a:noFill/>
                </a:ln>
                <a:solidFill>
                  <a:prstClr val="black"/>
                </a:solidFill>
                <a:effectLst/>
                <a:uLnTx/>
                <a:uFillTx/>
                <a:ea typeface="+mn-ea"/>
                <a:cs typeface="Arial"/>
              </a:rPr>
              <a:t>f</a:t>
            </a:r>
            <a:r>
              <a:rPr kumimoji="0" sz="1600" b="0" u="none" strike="noStrike" kern="1200" cap="none" spc="0" normalizeH="0" baseline="0" noProof="0" dirty="0">
                <a:ln>
                  <a:noFill/>
                </a:ln>
                <a:solidFill>
                  <a:prstClr val="black"/>
                </a:solidFill>
                <a:effectLst/>
                <a:uLnTx/>
                <a:uFillTx/>
                <a:ea typeface="+mn-ea"/>
                <a:cs typeface="Arial"/>
              </a:rPr>
              <a:t>i</a:t>
            </a:r>
            <a:r>
              <a:rPr kumimoji="0" sz="1600" b="0" u="none" strike="noStrike" kern="1200" cap="none" spc="-10" normalizeH="0" baseline="0" noProof="0" dirty="0">
                <a:ln>
                  <a:noFill/>
                </a:ln>
                <a:solidFill>
                  <a:prstClr val="black"/>
                </a:solidFill>
                <a:effectLst/>
                <a:uLnTx/>
                <a:uFillTx/>
                <a:ea typeface="+mn-ea"/>
                <a:cs typeface="Arial"/>
              </a:rPr>
              <a:t>ed</a:t>
            </a:r>
            <a:r>
              <a:rPr kumimoji="0" sz="1600" b="0" u="none" strike="noStrike" kern="1200" cap="none" spc="-5" normalizeH="0" baseline="0" noProof="0" dirty="0">
                <a:ln>
                  <a:noFill/>
                </a:ln>
                <a:solidFill>
                  <a:prstClr val="black"/>
                </a:solidFill>
                <a:effectLst/>
                <a:uLnTx/>
                <a:uFillTx/>
                <a:ea typeface="+mn-ea"/>
                <a:cs typeface="Arial"/>
              </a:rPr>
              <a:t> </a:t>
            </a:r>
            <a:r>
              <a:rPr kumimoji="0" sz="1600" b="0" u="none" strike="noStrike" kern="1200" cap="none" spc="-10" normalizeH="0" baseline="0" noProof="0" dirty="0">
                <a:ln>
                  <a:noFill/>
                </a:ln>
                <a:solidFill>
                  <a:prstClr val="black"/>
                </a:solidFill>
                <a:effectLst/>
                <a:uLnTx/>
                <a:uFillTx/>
                <a:ea typeface="+mn-ea"/>
                <a:cs typeface="Arial"/>
              </a:rPr>
              <a:t>o</a:t>
            </a:r>
            <a:r>
              <a:rPr kumimoji="0" sz="1600" b="0" u="none" strike="noStrike" kern="1200" cap="none" spc="-15" normalizeH="0" baseline="0" noProof="0" dirty="0">
                <a:ln>
                  <a:noFill/>
                </a:ln>
                <a:solidFill>
                  <a:prstClr val="black"/>
                </a:solidFill>
                <a:effectLst/>
                <a:uLnTx/>
                <a:uFillTx/>
                <a:ea typeface="+mn-ea"/>
                <a:cs typeface="Arial"/>
              </a:rPr>
              <a:t>r</a:t>
            </a:r>
            <a:r>
              <a:rPr kumimoji="0" sz="1600" b="0" u="none" strike="noStrike" kern="1200" cap="none" spc="-10" normalizeH="0" baseline="0" noProof="0" dirty="0">
                <a:ln>
                  <a:noFill/>
                </a:ln>
                <a:solidFill>
                  <a:prstClr val="black"/>
                </a:solidFill>
                <a:effectLst/>
                <a:uLnTx/>
                <a:uFillTx/>
                <a:ea typeface="+mn-ea"/>
                <a:cs typeface="Arial"/>
              </a:rPr>
              <a:t>gan</a:t>
            </a:r>
            <a:r>
              <a:rPr kumimoji="0" sz="1600" b="0" u="none" strike="noStrike" kern="1200" cap="none" spc="0" normalizeH="0" baseline="0" noProof="0" dirty="0">
                <a:ln>
                  <a:noFill/>
                </a:ln>
                <a:solidFill>
                  <a:prstClr val="black"/>
                </a:solidFill>
                <a:effectLst/>
                <a:uLnTx/>
                <a:uFillTx/>
                <a:ea typeface="+mn-ea"/>
                <a:cs typeface="Arial"/>
              </a:rPr>
              <a:t>i</a:t>
            </a:r>
            <a:r>
              <a:rPr kumimoji="0" sz="1600" b="0" u="none" strike="noStrike" kern="1200" cap="none" spc="-10" normalizeH="0" baseline="0" noProof="0" dirty="0">
                <a:ln>
                  <a:noFill/>
                </a:ln>
                <a:solidFill>
                  <a:prstClr val="black"/>
                </a:solidFill>
                <a:effectLst/>
                <a:uLnTx/>
                <a:uFillTx/>
                <a:ea typeface="+mn-ea"/>
                <a:cs typeface="Arial"/>
              </a:rPr>
              <a:t>c</a:t>
            </a:r>
            <a:endParaRPr kumimoji="0" sz="1600" b="0" u="none" strike="noStrike" kern="1200" cap="none" spc="0" normalizeH="0" baseline="0" noProof="0" dirty="0">
              <a:ln>
                <a:noFill/>
              </a:ln>
              <a:solidFill>
                <a:prstClr val="black"/>
              </a:solidFill>
              <a:effectLst/>
              <a:uLnTx/>
              <a:uFillTx/>
              <a:ea typeface="+mn-ea"/>
              <a:cs typeface="Arial"/>
            </a:endParaRPr>
          </a:p>
        </p:txBody>
      </p:sp>
      <p:sp>
        <p:nvSpPr>
          <p:cNvPr id="6" name="object 117" descr="Carrots, radishes and beets"/>
          <p:cNvSpPr/>
          <p:nvPr/>
        </p:nvSpPr>
        <p:spPr>
          <a:xfrm>
            <a:off x="0" y="5860655"/>
            <a:ext cx="9143999" cy="102618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Slide Number Placeholder 1"/>
          <p:cNvSpPr>
            <a:spLocks noGrp="1"/>
          </p:cNvSpPr>
          <p:nvPr>
            <p:ph type="sldNum" sz="quarter" idx="4294967295"/>
          </p:nvPr>
        </p:nvSpPr>
        <p:spPr>
          <a:xfrm>
            <a:off x="8554708" y="6567712"/>
            <a:ext cx="563404" cy="2769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
        <p:nvSpPr>
          <p:cNvPr id="7" name="TextBox 6"/>
          <p:cNvSpPr txBox="1"/>
          <p:nvPr/>
        </p:nvSpPr>
        <p:spPr>
          <a:xfrm>
            <a:off x="1459968" y="1437861"/>
            <a:ext cx="607409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2020 certified vegetables = 18,391 acres</a:t>
            </a:r>
          </a:p>
        </p:txBody>
      </p:sp>
      <p:sp>
        <p:nvSpPr>
          <p:cNvPr id="8" name="Rectangle 16"/>
          <p:cNvSpPr>
            <a:spLocks noChangeArrowheads="1"/>
          </p:cNvSpPr>
          <p:nvPr/>
        </p:nvSpPr>
        <p:spPr bwMode="auto">
          <a:xfrm>
            <a:off x="7320924" y="5632152"/>
            <a:ext cx="1770036" cy="276999"/>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schemeClr val="bg2">
                    <a:lumMod val="65000"/>
                    <a:lumOff val="35000"/>
                  </a:schemeClr>
                </a:solidFill>
                <a:effectLst/>
                <a:uLnTx/>
                <a:uFillTx/>
                <a:ea typeface="+mn-ea"/>
                <a:cs typeface="Arial" panose="020B0604020202020204" pitchFamily="34" charset="0"/>
              </a:rPr>
              <a:t>Combined certifier data</a:t>
            </a:r>
          </a:p>
        </p:txBody>
      </p:sp>
    </p:spTree>
    <p:extLst>
      <p:ext uri="{BB962C8B-B14F-4D97-AF65-F5344CB8AC3E}">
        <p14:creationId xmlns:p14="http://schemas.microsoft.com/office/powerpoint/2010/main" val="347549759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00000000-0008-0000-0B00-00000E000000}"/>
              </a:ext>
            </a:extLst>
          </p:cNvPr>
          <p:cNvGraphicFramePr>
            <a:graphicFrameLocks/>
          </p:cNvGraphicFramePr>
          <p:nvPr/>
        </p:nvGraphicFramePr>
        <p:xfrm>
          <a:off x="2247899" y="935665"/>
          <a:ext cx="6768509" cy="4991448"/>
        </p:xfrm>
        <a:graphic>
          <a:graphicData uri="http://schemas.openxmlformats.org/drawingml/2006/chart">
            <c:chart xmlns:c="http://schemas.openxmlformats.org/drawingml/2006/chart" xmlns:r="http://schemas.openxmlformats.org/officeDocument/2006/relationships" r:id="rId3"/>
          </a:graphicData>
        </a:graphic>
      </p:graphicFrame>
      <p:sp>
        <p:nvSpPr>
          <p:cNvPr id="100" name="object 100" descr="Blueberries on a branch"/>
          <p:cNvSpPr/>
          <p:nvPr/>
        </p:nvSpPr>
        <p:spPr>
          <a:xfrm>
            <a:off x="0" y="621102"/>
            <a:ext cx="2080196" cy="2839937"/>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1" name="object 101"/>
          <p:cNvSpPr txBox="1"/>
          <p:nvPr/>
        </p:nvSpPr>
        <p:spPr>
          <a:xfrm>
            <a:off x="3053749" y="5927114"/>
            <a:ext cx="6090250" cy="523220"/>
          </a:xfrm>
          <a:prstGeom prst="rect">
            <a:avLst/>
          </a:prstGeom>
        </p:spPr>
        <p:txBody>
          <a:bodyPr vert="horz" wrap="square" lIns="0" tIns="0" rIns="0" bIns="0" rtlCol="0">
            <a:spAutoFit/>
          </a:bodyPr>
          <a:lstStyle/>
          <a:p>
            <a:pPr marL="12700" marR="275590" lvl="0" indent="-22225"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5" normalizeH="0" baseline="0" noProof="0" dirty="0">
                <a:ln>
                  <a:noFill/>
                </a:ln>
                <a:solidFill>
                  <a:schemeClr val="bg2"/>
                </a:solidFill>
                <a:effectLst/>
                <a:uLnTx/>
                <a:uFillTx/>
                <a:ea typeface="+mn-ea"/>
                <a:cs typeface="Arial"/>
              </a:rPr>
              <a:t>Organic is ~23% of total WA blueberry acreage </a:t>
            </a:r>
            <a:r>
              <a:rPr kumimoji="0" lang="en-US" sz="1600" b="0" i="0" u="none" strike="noStrike" kern="1200" cap="none" spc="5" normalizeH="0" baseline="0" noProof="0" dirty="0">
                <a:ln>
                  <a:noFill/>
                </a:ln>
                <a:solidFill>
                  <a:schemeClr val="bg2"/>
                </a:solidFill>
                <a:effectLst/>
                <a:uLnTx/>
                <a:uFillTx/>
                <a:ea typeface="+mn-ea"/>
                <a:cs typeface="Arial"/>
              </a:rPr>
              <a:t>(using 18,200 harvested ac state total from NASS 2020).</a:t>
            </a:r>
            <a:endParaRPr kumimoji="0" sz="1200" b="0" i="0" u="none" strike="noStrike" kern="1200" cap="none" spc="0" normalizeH="0" baseline="0" noProof="0" dirty="0">
              <a:ln>
                <a:noFill/>
              </a:ln>
              <a:solidFill>
                <a:schemeClr val="bg2"/>
              </a:solidFill>
              <a:effectLst/>
              <a:uLnTx/>
              <a:uFillTx/>
              <a:ea typeface="+mn-ea"/>
              <a:cs typeface="Arial"/>
            </a:endParaRPr>
          </a:p>
        </p:txBody>
      </p:sp>
      <p:sp>
        <p:nvSpPr>
          <p:cNvPr id="103" name="object 103"/>
          <p:cNvSpPr txBox="1"/>
          <p:nvPr/>
        </p:nvSpPr>
        <p:spPr>
          <a:xfrm>
            <a:off x="2077720" y="829888"/>
            <a:ext cx="7066279" cy="474489"/>
          </a:xfrm>
          <a:prstGeom prst="rect">
            <a:avLst/>
          </a:prstGeom>
        </p:spPr>
        <p:txBody>
          <a:bodyPr vert="horz" wrap="square" lIns="0" tIns="0" rIns="0" bIns="0" rtlCol="0">
            <a:spAutoFit/>
          </a:bodyPr>
          <a:lstStyle/>
          <a:p>
            <a:pPr marL="0" marR="0" lvl="0" indent="0" algn="ctr" defTabSz="914400" rtl="0" eaLnBrk="1" fontAlgn="auto" latinLnBrk="0" hangingPunct="1">
              <a:lnSpc>
                <a:spcPts val="371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2"/>
                </a:solidFill>
                <a:effectLst/>
                <a:uLnTx/>
                <a:uFillTx/>
                <a:latin typeface="+mj-lt"/>
                <a:ea typeface="+mn-ea"/>
                <a:cs typeface="Arial"/>
              </a:rPr>
              <a:t>Washington </a:t>
            </a:r>
            <a:r>
              <a:rPr kumimoji="0" sz="3200" b="1" i="0" u="none" strike="noStrike" kern="1200" cap="none" spc="0" normalizeH="0" baseline="0" noProof="0" dirty="0">
                <a:ln>
                  <a:noFill/>
                </a:ln>
                <a:solidFill>
                  <a:schemeClr val="bg2"/>
                </a:solidFill>
                <a:effectLst/>
                <a:uLnTx/>
                <a:uFillTx/>
                <a:latin typeface="+mj-lt"/>
                <a:ea typeface="+mn-ea"/>
                <a:cs typeface="Arial"/>
              </a:rPr>
              <a:t>Or</a:t>
            </a:r>
            <a:r>
              <a:rPr kumimoji="0" sz="3200" b="1" i="0" u="none" strike="noStrike" kern="1200" cap="none" spc="-5" normalizeH="0" baseline="0" noProof="0" dirty="0">
                <a:ln>
                  <a:noFill/>
                </a:ln>
                <a:solidFill>
                  <a:schemeClr val="bg2"/>
                </a:solidFill>
                <a:effectLst/>
                <a:uLnTx/>
                <a:uFillTx/>
                <a:latin typeface="+mj-lt"/>
                <a:ea typeface="+mn-ea"/>
                <a:cs typeface="Arial"/>
              </a:rPr>
              <a:t>g</a:t>
            </a:r>
            <a:r>
              <a:rPr kumimoji="0" sz="3200" b="1" i="0" u="none" strike="noStrike" kern="1200" cap="none" spc="-10" normalizeH="0" baseline="0" noProof="0" dirty="0">
                <a:ln>
                  <a:noFill/>
                </a:ln>
                <a:solidFill>
                  <a:schemeClr val="bg2"/>
                </a:solidFill>
                <a:effectLst/>
                <a:uLnTx/>
                <a:uFillTx/>
                <a:latin typeface="+mj-lt"/>
                <a:ea typeface="+mn-ea"/>
                <a:cs typeface="Arial"/>
              </a:rPr>
              <a:t>a</a:t>
            </a:r>
            <a:r>
              <a:rPr kumimoji="0" sz="3200" b="1" i="0" u="none" strike="noStrike" kern="1200" cap="none" spc="-5" normalizeH="0" baseline="0" noProof="0" dirty="0">
                <a:ln>
                  <a:noFill/>
                </a:ln>
                <a:solidFill>
                  <a:schemeClr val="bg2"/>
                </a:solidFill>
                <a:effectLst/>
                <a:uLnTx/>
                <a:uFillTx/>
                <a:latin typeface="+mj-lt"/>
                <a:ea typeface="+mn-ea"/>
                <a:cs typeface="Arial"/>
              </a:rPr>
              <a:t>ni</a:t>
            </a:r>
            <a:r>
              <a:rPr kumimoji="0" sz="3200" b="1" i="0" u="none" strike="noStrike" kern="1200" cap="none" spc="0" normalizeH="0" baseline="0" noProof="0" dirty="0">
                <a:ln>
                  <a:noFill/>
                </a:ln>
                <a:solidFill>
                  <a:schemeClr val="bg2"/>
                </a:solidFill>
                <a:effectLst/>
                <a:uLnTx/>
                <a:uFillTx/>
                <a:latin typeface="+mj-lt"/>
                <a:ea typeface="+mn-ea"/>
                <a:cs typeface="Arial"/>
              </a:rPr>
              <a:t>c</a:t>
            </a:r>
            <a:r>
              <a:rPr kumimoji="0" sz="3200" b="1" i="0" u="none" strike="noStrike" kern="1200" cap="none" spc="-35" normalizeH="0" baseline="0" noProof="0" dirty="0">
                <a:ln>
                  <a:noFill/>
                </a:ln>
                <a:solidFill>
                  <a:schemeClr val="bg2"/>
                </a:solidFill>
                <a:effectLst/>
                <a:uLnTx/>
                <a:uFillTx/>
                <a:latin typeface="+mj-lt"/>
                <a:ea typeface="+mn-ea"/>
                <a:cs typeface="Arial"/>
              </a:rPr>
              <a:t> </a:t>
            </a:r>
            <a:r>
              <a:rPr kumimoji="0" sz="3200" b="1" i="0" u="none" strike="noStrike" kern="1200" cap="none" spc="0" normalizeH="0" baseline="0" noProof="0" dirty="0">
                <a:ln>
                  <a:noFill/>
                </a:ln>
                <a:solidFill>
                  <a:schemeClr val="bg2"/>
                </a:solidFill>
                <a:effectLst/>
                <a:uLnTx/>
                <a:uFillTx/>
                <a:latin typeface="+mj-lt"/>
                <a:ea typeface="+mn-ea"/>
                <a:cs typeface="Arial"/>
              </a:rPr>
              <a:t>B</a:t>
            </a:r>
            <a:r>
              <a:rPr kumimoji="0" sz="3200" b="1" i="0" u="none" strike="noStrike" kern="1200" cap="none" spc="-10" normalizeH="0" baseline="0" noProof="0" dirty="0">
                <a:ln>
                  <a:noFill/>
                </a:ln>
                <a:solidFill>
                  <a:schemeClr val="bg2"/>
                </a:solidFill>
                <a:effectLst/>
                <a:uLnTx/>
                <a:uFillTx/>
                <a:latin typeface="+mj-lt"/>
                <a:ea typeface="+mn-ea"/>
                <a:cs typeface="Arial"/>
              </a:rPr>
              <a:t>e</a:t>
            </a:r>
            <a:r>
              <a:rPr kumimoji="0" sz="3200" b="1" i="0" u="none" strike="noStrike" kern="1200" cap="none" spc="0" normalizeH="0" baseline="0" noProof="0" dirty="0">
                <a:ln>
                  <a:noFill/>
                </a:ln>
                <a:solidFill>
                  <a:schemeClr val="bg2"/>
                </a:solidFill>
                <a:effectLst/>
                <a:uLnTx/>
                <a:uFillTx/>
                <a:latin typeface="+mj-lt"/>
                <a:ea typeface="+mn-ea"/>
                <a:cs typeface="Arial"/>
              </a:rPr>
              <a:t>rry</a:t>
            </a:r>
            <a:r>
              <a:rPr kumimoji="0" sz="3200" b="1" i="0" u="none" strike="noStrike" kern="1200" cap="none" spc="-10" normalizeH="0" baseline="0" noProof="0" dirty="0">
                <a:ln>
                  <a:noFill/>
                </a:ln>
                <a:solidFill>
                  <a:schemeClr val="bg2"/>
                </a:solidFill>
                <a:effectLst/>
                <a:uLnTx/>
                <a:uFillTx/>
                <a:latin typeface="+mj-lt"/>
                <a:ea typeface="+mn-ea"/>
                <a:cs typeface="Arial"/>
              </a:rPr>
              <a:t> </a:t>
            </a:r>
            <a:r>
              <a:rPr kumimoji="0" sz="3200" b="1" i="0" u="none" strike="noStrike" kern="1200" cap="none" spc="0" normalizeH="0" baseline="0" noProof="0" dirty="0">
                <a:ln>
                  <a:noFill/>
                </a:ln>
                <a:solidFill>
                  <a:schemeClr val="bg2"/>
                </a:solidFill>
                <a:effectLst/>
                <a:uLnTx/>
                <a:uFillTx/>
                <a:latin typeface="+mj-lt"/>
                <a:ea typeface="+mn-ea"/>
                <a:cs typeface="Arial"/>
              </a:rPr>
              <a:t>A</a:t>
            </a:r>
            <a:r>
              <a:rPr kumimoji="0" sz="3200" b="1" i="0" u="none" strike="noStrike" kern="1200" cap="none" spc="-10" normalizeH="0" baseline="0" noProof="0" dirty="0">
                <a:ln>
                  <a:noFill/>
                </a:ln>
                <a:solidFill>
                  <a:schemeClr val="bg2"/>
                </a:solidFill>
                <a:effectLst/>
                <a:uLnTx/>
                <a:uFillTx/>
                <a:latin typeface="+mj-lt"/>
                <a:ea typeface="+mn-ea"/>
                <a:cs typeface="Arial"/>
              </a:rPr>
              <a:t>c</a:t>
            </a:r>
            <a:r>
              <a:rPr kumimoji="0" sz="3200" b="1" i="0" u="none" strike="noStrike" kern="1200" cap="none" spc="0" normalizeH="0" baseline="0" noProof="0" dirty="0">
                <a:ln>
                  <a:noFill/>
                </a:ln>
                <a:solidFill>
                  <a:schemeClr val="bg2"/>
                </a:solidFill>
                <a:effectLst/>
                <a:uLnTx/>
                <a:uFillTx/>
                <a:latin typeface="+mj-lt"/>
                <a:ea typeface="+mn-ea"/>
                <a:cs typeface="Arial"/>
              </a:rPr>
              <a:t>r</a:t>
            </a:r>
            <a:r>
              <a:rPr kumimoji="0" sz="3200" b="1" i="0" u="none" strike="noStrike" kern="1200" cap="none" spc="-10" normalizeH="0" baseline="0" noProof="0" dirty="0">
                <a:ln>
                  <a:noFill/>
                </a:ln>
                <a:solidFill>
                  <a:schemeClr val="bg2"/>
                </a:solidFill>
                <a:effectLst/>
                <a:uLnTx/>
                <a:uFillTx/>
                <a:latin typeface="+mj-lt"/>
                <a:ea typeface="+mn-ea"/>
                <a:cs typeface="Arial"/>
              </a:rPr>
              <a:t>es</a:t>
            </a:r>
            <a:endParaRPr kumimoji="0" sz="3200" b="0" i="0" u="none" strike="noStrike" kern="1200" cap="none" spc="0" normalizeH="0" baseline="0" noProof="0" dirty="0">
              <a:ln>
                <a:noFill/>
              </a:ln>
              <a:solidFill>
                <a:schemeClr val="bg2"/>
              </a:solidFill>
              <a:effectLst/>
              <a:uLnTx/>
              <a:uFillTx/>
              <a:latin typeface="+mj-lt"/>
              <a:ea typeface="+mn-ea"/>
              <a:cs typeface="Arial"/>
            </a:endParaRPr>
          </a:p>
        </p:txBody>
      </p:sp>
      <p:sp>
        <p:nvSpPr>
          <p:cNvPr id="105" name="object 105"/>
          <p:cNvSpPr txBox="1"/>
          <p:nvPr/>
        </p:nvSpPr>
        <p:spPr>
          <a:xfrm>
            <a:off x="612140" y="3256234"/>
            <a:ext cx="1318895" cy="16573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100" b="0" i="1" u="none" strike="noStrike" kern="1200" cap="none" spc="-5" normalizeH="0" baseline="0" noProof="0" dirty="0">
                <a:ln>
                  <a:noFill/>
                </a:ln>
                <a:solidFill>
                  <a:srgbClr val="DADADA"/>
                </a:solidFill>
                <a:effectLst/>
                <a:uLnTx/>
                <a:uFillTx/>
                <a:latin typeface="Times New Roman"/>
                <a:ea typeface="+mn-ea"/>
                <a:cs typeface="Times New Roman"/>
              </a:rPr>
              <a:t>P</a:t>
            </a:r>
            <a:r>
              <a:rPr kumimoji="0" sz="1100" b="0" i="1" u="none" strike="noStrike" kern="1200" cap="none" spc="0" normalizeH="0" baseline="0" noProof="0" dirty="0">
                <a:ln>
                  <a:noFill/>
                </a:ln>
                <a:solidFill>
                  <a:srgbClr val="DADADA"/>
                </a:solidFill>
                <a:effectLst/>
                <a:uLnTx/>
                <a:uFillTx/>
                <a:latin typeface="Times New Roman"/>
                <a:ea typeface="+mn-ea"/>
                <a:cs typeface="Times New Roman"/>
              </a:rPr>
              <a:t>ho</a:t>
            </a:r>
            <a:r>
              <a:rPr kumimoji="0" sz="1100" b="0" i="1" u="none" strike="noStrike" kern="1200" cap="none" spc="5" normalizeH="0" baseline="0" noProof="0" dirty="0">
                <a:ln>
                  <a:noFill/>
                </a:ln>
                <a:solidFill>
                  <a:srgbClr val="DADADA"/>
                </a:solidFill>
                <a:effectLst/>
                <a:uLnTx/>
                <a:uFillTx/>
                <a:latin typeface="Times New Roman"/>
                <a:ea typeface="+mn-ea"/>
                <a:cs typeface="Times New Roman"/>
              </a:rPr>
              <a:t>t</a:t>
            </a:r>
            <a:r>
              <a:rPr kumimoji="0" sz="1100" b="0" i="1" u="none" strike="noStrike" kern="1200" cap="none" spc="0" normalizeH="0" baseline="0" noProof="0" dirty="0">
                <a:ln>
                  <a:noFill/>
                </a:ln>
                <a:solidFill>
                  <a:srgbClr val="DADADA"/>
                </a:solidFill>
                <a:effectLst/>
                <a:uLnTx/>
                <a:uFillTx/>
                <a:latin typeface="Times New Roman"/>
                <a:ea typeface="+mn-ea"/>
                <a:cs typeface="Times New Roman"/>
              </a:rPr>
              <a:t>o:</a:t>
            </a:r>
            <a:r>
              <a:rPr kumimoji="0" sz="1100" b="0" i="1" u="none" strike="noStrike" kern="1200" cap="none" spc="-20" normalizeH="0" baseline="0" noProof="0" dirty="0">
                <a:ln>
                  <a:noFill/>
                </a:ln>
                <a:solidFill>
                  <a:srgbClr val="DADADA"/>
                </a:solidFill>
                <a:effectLst/>
                <a:uLnTx/>
                <a:uFillTx/>
                <a:latin typeface="Times New Roman"/>
                <a:ea typeface="+mn-ea"/>
                <a:cs typeface="Times New Roman"/>
              </a:rPr>
              <a:t> </a:t>
            </a:r>
            <a:r>
              <a:rPr kumimoji="0" sz="1100" b="0" i="1" u="none" strike="noStrike" kern="1200" cap="none" spc="-5" normalizeH="0" baseline="0" noProof="0" dirty="0">
                <a:ln>
                  <a:noFill/>
                </a:ln>
                <a:solidFill>
                  <a:srgbClr val="DADADA"/>
                </a:solidFill>
                <a:effectLst/>
                <a:uLnTx/>
                <a:uFillTx/>
                <a:latin typeface="Times New Roman"/>
                <a:ea typeface="+mn-ea"/>
                <a:cs typeface="Times New Roman"/>
              </a:rPr>
              <a:t>B</a:t>
            </a:r>
            <a:r>
              <a:rPr kumimoji="0" sz="1100" b="0" i="1" u="none" strike="noStrike" kern="1200" cap="none" spc="5" normalizeH="0" baseline="0" noProof="0" dirty="0">
                <a:ln>
                  <a:noFill/>
                </a:ln>
                <a:solidFill>
                  <a:srgbClr val="DADADA"/>
                </a:solidFill>
                <a:effectLst/>
                <a:uLnTx/>
                <a:uFillTx/>
                <a:latin typeface="Times New Roman"/>
                <a:ea typeface="+mn-ea"/>
                <a:cs typeface="Times New Roman"/>
              </a:rPr>
              <a:t>l</a:t>
            </a:r>
            <a:r>
              <a:rPr kumimoji="0" sz="1100" b="0" i="1" u="none" strike="noStrike" kern="1200" cap="none" spc="0" normalizeH="0" baseline="0" noProof="0" dirty="0">
                <a:ln>
                  <a:noFill/>
                </a:ln>
                <a:solidFill>
                  <a:srgbClr val="DADADA"/>
                </a:solidFill>
                <a:effectLst/>
                <a:uLnTx/>
                <a:uFillTx/>
                <a:latin typeface="Times New Roman"/>
                <a:ea typeface="+mn-ea"/>
                <a:cs typeface="Times New Roman"/>
              </a:rPr>
              <a:t>ue</a:t>
            </a:r>
            <a:r>
              <a:rPr kumimoji="0" sz="1100" b="0" i="1" u="none" strike="noStrike" kern="1200" cap="none" spc="-25" normalizeH="0" baseline="0" noProof="0" dirty="0">
                <a:ln>
                  <a:noFill/>
                </a:ln>
                <a:solidFill>
                  <a:srgbClr val="DADADA"/>
                </a:solidFill>
                <a:effectLst/>
                <a:uLnTx/>
                <a:uFillTx/>
                <a:latin typeface="Times New Roman"/>
                <a:ea typeface="+mn-ea"/>
                <a:cs typeface="Times New Roman"/>
              </a:rPr>
              <a:t> </a:t>
            </a:r>
            <a:r>
              <a:rPr kumimoji="0" sz="1100" b="0" i="1" u="none" strike="noStrike" kern="1200" cap="none" spc="-10" normalizeH="0" baseline="0" noProof="0" dirty="0">
                <a:ln>
                  <a:noFill/>
                </a:ln>
                <a:solidFill>
                  <a:srgbClr val="DADADA"/>
                </a:solidFill>
                <a:effectLst/>
                <a:uLnTx/>
                <a:uFillTx/>
                <a:latin typeface="Times New Roman"/>
                <a:ea typeface="+mn-ea"/>
                <a:cs typeface="Times New Roman"/>
              </a:rPr>
              <a:t>D</a:t>
            </a:r>
            <a:r>
              <a:rPr kumimoji="0" sz="1100" b="0" i="1" u="none" strike="noStrike" kern="1200" cap="none" spc="0" normalizeH="0" baseline="0" noProof="0" dirty="0">
                <a:ln>
                  <a:noFill/>
                </a:ln>
                <a:solidFill>
                  <a:srgbClr val="DADADA"/>
                </a:solidFill>
                <a:effectLst/>
                <a:uLnTx/>
                <a:uFillTx/>
                <a:latin typeface="Times New Roman"/>
                <a:ea typeface="+mn-ea"/>
                <a:cs typeface="Times New Roman"/>
              </a:rPr>
              <a:t>og</a:t>
            </a:r>
            <a:r>
              <a:rPr kumimoji="0" sz="1100" b="0" i="1" u="none" strike="noStrike" kern="1200" cap="none" spc="10" normalizeH="0" baseline="0" noProof="0" dirty="0">
                <a:ln>
                  <a:noFill/>
                </a:ln>
                <a:solidFill>
                  <a:srgbClr val="DADADA"/>
                </a:solidFill>
                <a:effectLst/>
                <a:uLnTx/>
                <a:uFillTx/>
                <a:latin typeface="Times New Roman"/>
                <a:ea typeface="+mn-ea"/>
                <a:cs typeface="Times New Roman"/>
              </a:rPr>
              <a:t> </a:t>
            </a:r>
            <a:r>
              <a:rPr kumimoji="0" sz="1100" b="0" i="1" u="none" strike="noStrike" kern="1200" cap="none" spc="-5" normalizeH="0" baseline="0" noProof="0" dirty="0">
                <a:ln>
                  <a:noFill/>
                </a:ln>
                <a:solidFill>
                  <a:srgbClr val="DADADA"/>
                </a:solidFill>
                <a:effectLst/>
                <a:uLnTx/>
                <a:uFillTx/>
                <a:latin typeface="Times New Roman"/>
                <a:ea typeface="+mn-ea"/>
                <a:cs typeface="Times New Roman"/>
              </a:rPr>
              <a:t>F</a:t>
            </a:r>
            <a:r>
              <a:rPr kumimoji="0" sz="1100" b="0" i="1" u="none" strike="noStrike" kern="1200" cap="none" spc="0" normalizeH="0" baseline="0" noProof="0" dirty="0">
                <a:ln>
                  <a:noFill/>
                </a:ln>
                <a:solidFill>
                  <a:srgbClr val="DADADA"/>
                </a:solidFill>
                <a:effectLst/>
                <a:uLnTx/>
                <a:uFillTx/>
                <a:latin typeface="Times New Roman"/>
                <a:ea typeface="+mn-ea"/>
                <a:cs typeface="Times New Roman"/>
              </a:rPr>
              <a:t>arm</a:t>
            </a:r>
            <a:endParaRPr kumimoji="0" sz="110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106" name="object 106" descr="Handful of strawberries"/>
          <p:cNvSpPr/>
          <p:nvPr/>
        </p:nvSpPr>
        <p:spPr>
          <a:xfrm>
            <a:off x="0" y="3626029"/>
            <a:ext cx="2080196" cy="2695147"/>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7" name="object 107"/>
          <p:cNvSpPr txBox="1"/>
          <p:nvPr/>
        </p:nvSpPr>
        <p:spPr>
          <a:xfrm>
            <a:off x="383540" y="6134213"/>
            <a:ext cx="1694180" cy="16573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100" b="1" i="1" u="none" strike="noStrike" kern="1200" cap="none" spc="-5" normalizeH="0" baseline="0" noProof="0" dirty="0">
                <a:ln>
                  <a:noFill/>
                </a:ln>
                <a:solidFill>
                  <a:srgbClr val="F2F2F2"/>
                </a:solidFill>
                <a:effectLst/>
                <a:uLnTx/>
                <a:uFillTx/>
                <a:latin typeface="Times New Roman"/>
                <a:ea typeface="+mn-ea"/>
                <a:cs typeface="Times New Roman"/>
              </a:rPr>
              <a:t>Ph</a:t>
            </a:r>
            <a:r>
              <a:rPr kumimoji="0" sz="1100" b="1" i="1" u="none" strike="noStrike" kern="1200" cap="none" spc="0" normalizeH="0" baseline="0" noProof="0" dirty="0">
                <a:ln>
                  <a:noFill/>
                </a:ln>
                <a:solidFill>
                  <a:srgbClr val="F2F2F2"/>
                </a:solidFill>
                <a:effectLst/>
                <a:uLnTx/>
                <a:uFillTx/>
                <a:latin typeface="Times New Roman"/>
                <a:ea typeface="+mn-ea"/>
                <a:cs typeface="Times New Roman"/>
              </a:rPr>
              <a:t>o</a:t>
            </a:r>
            <a:r>
              <a:rPr kumimoji="0" sz="1100" b="1" i="1" u="none" strike="noStrike" kern="1200" cap="none" spc="5" normalizeH="0" baseline="0" noProof="0" dirty="0">
                <a:ln>
                  <a:noFill/>
                </a:ln>
                <a:solidFill>
                  <a:srgbClr val="F2F2F2"/>
                </a:solidFill>
                <a:effectLst/>
                <a:uLnTx/>
                <a:uFillTx/>
                <a:latin typeface="Times New Roman"/>
                <a:ea typeface="+mn-ea"/>
                <a:cs typeface="Times New Roman"/>
              </a:rPr>
              <a:t>t</a:t>
            </a:r>
            <a:r>
              <a:rPr kumimoji="0" sz="1100" b="1" i="1" u="none" strike="noStrike" kern="1200" cap="none" spc="-5" normalizeH="0" baseline="0" noProof="0" dirty="0">
                <a:ln>
                  <a:noFill/>
                </a:ln>
                <a:solidFill>
                  <a:srgbClr val="F2F2F2"/>
                </a:solidFill>
                <a:effectLst/>
                <a:uLnTx/>
                <a:uFillTx/>
                <a:latin typeface="Times New Roman"/>
                <a:ea typeface="+mn-ea"/>
                <a:cs typeface="Times New Roman"/>
              </a:rPr>
              <a:t>o</a:t>
            </a:r>
            <a:r>
              <a:rPr kumimoji="0" sz="1100" b="1" i="1" u="none" strike="noStrike" kern="1200" cap="none" spc="0" normalizeH="0" baseline="0" noProof="0" dirty="0">
                <a:ln>
                  <a:noFill/>
                </a:ln>
                <a:solidFill>
                  <a:srgbClr val="F2F2F2"/>
                </a:solidFill>
                <a:effectLst/>
                <a:uLnTx/>
                <a:uFillTx/>
                <a:latin typeface="Times New Roman"/>
                <a:ea typeface="+mn-ea"/>
                <a:cs typeface="Times New Roman"/>
              </a:rPr>
              <a:t>:</a:t>
            </a:r>
            <a:r>
              <a:rPr kumimoji="0" sz="1100" b="1" i="1" u="none" strike="noStrike" kern="1200" cap="none" spc="-20" normalizeH="0" baseline="0" noProof="0" dirty="0">
                <a:ln>
                  <a:noFill/>
                </a:ln>
                <a:solidFill>
                  <a:srgbClr val="F2F2F2"/>
                </a:solidFill>
                <a:effectLst/>
                <a:uLnTx/>
                <a:uFillTx/>
                <a:latin typeface="Times New Roman"/>
                <a:ea typeface="+mn-ea"/>
                <a:cs typeface="Times New Roman"/>
              </a:rPr>
              <a:t> </a:t>
            </a:r>
            <a:r>
              <a:rPr kumimoji="0" sz="1100" b="0" i="1" u="none" strike="noStrike" kern="1200" cap="none" spc="-5" normalizeH="0" baseline="0" noProof="0" dirty="0">
                <a:ln>
                  <a:noFill/>
                </a:ln>
                <a:solidFill>
                  <a:srgbClr val="F2F2F2"/>
                </a:solidFill>
                <a:effectLst/>
                <a:uLnTx/>
                <a:uFillTx/>
                <a:latin typeface="Times New Roman"/>
                <a:ea typeface="+mn-ea"/>
                <a:cs typeface="Times New Roman"/>
              </a:rPr>
              <a:t>B</a:t>
            </a:r>
            <a:r>
              <a:rPr kumimoji="0" sz="1100" b="0" i="1" u="none" strike="noStrike" kern="1200" cap="none" spc="0" normalizeH="0" baseline="0" noProof="0" dirty="0">
                <a:ln>
                  <a:noFill/>
                </a:ln>
                <a:solidFill>
                  <a:srgbClr val="F2F2F2"/>
                </a:solidFill>
                <a:effectLst/>
                <a:uLnTx/>
                <a:uFillTx/>
                <a:latin typeface="Times New Roman"/>
                <a:ea typeface="+mn-ea"/>
                <a:cs typeface="Times New Roman"/>
              </a:rPr>
              <a:t>o</a:t>
            </a:r>
            <a:r>
              <a:rPr kumimoji="0" sz="1100" b="0" i="1" u="none" strike="noStrike" kern="1200" cap="none" spc="5" normalizeH="0" baseline="0" noProof="0" dirty="0">
                <a:ln>
                  <a:noFill/>
                </a:ln>
                <a:solidFill>
                  <a:srgbClr val="F2F2F2"/>
                </a:solidFill>
                <a:effectLst/>
                <a:uLnTx/>
                <a:uFillTx/>
                <a:latin typeface="Times New Roman"/>
                <a:ea typeface="+mn-ea"/>
                <a:cs typeface="Times New Roman"/>
              </a:rPr>
              <a:t>i</a:t>
            </a:r>
            <a:r>
              <a:rPr kumimoji="0" sz="1100" b="0" i="1" u="none" strike="noStrike" kern="1200" cap="none" spc="0" normalizeH="0" baseline="0" noProof="0" dirty="0">
                <a:ln>
                  <a:noFill/>
                </a:ln>
                <a:solidFill>
                  <a:srgbClr val="F2F2F2"/>
                </a:solidFill>
                <a:effectLst/>
                <a:uLnTx/>
                <a:uFillTx/>
                <a:latin typeface="Times New Roman"/>
                <a:ea typeface="+mn-ea"/>
                <a:cs typeface="Times New Roman"/>
              </a:rPr>
              <a:t>s</a:t>
            </a:r>
            <a:r>
              <a:rPr kumimoji="0" sz="1100" b="0" i="1" u="none" strike="noStrike" kern="1200" cap="none" spc="5" normalizeH="0" baseline="0" noProof="0" dirty="0">
                <a:ln>
                  <a:noFill/>
                </a:ln>
                <a:solidFill>
                  <a:srgbClr val="F2F2F2"/>
                </a:solidFill>
                <a:effectLst/>
                <a:uLnTx/>
                <a:uFillTx/>
                <a:latin typeface="Times New Roman"/>
                <a:ea typeface="+mn-ea"/>
                <a:cs typeface="Times New Roman"/>
              </a:rPr>
              <a:t>tf</a:t>
            </a:r>
            <a:r>
              <a:rPr kumimoji="0" sz="1100" b="0" i="1" u="none" strike="noStrike" kern="1200" cap="none" spc="-15" normalizeH="0" baseline="0" noProof="0" dirty="0">
                <a:ln>
                  <a:noFill/>
                </a:ln>
                <a:solidFill>
                  <a:srgbClr val="F2F2F2"/>
                </a:solidFill>
                <a:effectLst/>
                <a:uLnTx/>
                <a:uFillTx/>
                <a:latin typeface="Times New Roman"/>
                <a:ea typeface="+mn-ea"/>
                <a:cs typeface="Times New Roman"/>
              </a:rPr>
              <a:t>o</a:t>
            </a:r>
            <a:r>
              <a:rPr kumimoji="0" sz="1100" b="0" i="1" u="none" strike="noStrike" kern="1200" cap="none" spc="0" normalizeH="0" baseline="0" noProof="0" dirty="0">
                <a:ln>
                  <a:noFill/>
                </a:ln>
                <a:solidFill>
                  <a:srgbClr val="F2F2F2"/>
                </a:solidFill>
                <a:effectLst/>
                <a:uLnTx/>
                <a:uFillTx/>
                <a:latin typeface="Times New Roman"/>
                <a:ea typeface="+mn-ea"/>
                <a:cs typeface="Times New Roman"/>
              </a:rPr>
              <a:t>rt</a:t>
            </a:r>
            <a:r>
              <a:rPr kumimoji="0" sz="1100" b="0" i="1" u="none" strike="noStrike" kern="1200" cap="none" spc="-45" normalizeH="0" baseline="0" noProof="0" dirty="0">
                <a:ln>
                  <a:noFill/>
                </a:ln>
                <a:solidFill>
                  <a:srgbClr val="F2F2F2"/>
                </a:solidFill>
                <a:effectLst/>
                <a:uLnTx/>
                <a:uFillTx/>
                <a:latin typeface="Times New Roman"/>
                <a:ea typeface="+mn-ea"/>
                <a:cs typeface="Times New Roman"/>
              </a:rPr>
              <a:t> </a:t>
            </a:r>
            <a:r>
              <a:rPr kumimoji="0" sz="1100" b="1" i="1" u="none" strike="noStrike" kern="1200" cap="none" spc="-20" normalizeH="0" baseline="0" noProof="0" dirty="0">
                <a:ln>
                  <a:noFill/>
                </a:ln>
                <a:solidFill>
                  <a:srgbClr val="F2F2F2"/>
                </a:solidFill>
                <a:effectLst/>
                <a:uLnTx/>
                <a:uFillTx/>
                <a:latin typeface="Times New Roman"/>
                <a:ea typeface="+mn-ea"/>
                <a:cs typeface="Times New Roman"/>
              </a:rPr>
              <a:t>V</a:t>
            </a:r>
            <a:r>
              <a:rPr kumimoji="0" sz="1100" b="1" i="1" u="none" strike="noStrike" kern="1200" cap="none" spc="0" normalizeH="0" baseline="0" noProof="0" dirty="0">
                <a:ln>
                  <a:noFill/>
                </a:ln>
                <a:solidFill>
                  <a:srgbClr val="F2F2F2"/>
                </a:solidFill>
                <a:effectLst/>
                <a:uLnTx/>
                <a:uFillTx/>
                <a:latin typeface="Times New Roman"/>
                <a:ea typeface="+mn-ea"/>
                <a:cs typeface="Times New Roman"/>
              </a:rPr>
              <a:t>a</a:t>
            </a:r>
            <a:r>
              <a:rPr kumimoji="0" sz="1100" b="1" i="1" u="none" strike="noStrike" kern="1200" cap="none" spc="5" normalizeH="0" baseline="0" noProof="0" dirty="0">
                <a:ln>
                  <a:noFill/>
                </a:ln>
                <a:solidFill>
                  <a:srgbClr val="F2F2F2"/>
                </a:solidFill>
                <a:effectLst/>
                <a:uLnTx/>
                <a:uFillTx/>
                <a:latin typeface="Times New Roman"/>
                <a:ea typeface="+mn-ea"/>
                <a:cs typeface="Times New Roman"/>
              </a:rPr>
              <a:t>ll</a:t>
            </a:r>
            <a:r>
              <a:rPr kumimoji="0" sz="1100" b="1" i="1" u="none" strike="noStrike" kern="1200" cap="none" spc="0" normalizeH="0" baseline="0" noProof="0" dirty="0">
                <a:ln>
                  <a:noFill/>
                </a:ln>
                <a:solidFill>
                  <a:srgbClr val="F2F2F2"/>
                </a:solidFill>
                <a:effectLst/>
                <a:uLnTx/>
                <a:uFillTx/>
                <a:latin typeface="Times New Roman"/>
                <a:ea typeface="+mn-ea"/>
                <a:cs typeface="Times New Roman"/>
              </a:rPr>
              <a:t>ey</a:t>
            </a:r>
            <a:r>
              <a:rPr kumimoji="0" sz="1100" b="1" i="1" u="none" strike="noStrike" kern="1200" cap="none" spc="-25" normalizeH="0" baseline="0" noProof="0" dirty="0">
                <a:ln>
                  <a:noFill/>
                </a:ln>
                <a:solidFill>
                  <a:srgbClr val="F2F2F2"/>
                </a:solidFill>
                <a:effectLst/>
                <a:uLnTx/>
                <a:uFillTx/>
                <a:latin typeface="Times New Roman"/>
                <a:ea typeface="+mn-ea"/>
                <a:cs typeface="Times New Roman"/>
              </a:rPr>
              <a:t> </a:t>
            </a:r>
            <a:r>
              <a:rPr kumimoji="0" sz="1100" b="1" i="1" u="none" strike="noStrike" kern="1200" cap="none" spc="-5" normalizeH="0" baseline="0" noProof="0" dirty="0">
                <a:ln>
                  <a:noFill/>
                </a:ln>
                <a:solidFill>
                  <a:srgbClr val="F2F2F2"/>
                </a:solidFill>
                <a:effectLst/>
                <a:uLnTx/>
                <a:uFillTx/>
                <a:latin typeface="Times New Roman"/>
                <a:ea typeface="+mn-ea"/>
                <a:cs typeface="Times New Roman"/>
              </a:rPr>
              <a:t>F</a:t>
            </a:r>
            <a:r>
              <a:rPr kumimoji="0" sz="1100" b="1" i="1" u="none" strike="noStrike" kern="1200" cap="none" spc="0" normalizeH="0" baseline="0" noProof="0" dirty="0">
                <a:ln>
                  <a:noFill/>
                </a:ln>
                <a:solidFill>
                  <a:srgbClr val="F2F2F2"/>
                </a:solidFill>
                <a:effectLst/>
                <a:uLnTx/>
                <a:uFillTx/>
                <a:latin typeface="Times New Roman"/>
                <a:ea typeface="+mn-ea"/>
                <a:cs typeface="Times New Roman"/>
              </a:rPr>
              <a:t>arm</a:t>
            </a:r>
            <a:endParaRPr kumimoji="0" sz="110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109" name="object 104"/>
          <p:cNvSpPr txBox="1"/>
          <p:nvPr/>
        </p:nvSpPr>
        <p:spPr>
          <a:xfrm>
            <a:off x="6432108" y="3678652"/>
            <a:ext cx="2168553" cy="830997"/>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15" normalizeH="0" baseline="0" noProof="0" dirty="0">
                <a:ln>
                  <a:noFill/>
                </a:ln>
                <a:solidFill>
                  <a:prstClr val="black"/>
                </a:solidFill>
                <a:effectLst/>
                <a:uLnTx/>
                <a:uFillTx/>
                <a:latin typeface="Arial"/>
                <a:ea typeface="+mn-ea"/>
                <a:cs typeface="Arial"/>
              </a:rPr>
              <a:t>B</a:t>
            </a:r>
            <a:r>
              <a:rPr kumimoji="0" sz="1800" b="0" i="0" u="none" strike="noStrike" kern="1200" cap="none" spc="0" normalizeH="0" baseline="0" noProof="0" dirty="0">
                <a:ln>
                  <a:noFill/>
                </a:ln>
                <a:solidFill>
                  <a:prstClr val="black"/>
                </a:solidFill>
                <a:effectLst/>
                <a:uLnTx/>
                <a:uFillTx/>
                <a:latin typeface="Arial"/>
                <a:ea typeface="+mn-ea"/>
                <a:cs typeface="Arial"/>
              </a:rPr>
              <a:t>l</a:t>
            </a:r>
            <a:r>
              <a:rPr kumimoji="0" sz="1800" b="0" i="0" u="none" strike="noStrike" kern="1200" cap="none" spc="-10" normalizeH="0" baseline="0" noProof="0" dirty="0">
                <a:ln>
                  <a:noFill/>
                </a:ln>
                <a:solidFill>
                  <a:prstClr val="black"/>
                </a:solidFill>
                <a:effectLst/>
                <a:uLnTx/>
                <a:uFillTx/>
                <a:latin typeface="Arial"/>
                <a:ea typeface="+mn-ea"/>
                <a:cs typeface="Arial"/>
              </a:rPr>
              <a:t>uebe</a:t>
            </a:r>
            <a:r>
              <a:rPr kumimoji="0" sz="1800" b="0" i="0" u="none" strike="noStrike" kern="1200" cap="none" spc="-15" normalizeH="0" baseline="0" noProof="0" dirty="0">
                <a:ln>
                  <a:noFill/>
                </a:ln>
                <a:solidFill>
                  <a:prstClr val="black"/>
                </a:solidFill>
                <a:effectLst/>
                <a:uLnTx/>
                <a:uFillTx/>
                <a:latin typeface="Arial"/>
                <a:ea typeface="+mn-ea"/>
                <a:cs typeface="Arial"/>
              </a:rPr>
              <a:t>rr</a:t>
            </a:r>
            <a:r>
              <a:rPr kumimoji="0" sz="1800" b="0" i="0" u="none" strike="noStrike" kern="1200" cap="none" spc="-10" normalizeH="0" baseline="0" noProof="0" dirty="0">
                <a:ln>
                  <a:noFill/>
                </a:ln>
                <a:solidFill>
                  <a:prstClr val="black"/>
                </a:solidFill>
                <a:effectLst/>
                <a:uLnTx/>
                <a:uFillTx/>
                <a:latin typeface="Arial"/>
                <a:ea typeface="+mn-ea"/>
                <a:cs typeface="Arial"/>
              </a:rPr>
              <a:t>y</a:t>
            </a:r>
            <a:r>
              <a:rPr kumimoji="0" lang="en-US" sz="1800" b="0" i="0" u="none" strike="noStrike" kern="1200" cap="none" spc="-10" normalizeH="0" baseline="0" noProof="0" dirty="0">
                <a:ln>
                  <a:noFill/>
                </a:ln>
                <a:solidFill>
                  <a:prstClr val="black"/>
                </a:solidFill>
                <a:effectLst/>
                <a:uLnTx/>
                <a:uFillTx/>
                <a:latin typeface="Arial"/>
                <a:ea typeface="+mn-ea"/>
                <a:cs typeface="Arial"/>
              </a:rPr>
              <a:t> 2020:</a:t>
            </a: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10" normalizeH="0" baseline="0" noProof="0" dirty="0">
                <a:ln>
                  <a:noFill/>
                </a:ln>
                <a:solidFill>
                  <a:prstClr val="black"/>
                </a:solidFill>
                <a:effectLst/>
                <a:uLnTx/>
                <a:uFillTx/>
                <a:latin typeface="Arial"/>
                <a:ea typeface="+mn-ea"/>
                <a:cs typeface="Arial"/>
              </a:rPr>
              <a:t>4,133 </a:t>
            </a:r>
            <a:r>
              <a:rPr kumimoji="0" sz="1800" b="0" i="0" u="none" strike="noStrike" kern="1200" cap="none" spc="-10" normalizeH="0" baseline="0" noProof="0" dirty="0">
                <a:ln>
                  <a:noFill/>
                </a:ln>
                <a:solidFill>
                  <a:prstClr val="black"/>
                </a:solidFill>
                <a:effectLst/>
                <a:uLnTx/>
                <a:uFillTx/>
                <a:latin typeface="Arial"/>
                <a:ea typeface="+mn-ea"/>
                <a:cs typeface="Arial"/>
              </a:rPr>
              <a:t>ac</a:t>
            </a:r>
            <a:r>
              <a:rPr kumimoji="0" sz="1800" b="0" i="0" u="none" strike="noStrike" kern="1200" cap="none" spc="0" normalizeH="0" baseline="0" noProof="0" dirty="0">
                <a:ln>
                  <a:noFill/>
                </a:ln>
                <a:solidFill>
                  <a:prstClr val="black"/>
                </a:solidFill>
                <a:effectLst/>
                <a:uLnTx/>
                <a:uFillTx/>
                <a:latin typeface="Arial"/>
                <a:ea typeface="+mn-ea"/>
                <a:cs typeface="Arial"/>
              </a:rPr>
              <a:t> </a:t>
            </a:r>
            <a:r>
              <a:rPr kumimoji="0" sz="1800" b="0" i="0" u="none" strike="noStrike" kern="1200" cap="none" spc="-5" normalizeH="0" baseline="0" noProof="0" dirty="0">
                <a:ln>
                  <a:noFill/>
                </a:ln>
                <a:solidFill>
                  <a:prstClr val="black"/>
                </a:solidFill>
                <a:effectLst/>
                <a:uLnTx/>
                <a:uFillTx/>
                <a:latin typeface="Arial"/>
                <a:ea typeface="+mn-ea"/>
                <a:cs typeface="Arial"/>
              </a:rPr>
              <a:t>c</a:t>
            </a:r>
            <a:r>
              <a:rPr kumimoji="0" sz="1800" b="0" i="0" u="none" strike="noStrike" kern="1200" cap="none" spc="-10" normalizeH="0" baseline="0" noProof="0" dirty="0">
                <a:ln>
                  <a:noFill/>
                </a:ln>
                <a:solidFill>
                  <a:prstClr val="black"/>
                </a:solidFill>
                <a:effectLst/>
                <a:uLnTx/>
                <a:uFillTx/>
                <a:latin typeface="Arial"/>
                <a:ea typeface="+mn-ea"/>
                <a:cs typeface="Arial"/>
              </a:rPr>
              <a:t>e</a:t>
            </a:r>
            <a:r>
              <a:rPr kumimoji="0" sz="1800" b="0" i="0" u="none" strike="noStrike" kern="1200" cap="none" spc="-15" normalizeH="0" baseline="0" noProof="0" dirty="0">
                <a:ln>
                  <a:noFill/>
                </a:ln>
                <a:solidFill>
                  <a:prstClr val="black"/>
                </a:solidFill>
                <a:effectLst/>
                <a:uLnTx/>
                <a:uFillTx/>
                <a:latin typeface="Arial"/>
                <a:ea typeface="+mn-ea"/>
                <a:cs typeface="Arial"/>
              </a:rPr>
              <a:t>r</a:t>
            </a:r>
            <a:r>
              <a:rPr kumimoji="0" sz="1800" b="0" i="0" u="none" strike="noStrike" kern="1200" cap="none" spc="-5" normalizeH="0" baseline="0" noProof="0" dirty="0">
                <a:ln>
                  <a:noFill/>
                </a:ln>
                <a:solidFill>
                  <a:prstClr val="black"/>
                </a:solidFill>
                <a:effectLst/>
                <a:uLnTx/>
                <a:uFillTx/>
                <a:latin typeface="Arial"/>
                <a:ea typeface="+mn-ea"/>
                <a:cs typeface="Arial"/>
              </a:rPr>
              <a:t>t</a:t>
            </a:r>
            <a:r>
              <a:rPr kumimoji="0" sz="1800" b="0" i="0" u="none" strike="noStrike" kern="1200" cap="none" spc="0" normalizeH="0" baseline="0" noProof="0" dirty="0">
                <a:ln>
                  <a:noFill/>
                </a:ln>
                <a:solidFill>
                  <a:prstClr val="black"/>
                </a:solidFill>
                <a:effectLst/>
                <a:uLnTx/>
                <a:uFillTx/>
                <a:latin typeface="Arial"/>
                <a:ea typeface="+mn-ea"/>
                <a:cs typeface="Arial"/>
              </a:rPr>
              <a:t>i</a:t>
            </a:r>
            <a:r>
              <a:rPr kumimoji="0" sz="1800" b="0" i="0" u="none" strike="noStrike" kern="1200" cap="none" spc="-5" normalizeH="0" baseline="0" noProof="0" dirty="0">
                <a:ln>
                  <a:noFill/>
                </a:ln>
                <a:solidFill>
                  <a:prstClr val="black"/>
                </a:solidFill>
                <a:effectLst/>
                <a:uLnTx/>
                <a:uFillTx/>
                <a:latin typeface="Arial"/>
                <a:ea typeface="+mn-ea"/>
                <a:cs typeface="Arial"/>
              </a:rPr>
              <a:t>f</a:t>
            </a:r>
            <a:r>
              <a:rPr kumimoji="0" sz="1800" b="0" i="0" u="none" strike="noStrike" kern="1200" cap="none" spc="0" normalizeH="0" baseline="0" noProof="0" dirty="0">
                <a:ln>
                  <a:noFill/>
                </a:ln>
                <a:solidFill>
                  <a:prstClr val="black"/>
                </a:solidFill>
                <a:effectLst/>
                <a:uLnTx/>
                <a:uFillTx/>
                <a:latin typeface="Arial"/>
                <a:ea typeface="+mn-ea"/>
                <a:cs typeface="Arial"/>
              </a:rPr>
              <a:t>i</a:t>
            </a:r>
            <a:r>
              <a:rPr kumimoji="0" sz="1800" b="0" i="0" u="none" strike="noStrike" kern="1200" cap="none" spc="-10" normalizeH="0" baseline="0" noProof="0" dirty="0">
                <a:ln>
                  <a:noFill/>
                </a:ln>
                <a:solidFill>
                  <a:prstClr val="black"/>
                </a:solidFill>
                <a:effectLst/>
                <a:uLnTx/>
                <a:uFillTx/>
                <a:latin typeface="Arial"/>
                <a:ea typeface="+mn-ea"/>
                <a:cs typeface="Arial"/>
              </a:rPr>
              <a:t>ed</a:t>
            </a:r>
            <a:endParaRPr kumimoji="0" lang="en-US" sz="1800" b="0" i="0" u="none" strike="noStrike" kern="1200" cap="none" spc="-10" normalizeH="0" baseline="0" noProof="0" dirty="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10" normalizeH="0" baseline="0" noProof="0" dirty="0">
                <a:ln>
                  <a:noFill/>
                </a:ln>
                <a:solidFill>
                  <a:prstClr val="black"/>
                </a:solidFill>
                <a:effectLst/>
                <a:uLnTx/>
                <a:uFillTx/>
                <a:latin typeface="Arial"/>
                <a:ea typeface="+mn-ea"/>
                <a:cs typeface="Arial"/>
              </a:rPr>
              <a:t>   671 ac trans.</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3" name="Rectangle 2"/>
          <p:cNvSpPr/>
          <p:nvPr/>
        </p:nvSpPr>
        <p:spPr>
          <a:xfrm>
            <a:off x="6995095" y="6519060"/>
            <a:ext cx="1601079"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5" normalizeH="0" baseline="0" noProof="0" dirty="0">
                <a:ln>
                  <a:noFill/>
                </a:ln>
                <a:solidFill>
                  <a:schemeClr val="bg2">
                    <a:lumMod val="65000"/>
                    <a:lumOff val="35000"/>
                  </a:schemeClr>
                </a:solidFill>
                <a:effectLst/>
                <a:uLnTx/>
                <a:uFillTx/>
                <a:ea typeface="+mn-ea"/>
                <a:cs typeface="Arial"/>
              </a:rPr>
              <a:t>C</a:t>
            </a:r>
            <a:r>
              <a:rPr kumimoji="0" lang="en-US" sz="1200" b="0" i="1" u="none" strike="noStrike" kern="1200" cap="none" spc="0" normalizeH="0" baseline="0" noProof="0" dirty="0">
                <a:ln>
                  <a:noFill/>
                </a:ln>
                <a:solidFill>
                  <a:schemeClr val="bg2">
                    <a:lumMod val="65000"/>
                    <a:lumOff val="35000"/>
                  </a:schemeClr>
                </a:solidFill>
                <a:effectLst/>
                <a:uLnTx/>
                <a:uFillTx/>
                <a:ea typeface="+mn-ea"/>
                <a:cs typeface="Arial"/>
              </a:rPr>
              <a:t>o</a:t>
            </a:r>
            <a:r>
              <a:rPr kumimoji="0" lang="en-US" sz="1200" b="0" i="1" u="none" strike="noStrike" kern="1200" cap="none" spc="-20" normalizeH="0" baseline="0" noProof="0" dirty="0">
                <a:ln>
                  <a:noFill/>
                </a:ln>
                <a:solidFill>
                  <a:schemeClr val="bg2">
                    <a:lumMod val="65000"/>
                    <a:lumOff val="35000"/>
                  </a:schemeClr>
                </a:solidFill>
                <a:effectLst/>
                <a:uLnTx/>
                <a:uFillTx/>
                <a:ea typeface="+mn-ea"/>
                <a:cs typeface="Arial"/>
              </a:rPr>
              <a:t>m</a:t>
            </a:r>
            <a:r>
              <a:rPr kumimoji="0" lang="en-US" sz="1200" b="0" i="1" u="none" strike="noStrike" kern="1200" cap="none" spc="0" normalizeH="0" baseline="0" noProof="0" dirty="0">
                <a:ln>
                  <a:noFill/>
                </a:ln>
                <a:solidFill>
                  <a:schemeClr val="bg2">
                    <a:lumMod val="65000"/>
                    <a:lumOff val="35000"/>
                  </a:schemeClr>
                </a:solidFill>
                <a:effectLst/>
                <a:uLnTx/>
                <a:uFillTx/>
                <a:ea typeface="+mn-ea"/>
                <a:cs typeface="Arial"/>
              </a:rPr>
              <a:t>b</a:t>
            </a:r>
            <a:r>
              <a:rPr kumimoji="0" lang="en-US" sz="1200" b="0" i="1" u="none" strike="noStrike" kern="1200" cap="none" spc="-5" normalizeH="0" baseline="0" noProof="0" dirty="0">
                <a:ln>
                  <a:noFill/>
                </a:ln>
                <a:solidFill>
                  <a:schemeClr val="bg2">
                    <a:lumMod val="65000"/>
                    <a:lumOff val="35000"/>
                  </a:schemeClr>
                </a:solidFill>
                <a:effectLst/>
                <a:uLnTx/>
                <a:uFillTx/>
                <a:ea typeface="+mn-ea"/>
                <a:cs typeface="Arial"/>
              </a:rPr>
              <a:t>i</a:t>
            </a:r>
            <a:r>
              <a:rPr kumimoji="0" lang="en-US" sz="1200" b="0" i="1" u="none" strike="noStrike" kern="1200" cap="none" spc="0" normalizeH="0" baseline="0" noProof="0" dirty="0">
                <a:ln>
                  <a:noFill/>
                </a:ln>
                <a:solidFill>
                  <a:schemeClr val="bg2">
                    <a:lumMod val="65000"/>
                    <a:lumOff val="35000"/>
                  </a:schemeClr>
                </a:solidFill>
                <a:effectLst/>
                <a:uLnTx/>
                <a:uFillTx/>
                <a:ea typeface="+mn-ea"/>
                <a:cs typeface="Arial"/>
              </a:rPr>
              <a:t>ned</a:t>
            </a:r>
            <a:r>
              <a:rPr kumimoji="0" lang="en-US" sz="1200" b="0" i="1" u="none" strike="noStrike" kern="1200" cap="none" spc="-30" normalizeH="0" baseline="0" noProof="0" dirty="0">
                <a:ln>
                  <a:noFill/>
                </a:ln>
                <a:solidFill>
                  <a:schemeClr val="bg2">
                    <a:lumMod val="65000"/>
                    <a:lumOff val="35000"/>
                  </a:schemeClr>
                </a:solidFill>
                <a:effectLst/>
                <a:uLnTx/>
                <a:uFillTx/>
                <a:ea typeface="+mn-ea"/>
                <a:cs typeface="Arial"/>
              </a:rPr>
              <a:t> </a:t>
            </a:r>
            <a:r>
              <a:rPr kumimoji="0" lang="en-US" sz="1200" b="0" i="1" u="none" strike="noStrike" kern="1200" cap="none" spc="0" normalizeH="0" baseline="0" noProof="0" dirty="0">
                <a:ln>
                  <a:noFill/>
                </a:ln>
                <a:solidFill>
                  <a:schemeClr val="bg2">
                    <a:lumMod val="65000"/>
                    <a:lumOff val="35000"/>
                  </a:schemeClr>
                </a:solidFill>
                <a:effectLst/>
                <a:uLnTx/>
                <a:uFillTx/>
                <a:ea typeface="+mn-ea"/>
                <a:cs typeface="Arial"/>
              </a:rPr>
              <a:t>ce</a:t>
            </a:r>
            <a:r>
              <a:rPr kumimoji="0" lang="en-US" sz="1200" b="0" i="1" u="none" strike="noStrike" kern="1200" cap="none" spc="-5" normalizeH="0" baseline="0" noProof="0" dirty="0">
                <a:ln>
                  <a:noFill/>
                </a:ln>
                <a:solidFill>
                  <a:schemeClr val="bg2">
                    <a:lumMod val="65000"/>
                    <a:lumOff val="35000"/>
                  </a:schemeClr>
                </a:solidFill>
                <a:effectLst/>
                <a:uLnTx/>
                <a:uFillTx/>
                <a:ea typeface="+mn-ea"/>
                <a:cs typeface="Arial"/>
              </a:rPr>
              <a:t>r</a:t>
            </a:r>
            <a:r>
              <a:rPr kumimoji="0" lang="en-US" sz="1200" b="0" i="1" u="none" strike="noStrike" kern="1200" cap="none" spc="0" normalizeH="0" baseline="0" noProof="0" dirty="0">
                <a:ln>
                  <a:noFill/>
                </a:ln>
                <a:solidFill>
                  <a:schemeClr val="bg2">
                    <a:lumMod val="65000"/>
                    <a:lumOff val="35000"/>
                  </a:schemeClr>
                </a:solidFill>
                <a:effectLst/>
                <a:uLnTx/>
                <a:uFillTx/>
                <a:ea typeface="+mn-ea"/>
                <a:cs typeface="Arial"/>
              </a:rPr>
              <a:t>t</a:t>
            </a:r>
            <a:r>
              <a:rPr kumimoji="0" lang="en-US" sz="1200" b="0" i="1" u="none" strike="noStrike" kern="1200" cap="none" spc="-5" normalizeH="0" baseline="0" noProof="0" dirty="0">
                <a:ln>
                  <a:noFill/>
                </a:ln>
                <a:solidFill>
                  <a:schemeClr val="bg2">
                    <a:lumMod val="65000"/>
                    <a:lumOff val="35000"/>
                  </a:schemeClr>
                </a:solidFill>
                <a:effectLst/>
                <a:uLnTx/>
                <a:uFillTx/>
                <a:ea typeface="+mn-ea"/>
                <a:cs typeface="Arial"/>
              </a:rPr>
              <a:t>i</a:t>
            </a:r>
            <a:r>
              <a:rPr kumimoji="0" lang="en-US" sz="1200" b="0" i="1" u="none" strike="noStrike" kern="1200" cap="none" spc="0" normalizeH="0" baseline="0" noProof="0" dirty="0">
                <a:ln>
                  <a:noFill/>
                </a:ln>
                <a:solidFill>
                  <a:schemeClr val="bg2">
                    <a:lumMod val="65000"/>
                    <a:lumOff val="35000"/>
                  </a:schemeClr>
                </a:solidFill>
                <a:effectLst/>
                <a:uLnTx/>
                <a:uFillTx/>
                <a:ea typeface="+mn-ea"/>
                <a:cs typeface="Arial"/>
              </a:rPr>
              <a:t>f</a:t>
            </a:r>
            <a:r>
              <a:rPr kumimoji="0" lang="en-US" sz="1200" b="0" i="1" u="none" strike="noStrike" kern="1200" cap="none" spc="-5" normalizeH="0" baseline="0" noProof="0" dirty="0">
                <a:ln>
                  <a:noFill/>
                </a:ln>
                <a:solidFill>
                  <a:schemeClr val="bg2">
                    <a:lumMod val="65000"/>
                    <a:lumOff val="35000"/>
                  </a:schemeClr>
                </a:solidFill>
                <a:effectLst/>
                <a:uLnTx/>
                <a:uFillTx/>
                <a:ea typeface="+mn-ea"/>
                <a:cs typeface="Arial"/>
              </a:rPr>
              <a:t>i</a:t>
            </a:r>
            <a:r>
              <a:rPr kumimoji="0" lang="en-US" sz="1200" b="0" i="1" u="none" strike="noStrike" kern="1200" cap="none" spc="5" normalizeH="0" baseline="0" noProof="0" dirty="0">
                <a:ln>
                  <a:noFill/>
                </a:ln>
                <a:solidFill>
                  <a:schemeClr val="bg2">
                    <a:lumMod val="65000"/>
                    <a:lumOff val="35000"/>
                  </a:schemeClr>
                </a:solidFill>
                <a:effectLst/>
                <a:uLnTx/>
                <a:uFillTx/>
                <a:ea typeface="+mn-ea"/>
                <a:cs typeface="Arial"/>
              </a:rPr>
              <a:t>e</a:t>
            </a:r>
            <a:r>
              <a:rPr kumimoji="0" lang="en-US" sz="1200" b="0" i="1" u="none" strike="noStrike" kern="1200" cap="none" spc="-5" normalizeH="0" baseline="0" noProof="0" dirty="0">
                <a:ln>
                  <a:noFill/>
                </a:ln>
                <a:solidFill>
                  <a:schemeClr val="bg2">
                    <a:lumMod val="65000"/>
                    <a:lumOff val="35000"/>
                  </a:schemeClr>
                </a:solidFill>
                <a:effectLst/>
                <a:uLnTx/>
                <a:uFillTx/>
                <a:ea typeface="+mn-ea"/>
                <a:cs typeface="Arial"/>
              </a:rPr>
              <a:t>r</a:t>
            </a:r>
            <a:r>
              <a:rPr kumimoji="0" lang="en-US" sz="1200" b="0" i="1" u="none" strike="noStrike" kern="1200" cap="none" spc="-75" normalizeH="0" baseline="0" noProof="0" dirty="0">
                <a:ln>
                  <a:noFill/>
                </a:ln>
                <a:solidFill>
                  <a:schemeClr val="bg2">
                    <a:lumMod val="65000"/>
                    <a:lumOff val="35000"/>
                  </a:schemeClr>
                </a:solidFill>
                <a:effectLst/>
                <a:uLnTx/>
                <a:uFillTx/>
                <a:ea typeface="+mn-ea"/>
                <a:cs typeface="Arial"/>
              </a:rPr>
              <a:t> </a:t>
            </a:r>
            <a:r>
              <a:rPr kumimoji="0" lang="en-US" sz="1200" b="0" i="1" u="none" strike="noStrike" kern="1200" cap="none" spc="0" normalizeH="0" baseline="0" noProof="0" dirty="0">
                <a:ln>
                  <a:noFill/>
                </a:ln>
                <a:solidFill>
                  <a:schemeClr val="bg2">
                    <a:lumMod val="65000"/>
                    <a:lumOff val="35000"/>
                  </a:schemeClr>
                </a:solidFill>
                <a:effectLst/>
                <a:uLnTx/>
                <a:uFillTx/>
                <a:ea typeface="+mn-ea"/>
                <a:cs typeface="Arial"/>
              </a:rPr>
              <a:t>data</a:t>
            </a:r>
            <a:endParaRPr kumimoji="0" lang="en-US" sz="1800" b="0" i="0" u="none" strike="noStrike" kern="1200" cap="none" spc="0" normalizeH="0" baseline="0" noProof="0" dirty="0">
              <a:ln>
                <a:noFill/>
              </a:ln>
              <a:solidFill>
                <a:schemeClr val="bg2">
                  <a:lumMod val="65000"/>
                  <a:lumOff val="35000"/>
                </a:schemeClr>
              </a:solidFill>
              <a:effectLst/>
              <a:uLnTx/>
              <a:uFillTx/>
              <a:ea typeface="+mn-ea"/>
            </a:endParaRPr>
          </a:p>
        </p:txBody>
      </p:sp>
      <p:sp>
        <p:nvSpPr>
          <p:cNvPr id="4" name="Rectangle 3"/>
          <p:cNvSpPr/>
          <p:nvPr/>
        </p:nvSpPr>
        <p:spPr>
          <a:xfrm>
            <a:off x="8747178" y="6534698"/>
            <a:ext cx="354584" cy="276999"/>
          </a:xfrm>
          <a:prstGeom prst="rect">
            <a:avLst/>
          </a:prstGeom>
        </p:spPr>
        <p:txBody>
          <a:bodyPr wrap="none">
            <a:spAutoFit/>
          </a:bodyPr>
          <a:lstStyle/>
          <a:p>
            <a:pPr lvl="0" algn="r" fontAlgn="auto">
              <a:spcBef>
                <a:spcPts val="0"/>
              </a:spcBef>
              <a:spcAft>
                <a:spcPts val="0"/>
              </a:spcAft>
              <a:defRPr/>
            </a:pPr>
            <a:fld id="{B6F15528-21DE-4FAA-801E-634DDDAF4B2B}" type="slidenum">
              <a:rPr lang="en-US" sz="1200">
                <a:solidFill>
                  <a:schemeClr val="bg2"/>
                </a:solidFill>
                <a:ea typeface="+mn-ea"/>
                <a:cs typeface="Arial" panose="020B0604020202020204" pitchFamily="34" charset="0"/>
              </a:rPr>
              <a:pPr lvl="0" algn="r" fontAlgn="auto">
                <a:spcBef>
                  <a:spcPts val="0"/>
                </a:spcBef>
                <a:spcAft>
                  <a:spcPts val="0"/>
                </a:spcAft>
                <a:defRPr/>
              </a:pPr>
              <a:t>11</a:t>
            </a:fld>
            <a:endParaRPr lang="en-US" sz="1200" dirty="0">
              <a:solidFill>
                <a:schemeClr val="bg2"/>
              </a:solidFill>
              <a:ea typeface="+mn-ea"/>
              <a:cs typeface="Arial" panose="020B0604020202020204" pitchFamily="34" charset="0"/>
            </a:endParaRPr>
          </a:p>
        </p:txBody>
      </p:sp>
    </p:spTree>
    <p:extLst>
      <p:ext uri="{BB962C8B-B14F-4D97-AF65-F5344CB8AC3E}">
        <p14:creationId xmlns:p14="http://schemas.microsoft.com/office/powerpoint/2010/main" val="147672374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object 82"/>
          <p:cNvSpPr txBox="1"/>
          <p:nvPr/>
        </p:nvSpPr>
        <p:spPr>
          <a:xfrm>
            <a:off x="841374" y="5299084"/>
            <a:ext cx="6016625" cy="1107996"/>
          </a:xfrm>
          <a:prstGeom prst="rect">
            <a:avLst/>
          </a:prstGeom>
        </p:spPr>
        <p:txBody>
          <a:bodyPr vert="horz" wrap="square" lIns="0" tIns="0" rIns="0" bIns="0" rtlCol="0">
            <a:spAutoFit/>
          </a:bodyPr>
          <a:lstStyle/>
          <a:p>
            <a:pPr marL="181610" marR="175895" algn="ctr"/>
            <a:r>
              <a:rPr spc="5" dirty="0">
                <a:solidFill>
                  <a:schemeClr val="bg2"/>
                </a:solidFill>
                <a:cs typeface="Arial"/>
              </a:rPr>
              <a:t>R</a:t>
            </a:r>
            <a:r>
              <a:rPr dirty="0">
                <a:solidFill>
                  <a:schemeClr val="bg2"/>
                </a:solidFill>
                <a:cs typeface="Arial"/>
              </a:rPr>
              <a:t>epor</a:t>
            </a:r>
            <a:r>
              <a:rPr spc="-5" dirty="0">
                <a:solidFill>
                  <a:schemeClr val="bg2"/>
                </a:solidFill>
                <a:cs typeface="Arial"/>
              </a:rPr>
              <a:t>t</a:t>
            </a:r>
            <a:r>
              <a:rPr dirty="0">
                <a:solidFill>
                  <a:schemeClr val="bg2"/>
                </a:solidFill>
                <a:cs typeface="Arial"/>
              </a:rPr>
              <a:t>ed</a:t>
            </a:r>
            <a:r>
              <a:rPr spc="-40" dirty="0">
                <a:solidFill>
                  <a:schemeClr val="bg2"/>
                </a:solidFill>
                <a:cs typeface="Arial"/>
              </a:rPr>
              <a:t> </a:t>
            </a:r>
            <a:r>
              <a:rPr dirty="0">
                <a:solidFill>
                  <a:schemeClr val="bg2"/>
                </a:solidFill>
                <a:cs typeface="Arial"/>
              </a:rPr>
              <a:t>20</a:t>
            </a:r>
            <a:r>
              <a:rPr lang="en-US" dirty="0">
                <a:solidFill>
                  <a:schemeClr val="bg2"/>
                </a:solidFill>
                <a:cs typeface="Arial"/>
              </a:rPr>
              <a:t>20</a:t>
            </a:r>
            <a:r>
              <a:rPr spc="-20" dirty="0">
                <a:solidFill>
                  <a:schemeClr val="bg2"/>
                </a:solidFill>
                <a:cs typeface="Arial"/>
              </a:rPr>
              <a:t> </a:t>
            </a:r>
            <a:r>
              <a:rPr spc="-10" dirty="0">
                <a:solidFill>
                  <a:schemeClr val="bg2"/>
                </a:solidFill>
                <a:cs typeface="Arial"/>
              </a:rPr>
              <a:t>t</a:t>
            </a:r>
            <a:r>
              <a:rPr dirty="0">
                <a:solidFill>
                  <a:schemeClr val="bg2"/>
                </a:solidFill>
                <a:cs typeface="Arial"/>
              </a:rPr>
              <a:t>o</a:t>
            </a:r>
            <a:r>
              <a:rPr spc="-5" dirty="0">
                <a:solidFill>
                  <a:schemeClr val="bg2"/>
                </a:solidFill>
                <a:cs typeface="Arial"/>
              </a:rPr>
              <a:t>t</a:t>
            </a:r>
            <a:r>
              <a:rPr dirty="0">
                <a:solidFill>
                  <a:schemeClr val="bg2"/>
                </a:solidFill>
                <a:cs typeface="Arial"/>
              </a:rPr>
              <a:t>al</a:t>
            </a:r>
            <a:r>
              <a:rPr spc="-20" dirty="0">
                <a:solidFill>
                  <a:schemeClr val="bg2"/>
                </a:solidFill>
                <a:cs typeface="Arial"/>
              </a:rPr>
              <a:t> </a:t>
            </a:r>
            <a:r>
              <a:rPr spc="5" dirty="0">
                <a:solidFill>
                  <a:schemeClr val="bg2"/>
                </a:solidFill>
                <a:cs typeface="Arial"/>
              </a:rPr>
              <a:t>c</a:t>
            </a:r>
            <a:r>
              <a:rPr dirty="0">
                <a:solidFill>
                  <a:schemeClr val="bg2"/>
                </a:solidFill>
                <a:cs typeface="Arial"/>
              </a:rPr>
              <a:t>er</a:t>
            </a:r>
            <a:r>
              <a:rPr spc="-5" dirty="0">
                <a:solidFill>
                  <a:schemeClr val="bg2"/>
                </a:solidFill>
                <a:cs typeface="Arial"/>
              </a:rPr>
              <a:t>tifi</a:t>
            </a:r>
            <a:r>
              <a:rPr dirty="0">
                <a:solidFill>
                  <a:schemeClr val="bg2"/>
                </a:solidFill>
                <a:cs typeface="Arial"/>
              </a:rPr>
              <a:t>ed</a:t>
            </a:r>
            <a:r>
              <a:rPr spc="-15" dirty="0">
                <a:solidFill>
                  <a:schemeClr val="bg2"/>
                </a:solidFill>
                <a:cs typeface="Arial"/>
              </a:rPr>
              <a:t> </a:t>
            </a:r>
            <a:r>
              <a:rPr dirty="0">
                <a:solidFill>
                  <a:schemeClr val="bg2"/>
                </a:solidFill>
                <a:cs typeface="Arial"/>
              </a:rPr>
              <a:t>grapes</a:t>
            </a:r>
            <a:r>
              <a:rPr spc="-35" dirty="0">
                <a:solidFill>
                  <a:schemeClr val="bg2"/>
                </a:solidFill>
                <a:cs typeface="Arial"/>
              </a:rPr>
              <a:t> </a:t>
            </a:r>
            <a:r>
              <a:rPr dirty="0">
                <a:solidFill>
                  <a:schemeClr val="bg2"/>
                </a:solidFill>
                <a:cs typeface="Arial"/>
              </a:rPr>
              <a:t>=</a:t>
            </a:r>
            <a:r>
              <a:rPr spc="-25" dirty="0">
                <a:solidFill>
                  <a:schemeClr val="bg2"/>
                </a:solidFill>
                <a:cs typeface="Arial"/>
              </a:rPr>
              <a:t> </a:t>
            </a:r>
            <a:r>
              <a:rPr dirty="0">
                <a:solidFill>
                  <a:schemeClr val="bg2"/>
                </a:solidFill>
                <a:cs typeface="Arial"/>
              </a:rPr>
              <a:t>2</a:t>
            </a:r>
            <a:r>
              <a:rPr spc="-10" dirty="0">
                <a:solidFill>
                  <a:schemeClr val="bg2"/>
                </a:solidFill>
                <a:cs typeface="Arial"/>
              </a:rPr>
              <a:t>,</a:t>
            </a:r>
            <a:r>
              <a:rPr lang="en-US" spc="-10" dirty="0">
                <a:solidFill>
                  <a:schemeClr val="bg2"/>
                </a:solidFill>
                <a:cs typeface="Arial"/>
              </a:rPr>
              <a:t>891</a:t>
            </a:r>
            <a:r>
              <a:rPr spc="-15" dirty="0">
                <a:solidFill>
                  <a:schemeClr val="bg2"/>
                </a:solidFill>
                <a:cs typeface="Arial"/>
              </a:rPr>
              <a:t> </a:t>
            </a:r>
            <a:r>
              <a:rPr dirty="0">
                <a:solidFill>
                  <a:schemeClr val="bg2"/>
                </a:solidFill>
                <a:cs typeface="Arial"/>
              </a:rPr>
              <a:t>a</a:t>
            </a:r>
            <a:r>
              <a:rPr spc="5" dirty="0">
                <a:solidFill>
                  <a:schemeClr val="bg2"/>
                </a:solidFill>
                <a:cs typeface="Arial"/>
              </a:rPr>
              <a:t>c</a:t>
            </a:r>
            <a:r>
              <a:rPr dirty="0">
                <a:solidFill>
                  <a:schemeClr val="bg2"/>
                </a:solidFill>
                <a:cs typeface="Arial"/>
              </a:rPr>
              <a:t>res </a:t>
            </a:r>
            <a:br>
              <a:rPr lang="en-US" dirty="0">
                <a:solidFill>
                  <a:schemeClr val="bg2"/>
                </a:solidFill>
                <a:cs typeface="Arial"/>
              </a:rPr>
            </a:br>
            <a:r>
              <a:rPr dirty="0">
                <a:solidFill>
                  <a:schemeClr val="bg2"/>
                </a:solidFill>
                <a:cs typeface="Arial"/>
              </a:rPr>
              <a:t>(</a:t>
            </a:r>
            <a:r>
              <a:rPr spc="5" dirty="0">
                <a:solidFill>
                  <a:schemeClr val="bg2"/>
                </a:solidFill>
                <a:cs typeface="Arial"/>
              </a:rPr>
              <a:t>C</a:t>
            </a:r>
            <a:r>
              <a:rPr dirty="0">
                <a:solidFill>
                  <a:schemeClr val="bg2"/>
                </a:solidFill>
                <a:cs typeface="Arial"/>
              </a:rPr>
              <a:t>on</a:t>
            </a:r>
            <a:r>
              <a:rPr spc="5" dirty="0">
                <a:solidFill>
                  <a:schemeClr val="bg2"/>
                </a:solidFill>
                <a:cs typeface="Arial"/>
              </a:rPr>
              <a:t>c</a:t>
            </a:r>
            <a:r>
              <a:rPr dirty="0">
                <a:solidFill>
                  <a:schemeClr val="bg2"/>
                </a:solidFill>
                <a:cs typeface="Arial"/>
              </a:rPr>
              <a:t>ord</a:t>
            </a:r>
            <a:r>
              <a:rPr spc="-55" dirty="0">
                <a:solidFill>
                  <a:schemeClr val="bg2"/>
                </a:solidFill>
                <a:cs typeface="Arial"/>
              </a:rPr>
              <a:t> </a:t>
            </a:r>
            <a:r>
              <a:rPr dirty="0">
                <a:solidFill>
                  <a:schemeClr val="bg2"/>
                </a:solidFill>
                <a:cs typeface="Arial"/>
              </a:rPr>
              <a:t>=</a:t>
            </a:r>
            <a:r>
              <a:rPr spc="-15" dirty="0">
                <a:solidFill>
                  <a:schemeClr val="bg2"/>
                </a:solidFill>
                <a:cs typeface="Arial"/>
              </a:rPr>
              <a:t> </a:t>
            </a:r>
            <a:r>
              <a:rPr lang="en-US" spc="-15" dirty="0">
                <a:solidFill>
                  <a:schemeClr val="bg2"/>
                </a:solidFill>
                <a:cs typeface="Arial"/>
              </a:rPr>
              <a:t>68</a:t>
            </a:r>
            <a:r>
              <a:rPr spc="-10" dirty="0">
                <a:solidFill>
                  <a:schemeClr val="bg2"/>
                </a:solidFill>
                <a:cs typeface="Arial"/>
              </a:rPr>
              <a:t>%</a:t>
            </a:r>
            <a:r>
              <a:rPr dirty="0">
                <a:solidFill>
                  <a:schemeClr val="bg2"/>
                </a:solidFill>
                <a:cs typeface="Arial"/>
              </a:rPr>
              <a:t>)</a:t>
            </a:r>
          </a:p>
          <a:p>
            <a:pPr marL="12700" marR="5080" algn="ctr"/>
            <a:r>
              <a:rPr spc="-5" dirty="0">
                <a:solidFill>
                  <a:schemeClr val="bg2"/>
                </a:solidFill>
                <a:cs typeface="Arial"/>
              </a:rPr>
              <a:t>E</a:t>
            </a:r>
            <a:r>
              <a:rPr spc="5" dirty="0">
                <a:solidFill>
                  <a:schemeClr val="bg2"/>
                </a:solidFill>
                <a:cs typeface="Arial"/>
              </a:rPr>
              <a:t>s</a:t>
            </a:r>
            <a:r>
              <a:rPr spc="-5" dirty="0">
                <a:solidFill>
                  <a:schemeClr val="bg2"/>
                </a:solidFill>
                <a:cs typeface="Arial"/>
              </a:rPr>
              <a:t>tim</a:t>
            </a:r>
            <a:r>
              <a:rPr dirty="0">
                <a:solidFill>
                  <a:schemeClr val="bg2"/>
                </a:solidFill>
                <a:cs typeface="Arial"/>
              </a:rPr>
              <a:t>a</a:t>
            </a:r>
            <a:r>
              <a:rPr spc="-5" dirty="0">
                <a:solidFill>
                  <a:schemeClr val="bg2"/>
                </a:solidFill>
                <a:cs typeface="Arial"/>
              </a:rPr>
              <a:t>t</a:t>
            </a:r>
            <a:r>
              <a:rPr dirty="0">
                <a:solidFill>
                  <a:schemeClr val="bg2"/>
                </a:solidFill>
                <a:cs typeface="Arial"/>
              </a:rPr>
              <a:t>ed</a:t>
            </a:r>
            <a:r>
              <a:rPr spc="-30" dirty="0">
                <a:solidFill>
                  <a:schemeClr val="bg2"/>
                </a:solidFill>
                <a:cs typeface="Arial"/>
              </a:rPr>
              <a:t> </a:t>
            </a:r>
            <a:r>
              <a:rPr dirty="0">
                <a:solidFill>
                  <a:schemeClr val="bg2"/>
                </a:solidFill>
                <a:cs typeface="Arial"/>
              </a:rPr>
              <a:t>organ</a:t>
            </a:r>
            <a:r>
              <a:rPr spc="-5" dirty="0">
                <a:solidFill>
                  <a:schemeClr val="bg2"/>
                </a:solidFill>
                <a:cs typeface="Arial"/>
              </a:rPr>
              <a:t>i</a:t>
            </a:r>
            <a:r>
              <a:rPr dirty="0">
                <a:solidFill>
                  <a:schemeClr val="bg2"/>
                </a:solidFill>
                <a:cs typeface="Arial"/>
              </a:rPr>
              <a:t>c</a:t>
            </a:r>
            <a:r>
              <a:rPr spc="-25" dirty="0">
                <a:solidFill>
                  <a:schemeClr val="bg2"/>
                </a:solidFill>
                <a:cs typeface="Arial"/>
              </a:rPr>
              <a:t> </a:t>
            </a:r>
            <a:r>
              <a:rPr spc="5" dirty="0">
                <a:solidFill>
                  <a:schemeClr val="bg2"/>
                </a:solidFill>
                <a:cs typeface="Arial"/>
              </a:rPr>
              <a:t>s</a:t>
            </a:r>
            <a:r>
              <a:rPr dirty="0">
                <a:solidFill>
                  <a:schemeClr val="bg2"/>
                </a:solidFill>
                <a:cs typeface="Arial"/>
              </a:rPr>
              <a:t>hare</a:t>
            </a:r>
            <a:r>
              <a:rPr spc="-30" dirty="0">
                <a:solidFill>
                  <a:schemeClr val="bg2"/>
                </a:solidFill>
                <a:cs typeface="Arial"/>
              </a:rPr>
              <a:t> </a:t>
            </a:r>
            <a:r>
              <a:rPr dirty="0">
                <a:solidFill>
                  <a:schemeClr val="bg2"/>
                </a:solidFill>
                <a:cs typeface="Arial"/>
              </a:rPr>
              <a:t>of</a:t>
            </a:r>
            <a:r>
              <a:rPr spc="-25" dirty="0">
                <a:solidFill>
                  <a:schemeClr val="bg2"/>
                </a:solidFill>
                <a:cs typeface="Arial"/>
              </a:rPr>
              <a:t> </a:t>
            </a:r>
            <a:r>
              <a:rPr spc="-70" dirty="0">
                <a:solidFill>
                  <a:schemeClr val="bg2"/>
                </a:solidFill>
                <a:cs typeface="Arial"/>
              </a:rPr>
              <a:t>W</a:t>
            </a:r>
            <a:r>
              <a:rPr dirty="0">
                <a:solidFill>
                  <a:schemeClr val="bg2"/>
                </a:solidFill>
                <a:cs typeface="Arial"/>
              </a:rPr>
              <a:t>A</a:t>
            </a:r>
            <a:r>
              <a:rPr spc="-130" dirty="0">
                <a:solidFill>
                  <a:schemeClr val="bg2"/>
                </a:solidFill>
                <a:cs typeface="Arial"/>
              </a:rPr>
              <a:t> </a:t>
            </a:r>
            <a:r>
              <a:rPr lang="en-US" spc="-130" dirty="0">
                <a:solidFill>
                  <a:schemeClr val="bg2"/>
                </a:solidFill>
                <a:cs typeface="Arial"/>
              </a:rPr>
              <a:t>grape </a:t>
            </a:r>
            <a:r>
              <a:rPr dirty="0">
                <a:solidFill>
                  <a:schemeClr val="bg2"/>
                </a:solidFill>
                <a:cs typeface="Arial"/>
              </a:rPr>
              <a:t>a</a:t>
            </a:r>
            <a:r>
              <a:rPr spc="5" dirty="0">
                <a:solidFill>
                  <a:schemeClr val="bg2"/>
                </a:solidFill>
                <a:cs typeface="Arial"/>
              </a:rPr>
              <a:t>c</a:t>
            </a:r>
            <a:r>
              <a:rPr dirty="0">
                <a:solidFill>
                  <a:schemeClr val="bg2"/>
                </a:solidFill>
                <a:cs typeface="Arial"/>
              </a:rPr>
              <a:t>reage</a:t>
            </a:r>
            <a:r>
              <a:rPr spc="-40" dirty="0">
                <a:solidFill>
                  <a:schemeClr val="bg2"/>
                </a:solidFill>
                <a:cs typeface="Arial"/>
              </a:rPr>
              <a:t> </a:t>
            </a:r>
            <a:r>
              <a:rPr dirty="0">
                <a:solidFill>
                  <a:schemeClr val="bg2"/>
                </a:solidFill>
                <a:cs typeface="Arial"/>
              </a:rPr>
              <a:t>=</a:t>
            </a:r>
            <a:r>
              <a:rPr spc="-15" dirty="0">
                <a:solidFill>
                  <a:schemeClr val="bg2"/>
                </a:solidFill>
                <a:cs typeface="Arial"/>
              </a:rPr>
              <a:t> </a:t>
            </a:r>
            <a:r>
              <a:rPr lang="en-US" spc="-15" dirty="0">
                <a:solidFill>
                  <a:schemeClr val="bg2"/>
                </a:solidFill>
                <a:cs typeface="Arial"/>
              </a:rPr>
              <a:t>10%</a:t>
            </a:r>
            <a:r>
              <a:rPr spc="-25" dirty="0">
                <a:solidFill>
                  <a:schemeClr val="bg2"/>
                </a:solidFill>
                <a:cs typeface="Arial"/>
              </a:rPr>
              <a:t> </a:t>
            </a:r>
            <a:r>
              <a:rPr dirty="0">
                <a:solidFill>
                  <a:schemeClr val="bg2"/>
                </a:solidFill>
                <a:cs typeface="Arial"/>
              </a:rPr>
              <a:t>of</a:t>
            </a:r>
            <a:r>
              <a:rPr spc="-10" dirty="0">
                <a:solidFill>
                  <a:schemeClr val="bg2"/>
                </a:solidFill>
                <a:cs typeface="Arial"/>
              </a:rPr>
              <a:t> </a:t>
            </a:r>
            <a:r>
              <a:rPr spc="-5" dirty="0">
                <a:solidFill>
                  <a:schemeClr val="bg2"/>
                </a:solidFill>
                <a:cs typeface="Arial"/>
              </a:rPr>
              <a:t>j</a:t>
            </a:r>
            <a:r>
              <a:rPr dirty="0">
                <a:solidFill>
                  <a:schemeClr val="bg2"/>
                </a:solidFill>
                <a:cs typeface="Arial"/>
              </a:rPr>
              <a:t>u</a:t>
            </a:r>
            <a:r>
              <a:rPr spc="-5" dirty="0">
                <a:solidFill>
                  <a:schemeClr val="bg2"/>
                </a:solidFill>
                <a:cs typeface="Arial"/>
              </a:rPr>
              <a:t>i</a:t>
            </a:r>
            <a:r>
              <a:rPr spc="5" dirty="0">
                <a:solidFill>
                  <a:schemeClr val="bg2"/>
                </a:solidFill>
                <a:cs typeface="Arial"/>
              </a:rPr>
              <a:t>c</a:t>
            </a:r>
            <a:r>
              <a:rPr dirty="0">
                <a:solidFill>
                  <a:schemeClr val="bg2"/>
                </a:solidFill>
                <a:cs typeface="Arial"/>
              </a:rPr>
              <a:t>e and</a:t>
            </a:r>
            <a:r>
              <a:rPr spc="-15" dirty="0">
                <a:solidFill>
                  <a:schemeClr val="bg2"/>
                </a:solidFill>
                <a:cs typeface="Arial"/>
              </a:rPr>
              <a:t> </a:t>
            </a:r>
            <a:r>
              <a:rPr lang="en-US" spc="-15" dirty="0">
                <a:solidFill>
                  <a:schemeClr val="bg2"/>
                </a:solidFill>
                <a:cs typeface="Arial"/>
              </a:rPr>
              <a:t>1</a:t>
            </a:r>
            <a:r>
              <a:rPr dirty="0">
                <a:solidFill>
                  <a:schemeClr val="bg2"/>
                </a:solidFill>
                <a:cs typeface="Arial"/>
              </a:rPr>
              <a:t>%</a:t>
            </a:r>
            <a:r>
              <a:rPr spc="-25" dirty="0">
                <a:solidFill>
                  <a:schemeClr val="bg2"/>
                </a:solidFill>
                <a:cs typeface="Arial"/>
              </a:rPr>
              <a:t> </a:t>
            </a:r>
            <a:r>
              <a:rPr dirty="0">
                <a:solidFill>
                  <a:schemeClr val="bg2"/>
                </a:solidFill>
                <a:cs typeface="Arial"/>
              </a:rPr>
              <a:t>of</a:t>
            </a:r>
            <a:r>
              <a:rPr spc="-10" dirty="0">
                <a:solidFill>
                  <a:schemeClr val="bg2"/>
                </a:solidFill>
                <a:cs typeface="Arial"/>
              </a:rPr>
              <a:t> </a:t>
            </a:r>
            <a:r>
              <a:rPr spc="5" dirty="0">
                <a:solidFill>
                  <a:schemeClr val="bg2"/>
                </a:solidFill>
                <a:cs typeface="Arial"/>
              </a:rPr>
              <a:t>w</a:t>
            </a:r>
            <a:r>
              <a:rPr spc="-5" dirty="0">
                <a:solidFill>
                  <a:schemeClr val="bg2"/>
                </a:solidFill>
                <a:cs typeface="Arial"/>
              </a:rPr>
              <a:t>i</a:t>
            </a:r>
            <a:r>
              <a:rPr dirty="0">
                <a:solidFill>
                  <a:schemeClr val="bg2"/>
                </a:solidFill>
                <a:cs typeface="Arial"/>
              </a:rPr>
              <a:t>ne</a:t>
            </a:r>
            <a:r>
              <a:rPr spc="-15" dirty="0">
                <a:solidFill>
                  <a:schemeClr val="bg2"/>
                </a:solidFill>
                <a:cs typeface="Arial"/>
              </a:rPr>
              <a:t> </a:t>
            </a:r>
            <a:r>
              <a:rPr dirty="0">
                <a:solidFill>
                  <a:schemeClr val="bg2"/>
                </a:solidFill>
                <a:cs typeface="Arial"/>
              </a:rPr>
              <a:t>grapes</a:t>
            </a:r>
          </a:p>
        </p:txBody>
      </p:sp>
      <p:sp>
        <p:nvSpPr>
          <p:cNvPr id="83" name="object 83"/>
          <p:cNvSpPr txBox="1"/>
          <p:nvPr/>
        </p:nvSpPr>
        <p:spPr>
          <a:xfrm>
            <a:off x="0" y="899159"/>
            <a:ext cx="6988314" cy="474489"/>
          </a:xfrm>
          <a:prstGeom prst="rect">
            <a:avLst/>
          </a:prstGeom>
        </p:spPr>
        <p:txBody>
          <a:bodyPr vert="horz" wrap="square" lIns="0" tIns="0" rIns="0" bIns="0" rtlCol="0">
            <a:spAutoFit/>
          </a:bodyPr>
          <a:lstStyle/>
          <a:p>
            <a:pPr algn="ctr">
              <a:lnSpc>
                <a:spcPts val="3710"/>
              </a:lnSpc>
            </a:pPr>
            <a:r>
              <a:rPr lang="en-US" sz="3200" b="1" dirty="0">
                <a:solidFill>
                  <a:schemeClr val="bg2"/>
                </a:solidFill>
                <a:latin typeface="+mj-lt"/>
                <a:cs typeface="Arial"/>
              </a:rPr>
              <a:t>Washington </a:t>
            </a:r>
            <a:r>
              <a:rPr sz="3200" b="1" dirty="0">
                <a:solidFill>
                  <a:schemeClr val="bg2"/>
                </a:solidFill>
                <a:latin typeface="+mj-lt"/>
                <a:cs typeface="Arial"/>
              </a:rPr>
              <a:t>Or</a:t>
            </a:r>
            <a:r>
              <a:rPr sz="3200" b="1" spc="-5" dirty="0">
                <a:solidFill>
                  <a:schemeClr val="bg2"/>
                </a:solidFill>
                <a:latin typeface="+mj-lt"/>
                <a:cs typeface="Arial"/>
              </a:rPr>
              <a:t>g</a:t>
            </a:r>
            <a:r>
              <a:rPr sz="3200" b="1" spc="-10" dirty="0">
                <a:solidFill>
                  <a:schemeClr val="bg2"/>
                </a:solidFill>
                <a:latin typeface="+mj-lt"/>
                <a:cs typeface="Arial"/>
              </a:rPr>
              <a:t>a</a:t>
            </a:r>
            <a:r>
              <a:rPr sz="3200" b="1" spc="-5" dirty="0">
                <a:solidFill>
                  <a:schemeClr val="bg2"/>
                </a:solidFill>
                <a:latin typeface="+mj-lt"/>
                <a:cs typeface="Arial"/>
              </a:rPr>
              <a:t>ni</a:t>
            </a:r>
            <a:r>
              <a:rPr sz="3200" b="1" dirty="0">
                <a:solidFill>
                  <a:schemeClr val="bg2"/>
                </a:solidFill>
                <a:latin typeface="+mj-lt"/>
                <a:cs typeface="Arial"/>
              </a:rPr>
              <a:t>c</a:t>
            </a:r>
            <a:r>
              <a:rPr sz="3200" b="1" spc="-35" dirty="0">
                <a:solidFill>
                  <a:schemeClr val="bg2"/>
                </a:solidFill>
                <a:latin typeface="+mj-lt"/>
                <a:cs typeface="Arial"/>
              </a:rPr>
              <a:t> </a:t>
            </a:r>
            <a:r>
              <a:rPr sz="3200" b="1" dirty="0">
                <a:solidFill>
                  <a:schemeClr val="bg2"/>
                </a:solidFill>
                <a:latin typeface="+mj-lt"/>
                <a:cs typeface="Arial"/>
              </a:rPr>
              <a:t>Gr</a:t>
            </a:r>
            <a:r>
              <a:rPr sz="3200" b="1" spc="-10" dirty="0">
                <a:solidFill>
                  <a:schemeClr val="bg2"/>
                </a:solidFill>
                <a:latin typeface="+mj-lt"/>
                <a:cs typeface="Arial"/>
              </a:rPr>
              <a:t>a</a:t>
            </a:r>
            <a:r>
              <a:rPr sz="3200" b="1" spc="-5" dirty="0">
                <a:solidFill>
                  <a:schemeClr val="bg2"/>
                </a:solidFill>
                <a:latin typeface="+mj-lt"/>
                <a:cs typeface="Arial"/>
              </a:rPr>
              <a:t>p</a:t>
            </a:r>
            <a:r>
              <a:rPr sz="3200" b="1" dirty="0">
                <a:solidFill>
                  <a:schemeClr val="bg2"/>
                </a:solidFill>
                <a:latin typeface="+mj-lt"/>
                <a:cs typeface="Arial"/>
              </a:rPr>
              <a:t>e</a:t>
            </a:r>
            <a:r>
              <a:rPr sz="3200" b="1" spc="-20" dirty="0">
                <a:solidFill>
                  <a:schemeClr val="bg2"/>
                </a:solidFill>
                <a:latin typeface="+mj-lt"/>
                <a:cs typeface="Arial"/>
              </a:rPr>
              <a:t> </a:t>
            </a:r>
            <a:r>
              <a:rPr sz="3200" b="1" dirty="0">
                <a:solidFill>
                  <a:schemeClr val="bg2"/>
                </a:solidFill>
                <a:latin typeface="+mj-lt"/>
                <a:cs typeface="Arial"/>
              </a:rPr>
              <a:t>A</a:t>
            </a:r>
            <a:r>
              <a:rPr sz="3200" b="1" spc="-10" dirty="0">
                <a:solidFill>
                  <a:schemeClr val="bg2"/>
                </a:solidFill>
                <a:latin typeface="+mj-lt"/>
                <a:cs typeface="Arial"/>
              </a:rPr>
              <a:t>c</a:t>
            </a:r>
            <a:r>
              <a:rPr sz="3200" b="1" dirty="0">
                <a:solidFill>
                  <a:schemeClr val="bg2"/>
                </a:solidFill>
                <a:latin typeface="+mj-lt"/>
                <a:cs typeface="Arial"/>
              </a:rPr>
              <a:t>r</a:t>
            </a:r>
            <a:r>
              <a:rPr sz="3200" b="1" spc="-10" dirty="0">
                <a:solidFill>
                  <a:schemeClr val="bg2"/>
                </a:solidFill>
                <a:latin typeface="+mj-lt"/>
                <a:cs typeface="Arial"/>
              </a:rPr>
              <a:t>es</a:t>
            </a:r>
            <a:endParaRPr sz="3200" dirty="0">
              <a:solidFill>
                <a:schemeClr val="bg2"/>
              </a:solidFill>
              <a:latin typeface="+mj-lt"/>
              <a:cs typeface="Arial"/>
            </a:endParaRPr>
          </a:p>
        </p:txBody>
      </p:sp>
      <p:sp>
        <p:nvSpPr>
          <p:cNvPr id="85" name="object 85" descr="Rainbow over field of grapevines"/>
          <p:cNvSpPr/>
          <p:nvPr/>
        </p:nvSpPr>
        <p:spPr>
          <a:xfrm>
            <a:off x="6988314" y="981203"/>
            <a:ext cx="2155685" cy="2850493"/>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86" name="object 86" descr="Bunches of green grapes on the vine"/>
          <p:cNvSpPr/>
          <p:nvPr/>
        </p:nvSpPr>
        <p:spPr>
          <a:xfrm>
            <a:off x="7009700" y="3833206"/>
            <a:ext cx="2134299" cy="2589829"/>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87" name="object 87"/>
          <p:cNvSpPr txBox="1"/>
          <p:nvPr/>
        </p:nvSpPr>
        <p:spPr>
          <a:xfrm>
            <a:off x="6859287" y="6612446"/>
            <a:ext cx="1780539" cy="184666"/>
          </a:xfrm>
          <a:prstGeom prst="rect">
            <a:avLst/>
          </a:prstGeom>
        </p:spPr>
        <p:txBody>
          <a:bodyPr vert="horz" wrap="square" lIns="0" tIns="0" rIns="0" bIns="0" rtlCol="0">
            <a:spAutoFit/>
          </a:bodyPr>
          <a:lstStyle/>
          <a:p>
            <a:pPr marL="12700">
              <a:spcBef>
                <a:spcPts val="580"/>
              </a:spcBef>
            </a:pPr>
            <a:r>
              <a:rPr sz="1200" i="1" spc="-5" dirty="0">
                <a:solidFill>
                  <a:schemeClr val="bg2">
                    <a:lumMod val="65000"/>
                    <a:lumOff val="35000"/>
                  </a:schemeClr>
                </a:solidFill>
                <a:latin typeface="Arial"/>
                <a:cs typeface="Arial"/>
              </a:rPr>
              <a:t>C</a:t>
            </a:r>
            <a:r>
              <a:rPr sz="1200" i="1" dirty="0">
                <a:solidFill>
                  <a:schemeClr val="bg2">
                    <a:lumMod val="65000"/>
                    <a:lumOff val="35000"/>
                  </a:schemeClr>
                </a:solidFill>
                <a:latin typeface="Arial"/>
                <a:cs typeface="Arial"/>
              </a:rPr>
              <a:t>o</a:t>
            </a:r>
            <a:r>
              <a:rPr sz="1200" i="1" spc="-20" dirty="0">
                <a:solidFill>
                  <a:schemeClr val="bg2">
                    <a:lumMod val="65000"/>
                    <a:lumOff val="35000"/>
                  </a:schemeClr>
                </a:solidFill>
                <a:latin typeface="Arial"/>
                <a:cs typeface="Arial"/>
              </a:rPr>
              <a:t>m</a:t>
            </a:r>
            <a:r>
              <a:rPr sz="1200" i="1" dirty="0">
                <a:solidFill>
                  <a:schemeClr val="bg2">
                    <a:lumMod val="65000"/>
                    <a:lumOff val="35000"/>
                  </a:schemeClr>
                </a:solidFill>
                <a:latin typeface="Arial"/>
                <a:cs typeface="Arial"/>
              </a:rPr>
              <a:t>b</a:t>
            </a:r>
            <a:r>
              <a:rPr sz="1200" i="1" spc="-5" dirty="0">
                <a:solidFill>
                  <a:schemeClr val="bg2">
                    <a:lumMod val="65000"/>
                    <a:lumOff val="35000"/>
                  </a:schemeClr>
                </a:solidFill>
                <a:latin typeface="Arial"/>
                <a:cs typeface="Arial"/>
              </a:rPr>
              <a:t>i</a:t>
            </a:r>
            <a:r>
              <a:rPr sz="1200" i="1" dirty="0">
                <a:solidFill>
                  <a:schemeClr val="bg2">
                    <a:lumMod val="65000"/>
                    <a:lumOff val="35000"/>
                  </a:schemeClr>
                </a:solidFill>
                <a:latin typeface="Arial"/>
                <a:cs typeface="Arial"/>
              </a:rPr>
              <a:t>ned</a:t>
            </a:r>
            <a:r>
              <a:rPr sz="1200" i="1" spc="-30" dirty="0">
                <a:solidFill>
                  <a:schemeClr val="bg2">
                    <a:lumMod val="65000"/>
                    <a:lumOff val="35000"/>
                  </a:schemeClr>
                </a:solidFill>
                <a:latin typeface="Arial"/>
                <a:cs typeface="Arial"/>
              </a:rPr>
              <a:t> </a:t>
            </a:r>
            <a:r>
              <a:rPr sz="1200" i="1" dirty="0">
                <a:solidFill>
                  <a:schemeClr val="bg2">
                    <a:lumMod val="65000"/>
                    <a:lumOff val="35000"/>
                  </a:schemeClr>
                </a:solidFill>
                <a:latin typeface="Arial"/>
                <a:cs typeface="Arial"/>
              </a:rPr>
              <a:t>ce</a:t>
            </a:r>
            <a:r>
              <a:rPr sz="1200" i="1" spc="-5" dirty="0">
                <a:solidFill>
                  <a:schemeClr val="bg2">
                    <a:lumMod val="65000"/>
                    <a:lumOff val="35000"/>
                  </a:schemeClr>
                </a:solidFill>
                <a:latin typeface="Arial"/>
                <a:cs typeface="Arial"/>
              </a:rPr>
              <a:t>r</a:t>
            </a:r>
            <a:r>
              <a:rPr sz="1200" i="1" dirty="0">
                <a:solidFill>
                  <a:schemeClr val="bg2">
                    <a:lumMod val="65000"/>
                    <a:lumOff val="35000"/>
                  </a:schemeClr>
                </a:solidFill>
                <a:latin typeface="Arial"/>
                <a:cs typeface="Arial"/>
              </a:rPr>
              <a:t>t</a:t>
            </a:r>
            <a:r>
              <a:rPr sz="1200" i="1" spc="-5" dirty="0">
                <a:solidFill>
                  <a:schemeClr val="bg2">
                    <a:lumMod val="65000"/>
                    <a:lumOff val="35000"/>
                  </a:schemeClr>
                </a:solidFill>
                <a:latin typeface="Arial"/>
                <a:cs typeface="Arial"/>
              </a:rPr>
              <a:t>i</a:t>
            </a:r>
            <a:r>
              <a:rPr sz="1200" i="1" dirty="0">
                <a:solidFill>
                  <a:schemeClr val="bg2">
                    <a:lumMod val="65000"/>
                    <a:lumOff val="35000"/>
                  </a:schemeClr>
                </a:solidFill>
                <a:latin typeface="Arial"/>
                <a:cs typeface="Arial"/>
              </a:rPr>
              <a:t>f</a:t>
            </a:r>
            <a:r>
              <a:rPr sz="1200" i="1" spc="-5" dirty="0">
                <a:solidFill>
                  <a:schemeClr val="bg2">
                    <a:lumMod val="65000"/>
                    <a:lumOff val="35000"/>
                  </a:schemeClr>
                </a:solidFill>
                <a:latin typeface="Arial"/>
                <a:cs typeface="Arial"/>
              </a:rPr>
              <a:t>i</a:t>
            </a:r>
            <a:r>
              <a:rPr sz="1200" i="1" spc="5" dirty="0">
                <a:solidFill>
                  <a:schemeClr val="bg2">
                    <a:lumMod val="65000"/>
                    <a:lumOff val="35000"/>
                  </a:schemeClr>
                </a:solidFill>
                <a:latin typeface="Arial"/>
                <a:cs typeface="Arial"/>
              </a:rPr>
              <a:t>e</a:t>
            </a:r>
            <a:r>
              <a:rPr sz="1200" i="1" spc="-5" dirty="0">
                <a:solidFill>
                  <a:schemeClr val="bg2">
                    <a:lumMod val="65000"/>
                    <a:lumOff val="35000"/>
                  </a:schemeClr>
                </a:solidFill>
                <a:latin typeface="Arial"/>
                <a:cs typeface="Arial"/>
              </a:rPr>
              <a:t>r</a:t>
            </a:r>
            <a:r>
              <a:rPr sz="1200" i="1" spc="-75" dirty="0">
                <a:solidFill>
                  <a:schemeClr val="bg2">
                    <a:lumMod val="65000"/>
                    <a:lumOff val="35000"/>
                  </a:schemeClr>
                </a:solidFill>
                <a:latin typeface="Arial"/>
                <a:cs typeface="Arial"/>
              </a:rPr>
              <a:t> </a:t>
            </a:r>
            <a:r>
              <a:rPr sz="1200" i="1" dirty="0">
                <a:solidFill>
                  <a:schemeClr val="bg2">
                    <a:lumMod val="65000"/>
                    <a:lumOff val="35000"/>
                  </a:schemeClr>
                </a:solidFill>
                <a:latin typeface="Arial"/>
                <a:cs typeface="Arial"/>
              </a:rPr>
              <a:t>data</a:t>
            </a:r>
            <a:endParaRPr sz="1200" dirty="0">
              <a:solidFill>
                <a:schemeClr val="bg2">
                  <a:lumMod val="65000"/>
                  <a:lumOff val="35000"/>
                </a:schemeClr>
              </a:solidFill>
              <a:latin typeface="Arial"/>
              <a:cs typeface="Arial"/>
            </a:endParaRPr>
          </a:p>
        </p:txBody>
      </p:sp>
      <p:sp>
        <p:nvSpPr>
          <p:cNvPr id="88" name="object 88"/>
          <p:cNvSpPr txBox="1"/>
          <p:nvPr/>
        </p:nvSpPr>
        <p:spPr>
          <a:xfrm>
            <a:off x="7326246" y="3429000"/>
            <a:ext cx="1581785" cy="230191"/>
          </a:xfrm>
          <a:prstGeom prst="rect">
            <a:avLst/>
          </a:prstGeom>
        </p:spPr>
        <p:txBody>
          <a:bodyPr vert="horz" wrap="square" lIns="0" tIns="0" rIns="0" bIns="0" rtlCol="0">
            <a:spAutoFit/>
          </a:bodyPr>
          <a:lstStyle/>
          <a:p>
            <a:pPr marL="12700" marR="5080" indent="964565">
              <a:lnSpc>
                <a:spcPct val="136400"/>
              </a:lnSpc>
            </a:pPr>
            <a:r>
              <a:rPr sz="1100" i="1" dirty="0">
                <a:solidFill>
                  <a:srgbClr val="F2F2F2"/>
                </a:solidFill>
                <a:latin typeface="Times New Roman"/>
                <a:cs typeface="Times New Roman"/>
              </a:rPr>
              <a:t>M.</a:t>
            </a:r>
            <a:r>
              <a:rPr sz="1100" i="1" spc="-15" dirty="0">
                <a:solidFill>
                  <a:srgbClr val="F2F2F2"/>
                </a:solidFill>
                <a:latin typeface="Times New Roman"/>
                <a:cs typeface="Times New Roman"/>
              </a:rPr>
              <a:t> </a:t>
            </a:r>
            <a:r>
              <a:rPr sz="1100" i="1" dirty="0">
                <a:solidFill>
                  <a:srgbClr val="F2F2F2"/>
                </a:solidFill>
                <a:latin typeface="Times New Roman"/>
                <a:cs typeface="Times New Roman"/>
              </a:rPr>
              <a:t>Mc</a:t>
            </a:r>
            <a:r>
              <a:rPr sz="1100" i="1" spc="-5" dirty="0">
                <a:solidFill>
                  <a:srgbClr val="F2F2F2"/>
                </a:solidFill>
                <a:latin typeface="Times New Roman"/>
                <a:cs typeface="Times New Roman"/>
              </a:rPr>
              <a:t>C</a:t>
            </a:r>
            <a:r>
              <a:rPr sz="1100" i="1" dirty="0">
                <a:solidFill>
                  <a:srgbClr val="F2F2F2"/>
                </a:solidFill>
                <a:latin typeface="Times New Roman"/>
                <a:cs typeface="Times New Roman"/>
              </a:rPr>
              <a:t>oy</a:t>
            </a:r>
            <a:endParaRPr sz="1100" dirty="0">
              <a:solidFill>
                <a:prstClr val="black"/>
              </a:solidFill>
              <a:latin typeface="Times New Roman"/>
              <a:cs typeface="Times New Roman"/>
            </a:endParaRPr>
          </a:p>
        </p:txBody>
      </p:sp>
      <p:sp>
        <p:nvSpPr>
          <p:cNvPr id="2" name="Slide Number Placeholder 1"/>
          <p:cNvSpPr>
            <a:spLocks noGrp="1"/>
          </p:cNvSpPr>
          <p:nvPr>
            <p:ph type="sldNum" sz="quarter" idx="4294967295"/>
          </p:nvPr>
        </p:nvSpPr>
        <p:spPr/>
        <p:txBody>
          <a:bodyPr/>
          <a:lstStyle/>
          <a:p>
            <a:fld id="{B6F15528-21DE-4FAA-801E-634DDDAF4B2B}" type="slidenum">
              <a:rPr lang="en-US" sz="1200" smtClean="0"/>
              <a:t>12</a:t>
            </a:fld>
            <a:endParaRPr lang="en-US" sz="1200" dirty="0"/>
          </a:p>
        </p:txBody>
      </p:sp>
      <p:sp>
        <p:nvSpPr>
          <p:cNvPr id="11" name="object 88"/>
          <p:cNvSpPr txBox="1"/>
          <p:nvPr/>
        </p:nvSpPr>
        <p:spPr>
          <a:xfrm>
            <a:off x="6752609" y="6191335"/>
            <a:ext cx="2398462" cy="205762"/>
          </a:xfrm>
          <a:prstGeom prst="rect">
            <a:avLst/>
          </a:prstGeom>
        </p:spPr>
        <p:txBody>
          <a:bodyPr vert="horz" wrap="square" lIns="0" tIns="0" rIns="0" bIns="0" rtlCol="0">
            <a:spAutoFit/>
          </a:bodyPr>
          <a:lstStyle/>
          <a:p>
            <a:pPr marL="12700" marR="5080" indent="964565">
              <a:lnSpc>
                <a:spcPct val="136400"/>
              </a:lnSpc>
            </a:pPr>
            <a:r>
              <a:rPr sz="1100" i="1" spc="-5" dirty="0">
                <a:solidFill>
                  <a:schemeClr val="tx1">
                    <a:lumMod val="85000"/>
                  </a:schemeClr>
                </a:solidFill>
                <a:latin typeface="Times New Roman"/>
                <a:cs typeface="Times New Roman"/>
              </a:rPr>
              <a:t>L</a:t>
            </a:r>
            <a:r>
              <a:rPr sz="1100" i="1" dirty="0">
                <a:solidFill>
                  <a:schemeClr val="tx1">
                    <a:lumMod val="85000"/>
                  </a:schemeClr>
                </a:solidFill>
                <a:latin typeface="Times New Roman"/>
                <a:cs typeface="Times New Roman"/>
              </a:rPr>
              <a:t>opez</a:t>
            </a:r>
            <a:r>
              <a:rPr sz="1100" i="1" spc="-10" dirty="0">
                <a:solidFill>
                  <a:schemeClr val="tx1">
                    <a:lumMod val="85000"/>
                  </a:schemeClr>
                </a:solidFill>
                <a:latin typeface="Times New Roman"/>
                <a:cs typeface="Times New Roman"/>
              </a:rPr>
              <a:t> </a:t>
            </a:r>
            <a:r>
              <a:rPr sz="1100" i="1" dirty="0">
                <a:solidFill>
                  <a:schemeClr val="tx1">
                    <a:lumMod val="85000"/>
                  </a:schemeClr>
                </a:solidFill>
                <a:latin typeface="Times New Roman"/>
                <a:cs typeface="Times New Roman"/>
              </a:rPr>
              <a:t>Is</a:t>
            </a:r>
            <a:r>
              <a:rPr sz="1100" i="1" spc="5" dirty="0">
                <a:solidFill>
                  <a:schemeClr val="tx1">
                    <a:lumMod val="85000"/>
                  </a:schemeClr>
                </a:solidFill>
                <a:latin typeface="Times New Roman"/>
                <a:cs typeface="Times New Roman"/>
              </a:rPr>
              <a:t>l</a:t>
            </a:r>
            <a:r>
              <a:rPr sz="1100" i="1" dirty="0">
                <a:solidFill>
                  <a:schemeClr val="tx1">
                    <a:lumMod val="85000"/>
                  </a:schemeClr>
                </a:solidFill>
                <a:latin typeface="Times New Roman"/>
                <a:cs typeface="Times New Roman"/>
              </a:rPr>
              <a:t>and</a:t>
            </a:r>
            <a:r>
              <a:rPr sz="1100" i="1" spc="-40" dirty="0">
                <a:solidFill>
                  <a:schemeClr val="tx1">
                    <a:lumMod val="85000"/>
                  </a:schemeClr>
                </a:solidFill>
                <a:latin typeface="Times New Roman"/>
                <a:cs typeface="Times New Roman"/>
              </a:rPr>
              <a:t> </a:t>
            </a:r>
            <a:r>
              <a:rPr sz="1100" i="1" spc="-5" dirty="0">
                <a:solidFill>
                  <a:schemeClr val="tx1">
                    <a:lumMod val="85000"/>
                  </a:schemeClr>
                </a:solidFill>
                <a:latin typeface="Times New Roman"/>
                <a:cs typeface="Times New Roman"/>
              </a:rPr>
              <a:t>V</a:t>
            </a:r>
            <a:r>
              <a:rPr sz="1100" i="1" spc="5" dirty="0">
                <a:solidFill>
                  <a:schemeClr val="tx1">
                    <a:lumMod val="85000"/>
                  </a:schemeClr>
                </a:solidFill>
                <a:latin typeface="Times New Roman"/>
                <a:cs typeface="Times New Roman"/>
              </a:rPr>
              <a:t>i</a:t>
            </a:r>
            <a:r>
              <a:rPr sz="1100" i="1" dirty="0">
                <a:solidFill>
                  <a:schemeClr val="tx1">
                    <a:lumMod val="85000"/>
                  </a:schemeClr>
                </a:solidFill>
                <a:latin typeface="Times New Roman"/>
                <a:cs typeface="Times New Roman"/>
              </a:rPr>
              <a:t>neyards</a:t>
            </a:r>
            <a:endParaRPr sz="1100" dirty="0">
              <a:solidFill>
                <a:schemeClr val="tx1">
                  <a:lumMod val="85000"/>
                </a:schemeClr>
              </a:solidFill>
              <a:latin typeface="Times New Roman"/>
              <a:cs typeface="Times New Roman"/>
            </a:endParaRPr>
          </a:p>
        </p:txBody>
      </p:sp>
      <p:graphicFrame>
        <p:nvGraphicFramePr>
          <p:cNvPr id="12" name="Chart 11">
            <a:extLst>
              <a:ext uri="{FF2B5EF4-FFF2-40B4-BE49-F238E27FC236}">
                <a16:creationId xmlns:a16="http://schemas.microsoft.com/office/drawing/2014/main" id="{00000000-0008-0000-0C00-00001B000000}"/>
              </a:ext>
            </a:extLst>
          </p:cNvPr>
          <p:cNvGraphicFramePr>
            <a:graphicFrameLocks/>
          </p:cNvGraphicFramePr>
          <p:nvPr/>
        </p:nvGraphicFramePr>
        <p:xfrm>
          <a:off x="91642" y="1353682"/>
          <a:ext cx="6609195" cy="39454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161842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909311"/>
            <a:ext cx="9144000" cy="880241"/>
          </a:xfrm>
          <a:prstGeom prst="rect">
            <a:avLst/>
          </a:prstGeom>
        </p:spPr>
        <p:txBody>
          <a:bodyPr vert="horz" wrap="square" lIns="0" tIns="0" rIns="0" bIns="0" rtlCol="0">
            <a:spAutoFit/>
          </a:bodyPr>
          <a:lstStyle/>
          <a:p>
            <a:pPr algn="ctr">
              <a:lnSpc>
                <a:spcPts val="3470"/>
              </a:lnSpc>
            </a:pPr>
            <a:r>
              <a:rPr sz="3000" b="1" spc="-10" dirty="0">
                <a:solidFill>
                  <a:schemeClr val="bg2"/>
                </a:solidFill>
                <a:latin typeface="+mj-lt"/>
                <a:cs typeface="Arial"/>
              </a:rPr>
              <a:t>O</a:t>
            </a:r>
            <a:r>
              <a:rPr sz="3000" b="1" spc="-5" dirty="0">
                <a:solidFill>
                  <a:schemeClr val="bg2"/>
                </a:solidFill>
                <a:latin typeface="+mj-lt"/>
                <a:cs typeface="Arial"/>
              </a:rPr>
              <a:t>r</a:t>
            </a:r>
            <a:r>
              <a:rPr sz="3000" b="1" dirty="0">
                <a:solidFill>
                  <a:schemeClr val="bg2"/>
                </a:solidFill>
                <a:latin typeface="+mj-lt"/>
                <a:cs typeface="Arial"/>
              </a:rPr>
              <a:t>gan</a:t>
            </a:r>
            <a:r>
              <a:rPr sz="3000" b="1" spc="-10" dirty="0">
                <a:solidFill>
                  <a:schemeClr val="bg2"/>
                </a:solidFill>
                <a:latin typeface="+mj-lt"/>
                <a:cs typeface="Arial"/>
              </a:rPr>
              <a:t>i</a:t>
            </a:r>
            <a:r>
              <a:rPr sz="3000" b="1" dirty="0">
                <a:solidFill>
                  <a:schemeClr val="bg2"/>
                </a:solidFill>
                <a:latin typeface="+mj-lt"/>
                <a:cs typeface="Arial"/>
              </a:rPr>
              <a:t>c</a:t>
            </a:r>
            <a:r>
              <a:rPr sz="3000" b="1" spc="15" dirty="0">
                <a:solidFill>
                  <a:schemeClr val="bg2"/>
                </a:solidFill>
                <a:latin typeface="+mj-lt"/>
                <a:cs typeface="Arial"/>
              </a:rPr>
              <a:t> </a:t>
            </a:r>
            <a:r>
              <a:rPr sz="3000" b="1" spc="-10" dirty="0">
                <a:solidFill>
                  <a:schemeClr val="bg2"/>
                </a:solidFill>
                <a:latin typeface="+mj-lt"/>
                <a:cs typeface="Arial"/>
              </a:rPr>
              <a:t>G</a:t>
            </a:r>
            <a:r>
              <a:rPr sz="3000" b="1" spc="-5" dirty="0">
                <a:solidFill>
                  <a:schemeClr val="bg2"/>
                </a:solidFill>
                <a:latin typeface="+mj-lt"/>
                <a:cs typeface="Arial"/>
              </a:rPr>
              <a:t>r</a:t>
            </a:r>
            <a:r>
              <a:rPr sz="3000" b="1" dirty="0">
                <a:solidFill>
                  <a:schemeClr val="bg2"/>
                </a:solidFill>
                <a:latin typeface="+mj-lt"/>
                <a:cs typeface="Arial"/>
              </a:rPr>
              <a:t>a</a:t>
            </a:r>
            <a:r>
              <a:rPr sz="3000" b="1" spc="-10" dirty="0">
                <a:solidFill>
                  <a:schemeClr val="bg2"/>
                </a:solidFill>
                <a:latin typeface="+mj-lt"/>
                <a:cs typeface="Arial"/>
              </a:rPr>
              <a:t>i</a:t>
            </a:r>
            <a:r>
              <a:rPr sz="3000" b="1" dirty="0">
                <a:solidFill>
                  <a:schemeClr val="bg2"/>
                </a:solidFill>
                <a:latin typeface="+mj-lt"/>
                <a:cs typeface="Arial"/>
              </a:rPr>
              <a:t>n,</a:t>
            </a:r>
            <a:r>
              <a:rPr sz="3000" b="1" spc="10" dirty="0">
                <a:solidFill>
                  <a:schemeClr val="bg2"/>
                </a:solidFill>
                <a:latin typeface="+mj-lt"/>
                <a:cs typeface="Arial"/>
              </a:rPr>
              <a:t> </a:t>
            </a:r>
            <a:r>
              <a:rPr sz="3000" b="1" dirty="0">
                <a:solidFill>
                  <a:schemeClr val="bg2"/>
                </a:solidFill>
                <a:latin typeface="+mj-lt"/>
                <a:cs typeface="Arial"/>
              </a:rPr>
              <a:t>Pu</a:t>
            </a:r>
            <a:r>
              <a:rPr sz="3000" b="1" spc="-10" dirty="0">
                <a:solidFill>
                  <a:schemeClr val="bg2"/>
                </a:solidFill>
                <a:latin typeface="+mj-lt"/>
                <a:cs typeface="Arial"/>
              </a:rPr>
              <a:t>l</a:t>
            </a:r>
            <a:r>
              <a:rPr sz="3000" b="1" dirty="0">
                <a:solidFill>
                  <a:schemeClr val="bg2"/>
                </a:solidFill>
                <a:latin typeface="+mj-lt"/>
                <a:cs typeface="Arial"/>
              </a:rPr>
              <a:t>se</a:t>
            </a:r>
            <a:r>
              <a:rPr sz="3000" b="1" spc="5" dirty="0">
                <a:solidFill>
                  <a:schemeClr val="bg2"/>
                </a:solidFill>
                <a:latin typeface="+mj-lt"/>
                <a:cs typeface="Arial"/>
              </a:rPr>
              <a:t> </a:t>
            </a:r>
            <a:r>
              <a:rPr sz="3000" b="1" dirty="0">
                <a:solidFill>
                  <a:schemeClr val="bg2"/>
                </a:solidFill>
                <a:latin typeface="+mj-lt"/>
                <a:cs typeface="Arial"/>
              </a:rPr>
              <a:t>&amp; </a:t>
            </a:r>
            <a:r>
              <a:rPr sz="3000" b="1" spc="-10" dirty="0">
                <a:solidFill>
                  <a:schemeClr val="bg2"/>
                </a:solidFill>
                <a:latin typeface="+mj-lt"/>
                <a:cs typeface="Arial"/>
              </a:rPr>
              <a:t>Oil</a:t>
            </a:r>
            <a:r>
              <a:rPr sz="3000" b="1" dirty="0">
                <a:solidFill>
                  <a:schemeClr val="bg2"/>
                </a:solidFill>
                <a:latin typeface="+mj-lt"/>
                <a:cs typeface="Arial"/>
              </a:rPr>
              <a:t>seed</a:t>
            </a:r>
            <a:r>
              <a:rPr lang="en-US" sz="3000" b="1" dirty="0">
                <a:solidFill>
                  <a:schemeClr val="bg2"/>
                </a:solidFill>
                <a:latin typeface="+mj-lt"/>
                <a:cs typeface="Arial"/>
              </a:rPr>
              <a:t> Acres</a:t>
            </a:r>
            <a:br>
              <a:rPr lang="en-US" altLang="en-US" sz="4000" dirty="0">
                <a:latin typeface="+mj-lt"/>
              </a:rPr>
            </a:br>
            <a:r>
              <a:rPr lang="en-US" altLang="en-US" sz="2400" b="1" dirty="0">
                <a:solidFill>
                  <a:schemeClr val="tx2"/>
                </a:solidFill>
                <a:latin typeface="+mj-lt"/>
              </a:rPr>
              <a:t>Washington State </a:t>
            </a:r>
            <a:endParaRPr sz="2400" b="1" dirty="0">
              <a:solidFill>
                <a:schemeClr val="tx2"/>
              </a:solidFill>
              <a:latin typeface="+mj-lt"/>
              <a:cs typeface="Arial"/>
            </a:endParaRPr>
          </a:p>
        </p:txBody>
      </p:sp>
      <p:sp>
        <p:nvSpPr>
          <p:cNvPr id="4" name="object 4"/>
          <p:cNvSpPr txBox="1"/>
          <p:nvPr/>
        </p:nvSpPr>
        <p:spPr>
          <a:xfrm>
            <a:off x="1092716" y="6153915"/>
            <a:ext cx="7795895" cy="276999"/>
          </a:xfrm>
          <a:prstGeom prst="rect">
            <a:avLst/>
          </a:prstGeom>
        </p:spPr>
        <p:txBody>
          <a:bodyPr vert="horz" wrap="square" lIns="0" tIns="0" rIns="0" bIns="0" rtlCol="0">
            <a:spAutoFit/>
          </a:bodyPr>
          <a:lstStyle/>
          <a:p>
            <a:pPr marL="12700"/>
            <a:r>
              <a:rPr spc="5" dirty="0">
                <a:solidFill>
                  <a:prstClr val="black"/>
                </a:solidFill>
                <a:cs typeface="Arial"/>
              </a:rPr>
              <a:t>R</a:t>
            </a:r>
            <a:r>
              <a:rPr dirty="0">
                <a:solidFill>
                  <a:prstClr val="black"/>
                </a:solidFill>
                <a:cs typeface="Arial"/>
              </a:rPr>
              <a:t>epor</a:t>
            </a:r>
            <a:r>
              <a:rPr spc="-5" dirty="0">
                <a:solidFill>
                  <a:prstClr val="black"/>
                </a:solidFill>
                <a:cs typeface="Arial"/>
              </a:rPr>
              <a:t>t</a:t>
            </a:r>
            <a:r>
              <a:rPr dirty="0">
                <a:solidFill>
                  <a:prstClr val="black"/>
                </a:solidFill>
                <a:cs typeface="Arial"/>
              </a:rPr>
              <a:t>ed</a:t>
            </a:r>
            <a:r>
              <a:rPr spc="-40" dirty="0">
                <a:solidFill>
                  <a:prstClr val="black"/>
                </a:solidFill>
                <a:cs typeface="Arial"/>
              </a:rPr>
              <a:t> </a:t>
            </a:r>
            <a:r>
              <a:rPr dirty="0">
                <a:solidFill>
                  <a:prstClr val="black"/>
                </a:solidFill>
                <a:cs typeface="Arial"/>
              </a:rPr>
              <a:t>20</a:t>
            </a:r>
            <a:r>
              <a:rPr lang="en-US" dirty="0">
                <a:solidFill>
                  <a:prstClr val="black"/>
                </a:solidFill>
                <a:cs typeface="Arial"/>
              </a:rPr>
              <a:t>20</a:t>
            </a:r>
            <a:r>
              <a:rPr spc="-20" dirty="0">
                <a:solidFill>
                  <a:prstClr val="black"/>
                </a:solidFill>
                <a:cs typeface="Arial"/>
              </a:rPr>
              <a:t> </a:t>
            </a:r>
            <a:r>
              <a:rPr dirty="0">
                <a:solidFill>
                  <a:prstClr val="black"/>
                </a:solidFill>
                <a:cs typeface="Arial"/>
              </a:rPr>
              <a:t>organ</a:t>
            </a:r>
            <a:r>
              <a:rPr spc="-5" dirty="0">
                <a:solidFill>
                  <a:prstClr val="black"/>
                </a:solidFill>
                <a:cs typeface="Arial"/>
              </a:rPr>
              <a:t>i</a:t>
            </a:r>
            <a:r>
              <a:rPr dirty="0">
                <a:solidFill>
                  <a:prstClr val="black"/>
                </a:solidFill>
                <a:cs typeface="Arial"/>
              </a:rPr>
              <a:t>c</a:t>
            </a:r>
            <a:r>
              <a:rPr spc="-25" dirty="0">
                <a:solidFill>
                  <a:prstClr val="black"/>
                </a:solidFill>
                <a:cs typeface="Arial"/>
              </a:rPr>
              <a:t> </a:t>
            </a:r>
            <a:r>
              <a:rPr dirty="0">
                <a:solidFill>
                  <a:prstClr val="black"/>
                </a:solidFill>
                <a:cs typeface="Arial"/>
              </a:rPr>
              <a:t>gra</a:t>
            </a:r>
            <a:r>
              <a:rPr spc="-5" dirty="0">
                <a:solidFill>
                  <a:prstClr val="black"/>
                </a:solidFill>
                <a:cs typeface="Arial"/>
              </a:rPr>
              <a:t>i</a:t>
            </a:r>
            <a:r>
              <a:rPr dirty="0">
                <a:solidFill>
                  <a:prstClr val="black"/>
                </a:solidFill>
                <a:cs typeface="Arial"/>
              </a:rPr>
              <a:t>n,</a:t>
            </a:r>
            <a:r>
              <a:rPr spc="-35" dirty="0">
                <a:solidFill>
                  <a:prstClr val="black"/>
                </a:solidFill>
                <a:cs typeface="Arial"/>
              </a:rPr>
              <a:t> </a:t>
            </a:r>
            <a:r>
              <a:rPr dirty="0">
                <a:solidFill>
                  <a:prstClr val="black"/>
                </a:solidFill>
                <a:cs typeface="Arial"/>
              </a:rPr>
              <a:t>pu</a:t>
            </a:r>
            <a:r>
              <a:rPr spc="-5" dirty="0">
                <a:solidFill>
                  <a:prstClr val="black"/>
                </a:solidFill>
                <a:cs typeface="Arial"/>
              </a:rPr>
              <a:t>l</a:t>
            </a:r>
            <a:r>
              <a:rPr spc="5" dirty="0">
                <a:solidFill>
                  <a:prstClr val="black"/>
                </a:solidFill>
                <a:cs typeface="Arial"/>
              </a:rPr>
              <a:t>s</a:t>
            </a:r>
            <a:r>
              <a:rPr dirty="0">
                <a:solidFill>
                  <a:prstClr val="black"/>
                </a:solidFill>
                <a:cs typeface="Arial"/>
              </a:rPr>
              <a:t>e</a:t>
            </a:r>
            <a:r>
              <a:rPr spc="-15" dirty="0">
                <a:solidFill>
                  <a:prstClr val="black"/>
                </a:solidFill>
                <a:cs typeface="Arial"/>
              </a:rPr>
              <a:t> </a:t>
            </a:r>
            <a:r>
              <a:rPr dirty="0">
                <a:solidFill>
                  <a:prstClr val="black"/>
                </a:solidFill>
                <a:cs typeface="Arial"/>
              </a:rPr>
              <a:t>and</a:t>
            </a:r>
            <a:r>
              <a:rPr spc="-15" dirty="0">
                <a:solidFill>
                  <a:prstClr val="black"/>
                </a:solidFill>
                <a:cs typeface="Arial"/>
              </a:rPr>
              <a:t> </a:t>
            </a:r>
            <a:r>
              <a:rPr dirty="0">
                <a:solidFill>
                  <a:prstClr val="black"/>
                </a:solidFill>
                <a:cs typeface="Arial"/>
              </a:rPr>
              <a:t>o</a:t>
            </a:r>
            <a:r>
              <a:rPr spc="-5" dirty="0">
                <a:solidFill>
                  <a:prstClr val="black"/>
                </a:solidFill>
                <a:cs typeface="Arial"/>
              </a:rPr>
              <a:t>il</a:t>
            </a:r>
            <a:r>
              <a:rPr spc="5" dirty="0">
                <a:solidFill>
                  <a:prstClr val="black"/>
                </a:solidFill>
                <a:cs typeface="Arial"/>
              </a:rPr>
              <a:t>s</a:t>
            </a:r>
            <a:r>
              <a:rPr dirty="0">
                <a:solidFill>
                  <a:prstClr val="black"/>
                </a:solidFill>
                <a:cs typeface="Arial"/>
              </a:rPr>
              <a:t>eed</a:t>
            </a:r>
            <a:r>
              <a:rPr spc="-15" dirty="0">
                <a:solidFill>
                  <a:prstClr val="black"/>
                </a:solidFill>
                <a:cs typeface="Arial"/>
              </a:rPr>
              <a:t> </a:t>
            </a:r>
            <a:r>
              <a:rPr dirty="0">
                <a:solidFill>
                  <a:prstClr val="black"/>
                </a:solidFill>
                <a:cs typeface="Arial"/>
              </a:rPr>
              <a:t>=</a:t>
            </a:r>
            <a:r>
              <a:rPr spc="-15" dirty="0">
                <a:solidFill>
                  <a:prstClr val="black"/>
                </a:solidFill>
                <a:cs typeface="Arial"/>
              </a:rPr>
              <a:t> </a:t>
            </a:r>
            <a:r>
              <a:rPr lang="en-US" spc="-15" dirty="0">
                <a:solidFill>
                  <a:prstClr val="black"/>
                </a:solidFill>
                <a:cs typeface="Arial"/>
              </a:rPr>
              <a:t>20,611</a:t>
            </a:r>
            <a:r>
              <a:rPr spc="-30" dirty="0">
                <a:solidFill>
                  <a:prstClr val="black"/>
                </a:solidFill>
                <a:cs typeface="Arial"/>
              </a:rPr>
              <a:t> </a:t>
            </a:r>
            <a:r>
              <a:rPr dirty="0">
                <a:solidFill>
                  <a:prstClr val="black"/>
                </a:solidFill>
                <a:cs typeface="Arial"/>
              </a:rPr>
              <a:t>a</a:t>
            </a:r>
            <a:r>
              <a:rPr spc="5" dirty="0">
                <a:solidFill>
                  <a:prstClr val="black"/>
                </a:solidFill>
                <a:cs typeface="Arial"/>
              </a:rPr>
              <a:t>c</a:t>
            </a:r>
            <a:r>
              <a:rPr dirty="0">
                <a:solidFill>
                  <a:prstClr val="black"/>
                </a:solidFill>
                <a:cs typeface="Arial"/>
              </a:rPr>
              <a:t>res</a:t>
            </a:r>
            <a:endParaRPr sz="1100" dirty="0">
              <a:solidFill>
                <a:prstClr val="black"/>
              </a:solidFill>
              <a:cs typeface="Arial"/>
            </a:endParaRPr>
          </a:p>
        </p:txBody>
      </p:sp>
      <p:sp>
        <p:nvSpPr>
          <p:cNvPr id="5" name="object 5" descr="Combine harvester working in a field"/>
          <p:cNvSpPr/>
          <p:nvPr/>
        </p:nvSpPr>
        <p:spPr>
          <a:xfrm>
            <a:off x="7148881" y="2080583"/>
            <a:ext cx="1852399" cy="2935372"/>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6" name="object 6"/>
          <p:cNvSpPr txBox="1"/>
          <p:nvPr/>
        </p:nvSpPr>
        <p:spPr>
          <a:xfrm>
            <a:off x="7363564" y="4551634"/>
            <a:ext cx="1423035" cy="333375"/>
          </a:xfrm>
          <a:prstGeom prst="rect">
            <a:avLst/>
          </a:prstGeom>
        </p:spPr>
        <p:txBody>
          <a:bodyPr vert="horz" wrap="square" lIns="0" tIns="0" rIns="0" bIns="0" rtlCol="0">
            <a:spAutoFit/>
          </a:bodyPr>
          <a:lstStyle/>
          <a:p>
            <a:pPr marL="326390" marR="5080" indent="-314325"/>
            <a:r>
              <a:rPr sz="1100" i="1" dirty="0">
                <a:solidFill>
                  <a:srgbClr val="595958"/>
                </a:solidFill>
                <a:latin typeface="Times New Roman"/>
                <a:cs typeface="Times New Roman"/>
              </a:rPr>
              <a:t>© </a:t>
            </a:r>
            <a:r>
              <a:rPr sz="1100" i="1" spc="-5" dirty="0">
                <a:solidFill>
                  <a:srgbClr val="595958"/>
                </a:solidFill>
                <a:latin typeface="Times New Roman"/>
                <a:cs typeface="Times New Roman"/>
              </a:rPr>
              <a:t>B</a:t>
            </a:r>
            <a:r>
              <a:rPr sz="1100" i="1" spc="5" dirty="0">
                <a:solidFill>
                  <a:srgbClr val="595958"/>
                </a:solidFill>
                <a:latin typeface="Times New Roman"/>
                <a:cs typeface="Times New Roman"/>
              </a:rPr>
              <a:t>l</a:t>
            </a:r>
            <a:r>
              <a:rPr sz="1100" i="1" dirty="0">
                <a:solidFill>
                  <a:srgbClr val="595958"/>
                </a:solidFill>
                <a:latin typeface="Times New Roman"/>
                <a:cs typeface="Times New Roman"/>
              </a:rPr>
              <a:t>ueb</a:t>
            </a:r>
            <a:r>
              <a:rPr sz="1100" i="1" spc="5" dirty="0">
                <a:solidFill>
                  <a:srgbClr val="595958"/>
                </a:solidFill>
                <a:latin typeface="Times New Roman"/>
                <a:cs typeface="Times New Roman"/>
              </a:rPr>
              <a:t>i</a:t>
            </a:r>
            <a:r>
              <a:rPr sz="1100" i="1" dirty="0">
                <a:solidFill>
                  <a:srgbClr val="595958"/>
                </a:solidFill>
                <a:latin typeface="Times New Roman"/>
                <a:cs typeface="Times New Roman"/>
              </a:rPr>
              <a:t>rd</a:t>
            </a:r>
            <a:r>
              <a:rPr sz="1100" i="1" spc="-50" dirty="0">
                <a:solidFill>
                  <a:srgbClr val="595958"/>
                </a:solidFill>
                <a:latin typeface="Times New Roman"/>
                <a:cs typeface="Times New Roman"/>
              </a:rPr>
              <a:t> </a:t>
            </a:r>
            <a:r>
              <a:rPr sz="1100" i="1" spc="-5" dirty="0">
                <a:solidFill>
                  <a:srgbClr val="595958"/>
                </a:solidFill>
                <a:latin typeface="Times New Roman"/>
                <a:cs typeface="Times New Roman"/>
              </a:rPr>
              <a:t>G</a:t>
            </a:r>
            <a:r>
              <a:rPr sz="1100" i="1" dirty="0">
                <a:solidFill>
                  <a:srgbClr val="595958"/>
                </a:solidFill>
                <a:latin typeface="Times New Roman"/>
                <a:cs typeface="Times New Roman"/>
              </a:rPr>
              <a:t>ra</a:t>
            </a:r>
            <a:r>
              <a:rPr sz="1100" i="1" spc="5" dirty="0">
                <a:solidFill>
                  <a:srgbClr val="595958"/>
                </a:solidFill>
                <a:latin typeface="Times New Roman"/>
                <a:cs typeface="Times New Roman"/>
              </a:rPr>
              <a:t>i</a:t>
            </a:r>
            <a:r>
              <a:rPr sz="1100" i="1" dirty="0">
                <a:solidFill>
                  <a:srgbClr val="595958"/>
                </a:solidFill>
                <a:latin typeface="Times New Roman"/>
                <a:cs typeface="Times New Roman"/>
              </a:rPr>
              <a:t>n</a:t>
            </a:r>
            <a:r>
              <a:rPr sz="1100" i="1" spc="-15" dirty="0">
                <a:solidFill>
                  <a:srgbClr val="595958"/>
                </a:solidFill>
                <a:latin typeface="Times New Roman"/>
                <a:cs typeface="Times New Roman"/>
              </a:rPr>
              <a:t> </a:t>
            </a:r>
            <a:r>
              <a:rPr sz="1100" i="1" spc="-5" dirty="0">
                <a:solidFill>
                  <a:srgbClr val="595958"/>
                </a:solidFill>
                <a:latin typeface="Times New Roman"/>
                <a:cs typeface="Times New Roman"/>
              </a:rPr>
              <a:t>F</a:t>
            </a:r>
            <a:r>
              <a:rPr sz="1100" i="1" dirty="0">
                <a:solidFill>
                  <a:srgbClr val="595958"/>
                </a:solidFill>
                <a:latin typeface="Times New Roman"/>
                <a:cs typeface="Times New Roman"/>
              </a:rPr>
              <a:t>ar</a:t>
            </a:r>
            <a:r>
              <a:rPr sz="1100" i="1" spc="-5" dirty="0">
                <a:solidFill>
                  <a:srgbClr val="595958"/>
                </a:solidFill>
                <a:latin typeface="Times New Roman"/>
                <a:cs typeface="Times New Roman"/>
              </a:rPr>
              <a:t>m</a:t>
            </a:r>
            <a:r>
              <a:rPr sz="1100" i="1" dirty="0">
                <a:solidFill>
                  <a:srgbClr val="595958"/>
                </a:solidFill>
                <a:latin typeface="Times New Roman"/>
                <a:cs typeface="Times New Roman"/>
              </a:rPr>
              <a:t>s </a:t>
            </a:r>
            <a:r>
              <a:rPr sz="1100" i="1" spc="-10" dirty="0">
                <a:solidFill>
                  <a:srgbClr val="595958"/>
                </a:solidFill>
                <a:latin typeface="Times New Roman"/>
                <a:cs typeface="Times New Roman"/>
              </a:rPr>
              <a:t>O</a:t>
            </a:r>
            <a:r>
              <a:rPr sz="1100" i="1" dirty="0">
                <a:solidFill>
                  <a:srgbClr val="595958"/>
                </a:solidFill>
                <a:latin typeface="Times New Roman"/>
                <a:cs typeface="Times New Roman"/>
              </a:rPr>
              <a:t>rgan</a:t>
            </a:r>
            <a:r>
              <a:rPr sz="1100" i="1" spc="5" dirty="0">
                <a:solidFill>
                  <a:srgbClr val="595958"/>
                </a:solidFill>
                <a:latin typeface="Times New Roman"/>
                <a:cs typeface="Times New Roman"/>
              </a:rPr>
              <a:t>i</a:t>
            </a:r>
            <a:r>
              <a:rPr sz="1100" i="1" dirty="0">
                <a:solidFill>
                  <a:srgbClr val="595958"/>
                </a:solidFill>
                <a:latin typeface="Times New Roman"/>
                <a:cs typeface="Times New Roman"/>
              </a:rPr>
              <a:t>c</a:t>
            </a:r>
            <a:r>
              <a:rPr sz="1100" i="1" spc="-25" dirty="0">
                <a:solidFill>
                  <a:srgbClr val="595958"/>
                </a:solidFill>
                <a:latin typeface="Times New Roman"/>
                <a:cs typeface="Times New Roman"/>
              </a:rPr>
              <a:t> </a:t>
            </a:r>
            <a:r>
              <a:rPr sz="1100" i="1" spc="-5" dirty="0">
                <a:solidFill>
                  <a:srgbClr val="595958"/>
                </a:solidFill>
                <a:latin typeface="Times New Roman"/>
                <a:cs typeface="Times New Roman"/>
              </a:rPr>
              <a:t>E</a:t>
            </a:r>
            <a:r>
              <a:rPr sz="1100" i="1" spc="-10" dirty="0">
                <a:solidFill>
                  <a:srgbClr val="595958"/>
                </a:solidFill>
                <a:latin typeface="Times New Roman"/>
                <a:cs typeface="Times New Roman"/>
              </a:rPr>
              <a:t>mm</a:t>
            </a:r>
            <a:r>
              <a:rPr sz="1100" i="1" dirty="0">
                <a:solidFill>
                  <a:srgbClr val="595958"/>
                </a:solidFill>
                <a:latin typeface="Times New Roman"/>
                <a:cs typeface="Times New Roman"/>
              </a:rPr>
              <a:t>er</a:t>
            </a:r>
            <a:endParaRPr sz="1100">
              <a:solidFill>
                <a:prstClr val="black"/>
              </a:solidFill>
              <a:latin typeface="Times New Roman"/>
              <a:cs typeface="Times New Roman"/>
            </a:endParaRPr>
          </a:p>
        </p:txBody>
      </p:sp>
      <p:sp>
        <p:nvSpPr>
          <p:cNvPr id="7" name="Slide Number Placeholder 6"/>
          <p:cNvSpPr>
            <a:spLocks noGrp="1"/>
          </p:cNvSpPr>
          <p:nvPr>
            <p:ph type="sldNum" sz="quarter" idx="4294967295"/>
          </p:nvPr>
        </p:nvSpPr>
        <p:spPr>
          <a:xfrm>
            <a:off x="8626411" y="6472365"/>
            <a:ext cx="462755" cy="342900"/>
          </a:xfrm>
        </p:spPr>
        <p:txBody>
          <a:bodyPr/>
          <a:lstStyle/>
          <a:p>
            <a:fld id="{B6F15528-21DE-4FAA-801E-634DDDAF4B2B}" type="slidenum">
              <a:rPr lang="en-US" sz="1200" smtClean="0"/>
              <a:t>13</a:t>
            </a:fld>
            <a:endParaRPr lang="en-US" sz="1200" dirty="0"/>
          </a:p>
        </p:txBody>
      </p:sp>
      <p:sp>
        <p:nvSpPr>
          <p:cNvPr id="9" name="object 4"/>
          <p:cNvSpPr txBox="1"/>
          <p:nvPr/>
        </p:nvSpPr>
        <p:spPr>
          <a:xfrm>
            <a:off x="6844373" y="6586450"/>
            <a:ext cx="1766227" cy="184666"/>
          </a:xfrm>
          <a:prstGeom prst="rect">
            <a:avLst/>
          </a:prstGeom>
        </p:spPr>
        <p:txBody>
          <a:bodyPr vert="horz" wrap="square" lIns="0" tIns="0" rIns="0" bIns="0" rtlCol="0">
            <a:spAutoFit/>
          </a:bodyPr>
          <a:lstStyle/>
          <a:p>
            <a:pPr marL="12700"/>
            <a:r>
              <a:rPr sz="1200" i="1" spc="-5" dirty="0">
                <a:solidFill>
                  <a:schemeClr val="bg2">
                    <a:lumMod val="65000"/>
                    <a:lumOff val="35000"/>
                  </a:schemeClr>
                </a:solidFill>
                <a:cs typeface="Arial"/>
              </a:rPr>
              <a:t>C</a:t>
            </a:r>
            <a:r>
              <a:rPr sz="1200" i="1" dirty="0">
                <a:solidFill>
                  <a:schemeClr val="bg2">
                    <a:lumMod val="65000"/>
                    <a:lumOff val="35000"/>
                  </a:schemeClr>
                </a:solidFill>
                <a:cs typeface="Arial"/>
              </a:rPr>
              <a:t>o</a:t>
            </a:r>
            <a:r>
              <a:rPr sz="1200" i="1" spc="-20" dirty="0">
                <a:solidFill>
                  <a:schemeClr val="bg2">
                    <a:lumMod val="65000"/>
                    <a:lumOff val="35000"/>
                  </a:schemeClr>
                </a:solidFill>
                <a:cs typeface="Arial"/>
              </a:rPr>
              <a:t>m</a:t>
            </a:r>
            <a:r>
              <a:rPr sz="1200" i="1" dirty="0">
                <a:solidFill>
                  <a:schemeClr val="bg2">
                    <a:lumMod val="65000"/>
                    <a:lumOff val="35000"/>
                  </a:schemeClr>
                </a:solidFill>
                <a:cs typeface="Arial"/>
              </a:rPr>
              <a:t>b</a:t>
            </a:r>
            <a:r>
              <a:rPr sz="1200" i="1" spc="-5" dirty="0">
                <a:solidFill>
                  <a:schemeClr val="bg2">
                    <a:lumMod val="65000"/>
                    <a:lumOff val="35000"/>
                  </a:schemeClr>
                </a:solidFill>
                <a:cs typeface="Arial"/>
              </a:rPr>
              <a:t>i</a:t>
            </a:r>
            <a:r>
              <a:rPr sz="1200" i="1" dirty="0">
                <a:solidFill>
                  <a:schemeClr val="bg2">
                    <a:lumMod val="65000"/>
                    <a:lumOff val="35000"/>
                  </a:schemeClr>
                </a:solidFill>
                <a:cs typeface="Arial"/>
              </a:rPr>
              <a:t>ned</a:t>
            </a:r>
            <a:r>
              <a:rPr sz="1200" i="1" spc="-30" dirty="0">
                <a:solidFill>
                  <a:schemeClr val="bg2">
                    <a:lumMod val="65000"/>
                    <a:lumOff val="35000"/>
                  </a:schemeClr>
                </a:solidFill>
                <a:cs typeface="Arial"/>
              </a:rPr>
              <a:t> </a:t>
            </a:r>
            <a:r>
              <a:rPr sz="1200" i="1" dirty="0">
                <a:solidFill>
                  <a:schemeClr val="bg2">
                    <a:lumMod val="65000"/>
                    <a:lumOff val="35000"/>
                  </a:schemeClr>
                </a:solidFill>
                <a:cs typeface="Arial"/>
              </a:rPr>
              <a:t>ce</a:t>
            </a:r>
            <a:r>
              <a:rPr sz="1200" i="1" spc="-5" dirty="0">
                <a:solidFill>
                  <a:schemeClr val="bg2">
                    <a:lumMod val="65000"/>
                    <a:lumOff val="35000"/>
                  </a:schemeClr>
                </a:solidFill>
                <a:cs typeface="Arial"/>
              </a:rPr>
              <a:t>r</a:t>
            </a:r>
            <a:r>
              <a:rPr sz="1200" i="1" dirty="0">
                <a:solidFill>
                  <a:schemeClr val="bg2">
                    <a:lumMod val="65000"/>
                    <a:lumOff val="35000"/>
                  </a:schemeClr>
                </a:solidFill>
                <a:cs typeface="Arial"/>
              </a:rPr>
              <a:t>t</a:t>
            </a:r>
            <a:r>
              <a:rPr sz="1200" i="1" spc="-5" dirty="0">
                <a:solidFill>
                  <a:schemeClr val="bg2">
                    <a:lumMod val="65000"/>
                    <a:lumOff val="35000"/>
                  </a:schemeClr>
                </a:solidFill>
                <a:cs typeface="Arial"/>
              </a:rPr>
              <a:t>i</a:t>
            </a:r>
            <a:r>
              <a:rPr sz="1200" i="1" dirty="0">
                <a:solidFill>
                  <a:schemeClr val="bg2">
                    <a:lumMod val="65000"/>
                    <a:lumOff val="35000"/>
                  </a:schemeClr>
                </a:solidFill>
                <a:cs typeface="Arial"/>
              </a:rPr>
              <a:t>f</a:t>
            </a:r>
            <a:r>
              <a:rPr sz="1200" i="1" spc="-5" dirty="0">
                <a:solidFill>
                  <a:schemeClr val="bg2">
                    <a:lumMod val="65000"/>
                    <a:lumOff val="35000"/>
                  </a:schemeClr>
                </a:solidFill>
                <a:cs typeface="Arial"/>
              </a:rPr>
              <a:t>i</a:t>
            </a:r>
            <a:r>
              <a:rPr sz="1200" i="1" spc="5" dirty="0">
                <a:solidFill>
                  <a:schemeClr val="bg2">
                    <a:lumMod val="65000"/>
                    <a:lumOff val="35000"/>
                  </a:schemeClr>
                </a:solidFill>
                <a:cs typeface="Arial"/>
              </a:rPr>
              <a:t>e</a:t>
            </a:r>
            <a:r>
              <a:rPr sz="1200" i="1" spc="-5" dirty="0">
                <a:solidFill>
                  <a:schemeClr val="bg2">
                    <a:lumMod val="65000"/>
                    <a:lumOff val="35000"/>
                  </a:schemeClr>
                </a:solidFill>
                <a:cs typeface="Arial"/>
              </a:rPr>
              <a:t>r</a:t>
            </a:r>
            <a:r>
              <a:rPr sz="1200" i="1" spc="-75" dirty="0">
                <a:solidFill>
                  <a:schemeClr val="bg2">
                    <a:lumMod val="65000"/>
                    <a:lumOff val="35000"/>
                  </a:schemeClr>
                </a:solidFill>
                <a:cs typeface="Arial"/>
              </a:rPr>
              <a:t> </a:t>
            </a:r>
            <a:r>
              <a:rPr sz="1200" i="1" dirty="0">
                <a:solidFill>
                  <a:schemeClr val="bg2">
                    <a:lumMod val="65000"/>
                    <a:lumOff val="35000"/>
                  </a:schemeClr>
                </a:solidFill>
                <a:cs typeface="Arial"/>
              </a:rPr>
              <a:t>data</a:t>
            </a:r>
            <a:endParaRPr sz="1200" dirty="0">
              <a:solidFill>
                <a:schemeClr val="bg2">
                  <a:lumMod val="65000"/>
                  <a:lumOff val="35000"/>
                </a:schemeClr>
              </a:solidFill>
              <a:cs typeface="Arial"/>
            </a:endParaRPr>
          </a:p>
        </p:txBody>
      </p:sp>
      <p:graphicFrame>
        <p:nvGraphicFramePr>
          <p:cNvPr id="10" name="Chart 9">
            <a:extLst>
              <a:ext uri="{FF2B5EF4-FFF2-40B4-BE49-F238E27FC236}">
                <a16:creationId xmlns:a16="http://schemas.microsoft.com/office/drawing/2014/main" id="{00000000-0008-0000-0900-000015000000}"/>
              </a:ext>
            </a:extLst>
          </p:cNvPr>
          <p:cNvGraphicFramePr>
            <a:graphicFrameLocks/>
          </p:cNvGraphicFramePr>
          <p:nvPr/>
        </p:nvGraphicFramePr>
        <p:xfrm>
          <a:off x="215757" y="1551398"/>
          <a:ext cx="7551505" cy="43812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102276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909311"/>
            <a:ext cx="9144000" cy="880241"/>
          </a:xfrm>
          <a:prstGeom prst="rect">
            <a:avLst/>
          </a:prstGeom>
        </p:spPr>
        <p:txBody>
          <a:bodyPr vert="horz" wrap="square" lIns="0" tIns="0" rIns="0" bIns="0" rtlCol="0">
            <a:spAutoFit/>
          </a:bodyPr>
          <a:lstStyle/>
          <a:p>
            <a:pPr algn="ctr">
              <a:lnSpc>
                <a:spcPts val="3470"/>
              </a:lnSpc>
            </a:pPr>
            <a:r>
              <a:rPr sz="3000" b="1" spc="-10" dirty="0">
                <a:solidFill>
                  <a:schemeClr val="bg2"/>
                </a:solidFill>
                <a:latin typeface="+mj-lt"/>
                <a:cs typeface="Arial"/>
              </a:rPr>
              <a:t>O</a:t>
            </a:r>
            <a:r>
              <a:rPr sz="3000" b="1" spc="-5" dirty="0">
                <a:solidFill>
                  <a:schemeClr val="bg2"/>
                </a:solidFill>
                <a:latin typeface="+mj-lt"/>
                <a:cs typeface="Arial"/>
              </a:rPr>
              <a:t>r</a:t>
            </a:r>
            <a:r>
              <a:rPr sz="3000" b="1" dirty="0">
                <a:solidFill>
                  <a:schemeClr val="bg2"/>
                </a:solidFill>
                <a:latin typeface="+mj-lt"/>
                <a:cs typeface="Arial"/>
              </a:rPr>
              <a:t>gan</a:t>
            </a:r>
            <a:r>
              <a:rPr sz="3000" b="1" spc="-10" dirty="0">
                <a:solidFill>
                  <a:schemeClr val="bg2"/>
                </a:solidFill>
                <a:latin typeface="+mj-lt"/>
                <a:cs typeface="Arial"/>
              </a:rPr>
              <a:t>i</a:t>
            </a:r>
            <a:r>
              <a:rPr sz="3000" b="1" dirty="0">
                <a:solidFill>
                  <a:schemeClr val="bg2"/>
                </a:solidFill>
                <a:latin typeface="+mj-lt"/>
                <a:cs typeface="Arial"/>
              </a:rPr>
              <a:t>c</a:t>
            </a:r>
            <a:r>
              <a:rPr sz="3000" b="1" spc="15" dirty="0">
                <a:solidFill>
                  <a:schemeClr val="bg2"/>
                </a:solidFill>
                <a:latin typeface="+mj-lt"/>
                <a:cs typeface="Arial"/>
              </a:rPr>
              <a:t> </a:t>
            </a:r>
            <a:r>
              <a:rPr sz="3000" b="1" spc="-10" dirty="0">
                <a:solidFill>
                  <a:schemeClr val="bg2"/>
                </a:solidFill>
                <a:latin typeface="+mj-lt"/>
                <a:cs typeface="Arial"/>
              </a:rPr>
              <a:t>G</a:t>
            </a:r>
            <a:r>
              <a:rPr sz="3000" b="1" spc="-5" dirty="0">
                <a:solidFill>
                  <a:schemeClr val="bg2"/>
                </a:solidFill>
                <a:latin typeface="+mj-lt"/>
                <a:cs typeface="Arial"/>
              </a:rPr>
              <a:t>r</a:t>
            </a:r>
            <a:r>
              <a:rPr sz="3000" b="1" dirty="0">
                <a:solidFill>
                  <a:schemeClr val="bg2"/>
                </a:solidFill>
                <a:latin typeface="+mj-lt"/>
                <a:cs typeface="Arial"/>
              </a:rPr>
              <a:t>a</a:t>
            </a:r>
            <a:r>
              <a:rPr sz="3000" b="1" spc="-10" dirty="0">
                <a:solidFill>
                  <a:schemeClr val="bg2"/>
                </a:solidFill>
                <a:latin typeface="+mj-lt"/>
                <a:cs typeface="Arial"/>
              </a:rPr>
              <a:t>i</a:t>
            </a:r>
            <a:r>
              <a:rPr sz="3000" b="1" dirty="0">
                <a:solidFill>
                  <a:schemeClr val="bg2"/>
                </a:solidFill>
                <a:latin typeface="+mj-lt"/>
                <a:cs typeface="Arial"/>
              </a:rPr>
              <a:t>n,</a:t>
            </a:r>
            <a:r>
              <a:rPr sz="3000" b="1" spc="10" dirty="0">
                <a:solidFill>
                  <a:schemeClr val="bg2"/>
                </a:solidFill>
                <a:latin typeface="+mj-lt"/>
                <a:cs typeface="Arial"/>
              </a:rPr>
              <a:t> </a:t>
            </a:r>
            <a:r>
              <a:rPr sz="3000" b="1" dirty="0">
                <a:solidFill>
                  <a:schemeClr val="bg2"/>
                </a:solidFill>
                <a:latin typeface="+mj-lt"/>
                <a:cs typeface="Arial"/>
              </a:rPr>
              <a:t>Pu</a:t>
            </a:r>
            <a:r>
              <a:rPr sz="3000" b="1" spc="-10" dirty="0">
                <a:solidFill>
                  <a:schemeClr val="bg2"/>
                </a:solidFill>
                <a:latin typeface="+mj-lt"/>
                <a:cs typeface="Arial"/>
              </a:rPr>
              <a:t>l</a:t>
            </a:r>
            <a:r>
              <a:rPr sz="3000" b="1" dirty="0">
                <a:solidFill>
                  <a:schemeClr val="bg2"/>
                </a:solidFill>
                <a:latin typeface="+mj-lt"/>
                <a:cs typeface="Arial"/>
              </a:rPr>
              <a:t>se</a:t>
            </a:r>
            <a:r>
              <a:rPr sz="3000" b="1" spc="5" dirty="0">
                <a:solidFill>
                  <a:schemeClr val="bg2"/>
                </a:solidFill>
                <a:latin typeface="+mj-lt"/>
                <a:cs typeface="Arial"/>
              </a:rPr>
              <a:t> </a:t>
            </a:r>
            <a:r>
              <a:rPr sz="3000" b="1" dirty="0">
                <a:solidFill>
                  <a:schemeClr val="bg2"/>
                </a:solidFill>
                <a:latin typeface="+mj-lt"/>
                <a:cs typeface="Arial"/>
              </a:rPr>
              <a:t>&amp; </a:t>
            </a:r>
            <a:r>
              <a:rPr sz="3000" b="1" spc="-10" dirty="0">
                <a:solidFill>
                  <a:schemeClr val="bg2"/>
                </a:solidFill>
                <a:latin typeface="+mj-lt"/>
                <a:cs typeface="Arial"/>
              </a:rPr>
              <a:t>Oil</a:t>
            </a:r>
            <a:r>
              <a:rPr sz="3000" b="1" dirty="0">
                <a:solidFill>
                  <a:schemeClr val="bg2"/>
                </a:solidFill>
                <a:latin typeface="+mj-lt"/>
                <a:cs typeface="Arial"/>
              </a:rPr>
              <a:t>seed</a:t>
            </a:r>
            <a:r>
              <a:rPr lang="en-US" sz="3000" b="1" dirty="0">
                <a:solidFill>
                  <a:schemeClr val="bg2"/>
                </a:solidFill>
                <a:latin typeface="+mj-lt"/>
                <a:cs typeface="Arial"/>
              </a:rPr>
              <a:t> Acres</a:t>
            </a:r>
            <a:br>
              <a:rPr lang="en-US" altLang="en-US" sz="4000" dirty="0">
                <a:latin typeface="+mj-lt"/>
              </a:rPr>
            </a:br>
            <a:r>
              <a:rPr lang="en-US" altLang="en-US" sz="2400" b="1" dirty="0">
                <a:solidFill>
                  <a:schemeClr val="tx2"/>
                </a:solidFill>
                <a:latin typeface="+mj-lt"/>
              </a:rPr>
              <a:t>Washington State </a:t>
            </a:r>
            <a:endParaRPr sz="2400" b="1" dirty="0">
              <a:solidFill>
                <a:schemeClr val="tx2"/>
              </a:solidFill>
              <a:latin typeface="+mj-lt"/>
              <a:cs typeface="Arial"/>
            </a:endParaRPr>
          </a:p>
        </p:txBody>
      </p:sp>
      <p:sp>
        <p:nvSpPr>
          <p:cNvPr id="4" name="object 4"/>
          <p:cNvSpPr txBox="1"/>
          <p:nvPr/>
        </p:nvSpPr>
        <p:spPr>
          <a:xfrm>
            <a:off x="1092716" y="6153915"/>
            <a:ext cx="7795895" cy="276999"/>
          </a:xfrm>
          <a:prstGeom prst="rect">
            <a:avLst/>
          </a:prstGeom>
        </p:spPr>
        <p:txBody>
          <a:bodyPr vert="horz" wrap="square" lIns="0" tIns="0" rIns="0" bIns="0" rtlCol="0">
            <a:spAutoFit/>
          </a:bodyPr>
          <a:lstStyle/>
          <a:p>
            <a:pPr marL="12700"/>
            <a:r>
              <a:rPr spc="5" dirty="0">
                <a:solidFill>
                  <a:prstClr val="black"/>
                </a:solidFill>
                <a:cs typeface="Arial"/>
              </a:rPr>
              <a:t>R</a:t>
            </a:r>
            <a:r>
              <a:rPr dirty="0">
                <a:solidFill>
                  <a:prstClr val="black"/>
                </a:solidFill>
                <a:cs typeface="Arial"/>
              </a:rPr>
              <a:t>epor</a:t>
            </a:r>
            <a:r>
              <a:rPr spc="-5" dirty="0">
                <a:solidFill>
                  <a:prstClr val="black"/>
                </a:solidFill>
                <a:cs typeface="Arial"/>
              </a:rPr>
              <a:t>t</a:t>
            </a:r>
            <a:r>
              <a:rPr dirty="0">
                <a:solidFill>
                  <a:prstClr val="black"/>
                </a:solidFill>
                <a:cs typeface="Arial"/>
              </a:rPr>
              <a:t>ed</a:t>
            </a:r>
            <a:r>
              <a:rPr spc="-40" dirty="0">
                <a:solidFill>
                  <a:prstClr val="black"/>
                </a:solidFill>
                <a:cs typeface="Arial"/>
              </a:rPr>
              <a:t> </a:t>
            </a:r>
            <a:r>
              <a:rPr dirty="0">
                <a:solidFill>
                  <a:prstClr val="black"/>
                </a:solidFill>
                <a:cs typeface="Arial"/>
              </a:rPr>
              <a:t>20</a:t>
            </a:r>
            <a:r>
              <a:rPr lang="en-US" dirty="0">
                <a:solidFill>
                  <a:prstClr val="black"/>
                </a:solidFill>
                <a:cs typeface="Arial"/>
              </a:rPr>
              <a:t>20</a:t>
            </a:r>
            <a:r>
              <a:rPr spc="-20" dirty="0">
                <a:solidFill>
                  <a:prstClr val="black"/>
                </a:solidFill>
                <a:cs typeface="Arial"/>
              </a:rPr>
              <a:t> </a:t>
            </a:r>
            <a:r>
              <a:rPr dirty="0">
                <a:solidFill>
                  <a:prstClr val="black"/>
                </a:solidFill>
                <a:cs typeface="Arial"/>
              </a:rPr>
              <a:t>organ</a:t>
            </a:r>
            <a:r>
              <a:rPr spc="-5" dirty="0">
                <a:solidFill>
                  <a:prstClr val="black"/>
                </a:solidFill>
                <a:cs typeface="Arial"/>
              </a:rPr>
              <a:t>i</a:t>
            </a:r>
            <a:r>
              <a:rPr dirty="0">
                <a:solidFill>
                  <a:prstClr val="black"/>
                </a:solidFill>
                <a:cs typeface="Arial"/>
              </a:rPr>
              <a:t>c</a:t>
            </a:r>
            <a:r>
              <a:rPr spc="-25" dirty="0">
                <a:solidFill>
                  <a:prstClr val="black"/>
                </a:solidFill>
                <a:cs typeface="Arial"/>
              </a:rPr>
              <a:t> </a:t>
            </a:r>
            <a:r>
              <a:rPr dirty="0">
                <a:solidFill>
                  <a:prstClr val="black"/>
                </a:solidFill>
                <a:cs typeface="Arial"/>
              </a:rPr>
              <a:t>gra</a:t>
            </a:r>
            <a:r>
              <a:rPr spc="-5" dirty="0">
                <a:solidFill>
                  <a:prstClr val="black"/>
                </a:solidFill>
                <a:cs typeface="Arial"/>
              </a:rPr>
              <a:t>i</a:t>
            </a:r>
            <a:r>
              <a:rPr dirty="0">
                <a:solidFill>
                  <a:prstClr val="black"/>
                </a:solidFill>
                <a:cs typeface="Arial"/>
              </a:rPr>
              <a:t>n,</a:t>
            </a:r>
            <a:r>
              <a:rPr spc="-35" dirty="0">
                <a:solidFill>
                  <a:prstClr val="black"/>
                </a:solidFill>
                <a:cs typeface="Arial"/>
              </a:rPr>
              <a:t> </a:t>
            </a:r>
            <a:r>
              <a:rPr dirty="0">
                <a:solidFill>
                  <a:prstClr val="black"/>
                </a:solidFill>
                <a:cs typeface="Arial"/>
              </a:rPr>
              <a:t>pu</a:t>
            </a:r>
            <a:r>
              <a:rPr spc="-5" dirty="0">
                <a:solidFill>
                  <a:prstClr val="black"/>
                </a:solidFill>
                <a:cs typeface="Arial"/>
              </a:rPr>
              <a:t>l</a:t>
            </a:r>
            <a:r>
              <a:rPr spc="5" dirty="0">
                <a:solidFill>
                  <a:prstClr val="black"/>
                </a:solidFill>
                <a:cs typeface="Arial"/>
              </a:rPr>
              <a:t>s</a:t>
            </a:r>
            <a:r>
              <a:rPr dirty="0">
                <a:solidFill>
                  <a:prstClr val="black"/>
                </a:solidFill>
                <a:cs typeface="Arial"/>
              </a:rPr>
              <a:t>e</a:t>
            </a:r>
            <a:r>
              <a:rPr spc="-15" dirty="0">
                <a:solidFill>
                  <a:prstClr val="black"/>
                </a:solidFill>
                <a:cs typeface="Arial"/>
              </a:rPr>
              <a:t> </a:t>
            </a:r>
            <a:r>
              <a:rPr dirty="0">
                <a:solidFill>
                  <a:prstClr val="black"/>
                </a:solidFill>
                <a:cs typeface="Arial"/>
              </a:rPr>
              <a:t>and</a:t>
            </a:r>
            <a:r>
              <a:rPr spc="-15" dirty="0">
                <a:solidFill>
                  <a:prstClr val="black"/>
                </a:solidFill>
                <a:cs typeface="Arial"/>
              </a:rPr>
              <a:t> </a:t>
            </a:r>
            <a:r>
              <a:rPr dirty="0">
                <a:solidFill>
                  <a:prstClr val="black"/>
                </a:solidFill>
                <a:cs typeface="Arial"/>
              </a:rPr>
              <a:t>o</a:t>
            </a:r>
            <a:r>
              <a:rPr spc="-5" dirty="0">
                <a:solidFill>
                  <a:prstClr val="black"/>
                </a:solidFill>
                <a:cs typeface="Arial"/>
              </a:rPr>
              <a:t>il</a:t>
            </a:r>
            <a:r>
              <a:rPr spc="5" dirty="0">
                <a:solidFill>
                  <a:prstClr val="black"/>
                </a:solidFill>
                <a:cs typeface="Arial"/>
              </a:rPr>
              <a:t>s</a:t>
            </a:r>
            <a:r>
              <a:rPr dirty="0">
                <a:solidFill>
                  <a:prstClr val="black"/>
                </a:solidFill>
                <a:cs typeface="Arial"/>
              </a:rPr>
              <a:t>eed</a:t>
            </a:r>
            <a:r>
              <a:rPr spc="-15" dirty="0">
                <a:solidFill>
                  <a:prstClr val="black"/>
                </a:solidFill>
                <a:cs typeface="Arial"/>
              </a:rPr>
              <a:t> </a:t>
            </a:r>
            <a:r>
              <a:rPr dirty="0">
                <a:solidFill>
                  <a:prstClr val="black"/>
                </a:solidFill>
                <a:cs typeface="Arial"/>
              </a:rPr>
              <a:t>=</a:t>
            </a:r>
            <a:r>
              <a:rPr spc="-15" dirty="0">
                <a:solidFill>
                  <a:prstClr val="black"/>
                </a:solidFill>
                <a:cs typeface="Arial"/>
              </a:rPr>
              <a:t> </a:t>
            </a:r>
            <a:r>
              <a:rPr lang="en-US" spc="-15" dirty="0">
                <a:solidFill>
                  <a:prstClr val="black"/>
                </a:solidFill>
                <a:cs typeface="Arial"/>
              </a:rPr>
              <a:t>20,611</a:t>
            </a:r>
            <a:r>
              <a:rPr spc="-30" dirty="0">
                <a:solidFill>
                  <a:prstClr val="black"/>
                </a:solidFill>
                <a:cs typeface="Arial"/>
              </a:rPr>
              <a:t> </a:t>
            </a:r>
            <a:r>
              <a:rPr dirty="0">
                <a:solidFill>
                  <a:prstClr val="black"/>
                </a:solidFill>
                <a:cs typeface="Arial"/>
              </a:rPr>
              <a:t>a</a:t>
            </a:r>
            <a:r>
              <a:rPr spc="5" dirty="0">
                <a:solidFill>
                  <a:prstClr val="black"/>
                </a:solidFill>
                <a:cs typeface="Arial"/>
              </a:rPr>
              <a:t>c</a:t>
            </a:r>
            <a:r>
              <a:rPr dirty="0">
                <a:solidFill>
                  <a:prstClr val="black"/>
                </a:solidFill>
                <a:cs typeface="Arial"/>
              </a:rPr>
              <a:t>res</a:t>
            </a:r>
            <a:endParaRPr sz="1100" dirty="0">
              <a:solidFill>
                <a:prstClr val="black"/>
              </a:solidFill>
              <a:cs typeface="Arial"/>
            </a:endParaRPr>
          </a:p>
        </p:txBody>
      </p:sp>
      <p:sp>
        <p:nvSpPr>
          <p:cNvPr id="5" name="object 5" descr="Combine harvester working in a field"/>
          <p:cNvSpPr/>
          <p:nvPr/>
        </p:nvSpPr>
        <p:spPr>
          <a:xfrm>
            <a:off x="7148881" y="2080583"/>
            <a:ext cx="1852399" cy="2935372"/>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6" name="object 6"/>
          <p:cNvSpPr txBox="1"/>
          <p:nvPr/>
        </p:nvSpPr>
        <p:spPr>
          <a:xfrm>
            <a:off x="7363564" y="4551634"/>
            <a:ext cx="1423035" cy="333375"/>
          </a:xfrm>
          <a:prstGeom prst="rect">
            <a:avLst/>
          </a:prstGeom>
        </p:spPr>
        <p:txBody>
          <a:bodyPr vert="horz" wrap="square" lIns="0" tIns="0" rIns="0" bIns="0" rtlCol="0">
            <a:spAutoFit/>
          </a:bodyPr>
          <a:lstStyle/>
          <a:p>
            <a:pPr marL="326390" marR="5080" indent="-314325"/>
            <a:r>
              <a:rPr sz="1100" i="1" dirty="0">
                <a:solidFill>
                  <a:srgbClr val="595958"/>
                </a:solidFill>
                <a:latin typeface="Times New Roman"/>
                <a:cs typeface="Times New Roman"/>
              </a:rPr>
              <a:t>© </a:t>
            </a:r>
            <a:r>
              <a:rPr sz="1100" i="1" spc="-5" dirty="0">
                <a:solidFill>
                  <a:srgbClr val="595958"/>
                </a:solidFill>
                <a:latin typeface="Times New Roman"/>
                <a:cs typeface="Times New Roman"/>
              </a:rPr>
              <a:t>B</a:t>
            </a:r>
            <a:r>
              <a:rPr sz="1100" i="1" spc="5" dirty="0">
                <a:solidFill>
                  <a:srgbClr val="595958"/>
                </a:solidFill>
                <a:latin typeface="Times New Roman"/>
                <a:cs typeface="Times New Roman"/>
              </a:rPr>
              <a:t>l</a:t>
            </a:r>
            <a:r>
              <a:rPr sz="1100" i="1" dirty="0">
                <a:solidFill>
                  <a:srgbClr val="595958"/>
                </a:solidFill>
                <a:latin typeface="Times New Roman"/>
                <a:cs typeface="Times New Roman"/>
              </a:rPr>
              <a:t>ueb</a:t>
            </a:r>
            <a:r>
              <a:rPr sz="1100" i="1" spc="5" dirty="0">
                <a:solidFill>
                  <a:srgbClr val="595958"/>
                </a:solidFill>
                <a:latin typeface="Times New Roman"/>
                <a:cs typeface="Times New Roman"/>
              </a:rPr>
              <a:t>i</a:t>
            </a:r>
            <a:r>
              <a:rPr sz="1100" i="1" dirty="0">
                <a:solidFill>
                  <a:srgbClr val="595958"/>
                </a:solidFill>
                <a:latin typeface="Times New Roman"/>
                <a:cs typeface="Times New Roman"/>
              </a:rPr>
              <a:t>rd</a:t>
            </a:r>
            <a:r>
              <a:rPr sz="1100" i="1" spc="-50" dirty="0">
                <a:solidFill>
                  <a:srgbClr val="595958"/>
                </a:solidFill>
                <a:latin typeface="Times New Roman"/>
                <a:cs typeface="Times New Roman"/>
              </a:rPr>
              <a:t> </a:t>
            </a:r>
            <a:r>
              <a:rPr sz="1100" i="1" spc="-5" dirty="0">
                <a:solidFill>
                  <a:srgbClr val="595958"/>
                </a:solidFill>
                <a:latin typeface="Times New Roman"/>
                <a:cs typeface="Times New Roman"/>
              </a:rPr>
              <a:t>G</a:t>
            </a:r>
            <a:r>
              <a:rPr sz="1100" i="1" dirty="0">
                <a:solidFill>
                  <a:srgbClr val="595958"/>
                </a:solidFill>
                <a:latin typeface="Times New Roman"/>
                <a:cs typeface="Times New Roman"/>
              </a:rPr>
              <a:t>ra</a:t>
            </a:r>
            <a:r>
              <a:rPr sz="1100" i="1" spc="5" dirty="0">
                <a:solidFill>
                  <a:srgbClr val="595958"/>
                </a:solidFill>
                <a:latin typeface="Times New Roman"/>
                <a:cs typeface="Times New Roman"/>
              </a:rPr>
              <a:t>i</a:t>
            </a:r>
            <a:r>
              <a:rPr sz="1100" i="1" dirty="0">
                <a:solidFill>
                  <a:srgbClr val="595958"/>
                </a:solidFill>
                <a:latin typeface="Times New Roman"/>
                <a:cs typeface="Times New Roman"/>
              </a:rPr>
              <a:t>n</a:t>
            </a:r>
            <a:r>
              <a:rPr sz="1100" i="1" spc="-15" dirty="0">
                <a:solidFill>
                  <a:srgbClr val="595958"/>
                </a:solidFill>
                <a:latin typeface="Times New Roman"/>
                <a:cs typeface="Times New Roman"/>
              </a:rPr>
              <a:t> </a:t>
            </a:r>
            <a:r>
              <a:rPr sz="1100" i="1" spc="-5" dirty="0">
                <a:solidFill>
                  <a:srgbClr val="595958"/>
                </a:solidFill>
                <a:latin typeface="Times New Roman"/>
                <a:cs typeface="Times New Roman"/>
              </a:rPr>
              <a:t>F</a:t>
            </a:r>
            <a:r>
              <a:rPr sz="1100" i="1" dirty="0">
                <a:solidFill>
                  <a:srgbClr val="595958"/>
                </a:solidFill>
                <a:latin typeface="Times New Roman"/>
                <a:cs typeface="Times New Roman"/>
              </a:rPr>
              <a:t>ar</a:t>
            </a:r>
            <a:r>
              <a:rPr sz="1100" i="1" spc="-5" dirty="0">
                <a:solidFill>
                  <a:srgbClr val="595958"/>
                </a:solidFill>
                <a:latin typeface="Times New Roman"/>
                <a:cs typeface="Times New Roman"/>
              </a:rPr>
              <a:t>m</a:t>
            </a:r>
            <a:r>
              <a:rPr sz="1100" i="1" dirty="0">
                <a:solidFill>
                  <a:srgbClr val="595958"/>
                </a:solidFill>
                <a:latin typeface="Times New Roman"/>
                <a:cs typeface="Times New Roman"/>
              </a:rPr>
              <a:t>s </a:t>
            </a:r>
            <a:r>
              <a:rPr sz="1100" i="1" spc="-10" dirty="0">
                <a:solidFill>
                  <a:srgbClr val="595958"/>
                </a:solidFill>
                <a:latin typeface="Times New Roman"/>
                <a:cs typeface="Times New Roman"/>
              </a:rPr>
              <a:t>O</a:t>
            </a:r>
            <a:r>
              <a:rPr sz="1100" i="1" dirty="0">
                <a:solidFill>
                  <a:srgbClr val="595958"/>
                </a:solidFill>
                <a:latin typeface="Times New Roman"/>
                <a:cs typeface="Times New Roman"/>
              </a:rPr>
              <a:t>rgan</a:t>
            </a:r>
            <a:r>
              <a:rPr sz="1100" i="1" spc="5" dirty="0">
                <a:solidFill>
                  <a:srgbClr val="595958"/>
                </a:solidFill>
                <a:latin typeface="Times New Roman"/>
                <a:cs typeface="Times New Roman"/>
              </a:rPr>
              <a:t>i</a:t>
            </a:r>
            <a:r>
              <a:rPr sz="1100" i="1" dirty="0">
                <a:solidFill>
                  <a:srgbClr val="595958"/>
                </a:solidFill>
                <a:latin typeface="Times New Roman"/>
                <a:cs typeface="Times New Roman"/>
              </a:rPr>
              <a:t>c</a:t>
            </a:r>
            <a:r>
              <a:rPr sz="1100" i="1" spc="-25" dirty="0">
                <a:solidFill>
                  <a:srgbClr val="595958"/>
                </a:solidFill>
                <a:latin typeface="Times New Roman"/>
                <a:cs typeface="Times New Roman"/>
              </a:rPr>
              <a:t> </a:t>
            </a:r>
            <a:r>
              <a:rPr sz="1100" i="1" spc="-5" dirty="0">
                <a:solidFill>
                  <a:srgbClr val="595958"/>
                </a:solidFill>
                <a:latin typeface="Times New Roman"/>
                <a:cs typeface="Times New Roman"/>
              </a:rPr>
              <a:t>E</a:t>
            </a:r>
            <a:r>
              <a:rPr sz="1100" i="1" spc="-10" dirty="0">
                <a:solidFill>
                  <a:srgbClr val="595958"/>
                </a:solidFill>
                <a:latin typeface="Times New Roman"/>
                <a:cs typeface="Times New Roman"/>
              </a:rPr>
              <a:t>mm</a:t>
            </a:r>
            <a:r>
              <a:rPr sz="1100" i="1" dirty="0">
                <a:solidFill>
                  <a:srgbClr val="595958"/>
                </a:solidFill>
                <a:latin typeface="Times New Roman"/>
                <a:cs typeface="Times New Roman"/>
              </a:rPr>
              <a:t>er</a:t>
            </a:r>
            <a:endParaRPr sz="1100">
              <a:solidFill>
                <a:prstClr val="black"/>
              </a:solidFill>
              <a:latin typeface="Times New Roman"/>
              <a:cs typeface="Times New Roman"/>
            </a:endParaRPr>
          </a:p>
        </p:txBody>
      </p:sp>
      <p:sp>
        <p:nvSpPr>
          <p:cNvPr id="7" name="Slide Number Placeholder 6"/>
          <p:cNvSpPr>
            <a:spLocks noGrp="1"/>
          </p:cNvSpPr>
          <p:nvPr>
            <p:ph type="sldNum" sz="quarter" idx="4294967295"/>
          </p:nvPr>
        </p:nvSpPr>
        <p:spPr>
          <a:xfrm>
            <a:off x="8626411" y="6472365"/>
            <a:ext cx="462755" cy="342900"/>
          </a:xfrm>
        </p:spPr>
        <p:txBody>
          <a:bodyPr/>
          <a:lstStyle/>
          <a:p>
            <a:fld id="{B6F15528-21DE-4FAA-801E-634DDDAF4B2B}" type="slidenum">
              <a:rPr lang="en-US" sz="1200" smtClean="0"/>
              <a:t>14</a:t>
            </a:fld>
            <a:endParaRPr lang="en-US" sz="1200" dirty="0"/>
          </a:p>
        </p:txBody>
      </p:sp>
      <p:sp>
        <p:nvSpPr>
          <p:cNvPr id="9" name="object 4"/>
          <p:cNvSpPr txBox="1"/>
          <p:nvPr/>
        </p:nvSpPr>
        <p:spPr>
          <a:xfrm>
            <a:off x="6844373" y="6586450"/>
            <a:ext cx="1766227" cy="184666"/>
          </a:xfrm>
          <a:prstGeom prst="rect">
            <a:avLst/>
          </a:prstGeom>
        </p:spPr>
        <p:txBody>
          <a:bodyPr vert="horz" wrap="square" lIns="0" tIns="0" rIns="0" bIns="0" rtlCol="0">
            <a:spAutoFit/>
          </a:bodyPr>
          <a:lstStyle/>
          <a:p>
            <a:pPr marL="12700"/>
            <a:r>
              <a:rPr sz="1200" i="1" spc="-5" dirty="0">
                <a:solidFill>
                  <a:schemeClr val="bg2">
                    <a:lumMod val="65000"/>
                    <a:lumOff val="35000"/>
                  </a:schemeClr>
                </a:solidFill>
                <a:cs typeface="Arial"/>
              </a:rPr>
              <a:t>C</a:t>
            </a:r>
            <a:r>
              <a:rPr sz="1200" i="1" dirty="0">
                <a:solidFill>
                  <a:schemeClr val="bg2">
                    <a:lumMod val="65000"/>
                    <a:lumOff val="35000"/>
                  </a:schemeClr>
                </a:solidFill>
                <a:cs typeface="Arial"/>
              </a:rPr>
              <a:t>o</a:t>
            </a:r>
            <a:r>
              <a:rPr sz="1200" i="1" spc="-20" dirty="0">
                <a:solidFill>
                  <a:schemeClr val="bg2">
                    <a:lumMod val="65000"/>
                    <a:lumOff val="35000"/>
                  </a:schemeClr>
                </a:solidFill>
                <a:cs typeface="Arial"/>
              </a:rPr>
              <a:t>m</a:t>
            </a:r>
            <a:r>
              <a:rPr sz="1200" i="1" dirty="0">
                <a:solidFill>
                  <a:schemeClr val="bg2">
                    <a:lumMod val="65000"/>
                    <a:lumOff val="35000"/>
                  </a:schemeClr>
                </a:solidFill>
                <a:cs typeface="Arial"/>
              </a:rPr>
              <a:t>b</a:t>
            </a:r>
            <a:r>
              <a:rPr sz="1200" i="1" spc="-5" dirty="0">
                <a:solidFill>
                  <a:schemeClr val="bg2">
                    <a:lumMod val="65000"/>
                    <a:lumOff val="35000"/>
                  </a:schemeClr>
                </a:solidFill>
                <a:cs typeface="Arial"/>
              </a:rPr>
              <a:t>i</a:t>
            </a:r>
            <a:r>
              <a:rPr sz="1200" i="1" dirty="0">
                <a:solidFill>
                  <a:schemeClr val="bg2">
                    <a:lumMod val="65000"/>
                    <a:lumOff val="35000"/>
                  </a:schemeClr>
                </a:solidFill>
                <a:cs typeface="Arial"/>
              </a:rPr>
              <a:t>ned</a:t>
            </a:r>
            <a:r>
              <a:rPr sz="1200" i="1" spc="-30" dirty="0">
                <a:solidFill>
                  <a:schemeClr val="bg2">
                    <a:lumMod val="65000"/>
                    <a:lumOff val="35000"/>
                  </a:schemeClr>
                </a:solidFill>
                <a:cs typeface="Arial"/>
              </a:rPr>
              <a:t> </a:t>
            </a:r>
            <a:r>
              <a:rPr sz="1200" i="1" dirty="0">
                <a:solidFill>
                  <a:schemeClr val="bg2">
                    <a:lumMod val="65000"/>
                    <a:lumOff val="35000"/>
                  </a:schemeClr>
                </a:solidFill>
                <a:cs typeface="Arial"/>
              </a:rPr>
              <a:t>ce</a:t>
            </a:r>
            <a:r>
              <a:rPr sz="1200" i="1" spc="-5" dirty="0">
                <a:solidFill>
                  <a:schemeClr val="bg2">
                    <a:lumMod val="65000"/>
                    <a:lumOff val="35000"/>
                  </a:schemeClr>
                </a:solidFill>
                <a:cs typeface="Arial"/>
              </a:rPr>
              <a:t>r</a:t>
            </a:r>
            <a:r>
              <a:rPr sz="1200" i="1" dirty="0">
                <a:solidFill>
                  <a:schemeClr val="bg2">
                    <a:lumMod val="65000"/>
                    <a:lumOff val="35000"/>
                  </a:schemeClr>
                </a:solidFill>
                <a:cs typeface="Arial"/>
              </a:rPr>
              <a:t>t</a:t>
            </a:r>
            <a:r>
              <a:rPr sz="1200" i="1" spc="-5" dirty="0">
                <a:solidFill>
                  <a:schemeClr val="bg2">
                    <a:lumMod val="65000"/>
                    <a:lumOff val="35000"/>
                  </a:schemeClr>
                </a:solidFill>
                <a:cs typeface="Arial"/>
              </a:rPr>
              <a:t>i</a:t>
            </a:r>
            <a:r>
              <a:rPr sz="1200" i="1" dirty="0">
                <a:solidFill>
                  <a:schemeClr val="bg2">
                    <a:lumMod val="65000"/>
                    <a:lumOff val="35000"/>
                  </a:schemeClr>
                </a:solidFill>
                <a:cs typeface="Arial"/>
              </a:rPr>
              <a:t>f</a:t>
            </a:r>
            <a:r>
              <a:rPr sz="1200" i="1" spc="-5" dirty="0">
                <a:solidFill>
                  <a:schemeClr val="bg2">
                    <a:lumMod val="65000"/>
                    <a:lumOff val="35000"/>
                  </a:schemeClr>
                </a:solidFill>
                <a:cs typeface="Arial"/>
              </a:rPr>
              <a:t>i</a:t>
            </a:r>
            <a:r>
              <a:rPr sz="1200" i="1" spc="5" dirty="0">
                <a:solidFill>
                  <a:schemeClr val="bg2">
                    <a:lumMod val="65000"/>
                    <a:lumOff val="35000"/>
                  </a:schemeClr>
                </a:solidFill>
                <a:cs typeface="Arial"/>
              </a:rPr>
              <a:t>e</a:t>
            </a:r>
            <a:r>
              <a:rPr sz="1200" i="1" spc="-5" dirty="0">
                <a:solidFill>
                  <a:schemeClr val="bg2">
                    <a:lumMod val="65000"/>
                    <a:lumOff val="35000"/>
                  </a:schemeClr>
                </a:solidFill>
                <a:cs typeface="Arial"/>
              </a:rPr>
              <a:t>r</a:t>
            </a:r>
            <a:r>
              <a:rPr sz="1200" i="1" spc="-75" dirty="0">
                <a:solidFill>
                  <a:schemeClr val="bg2">
                    <a:lumMod val="65000"/>
                    <a:lumOff val="35000"/>
                  </a:schemeClr>
                </a:solidFill>
                <a:cs typeface="Arial"/>
              </a:rPr>
              <a:t> </a:t>
            </a:r>
            <a:r>
              <a:rPr sz="1200" i="1" dirty="0">
                <a:solidFill>
                  <a:schemeClr val="bg2">
                    <a:lumMod val="65000"/>
                    <a:lumOff val="35000"/>
                  </a:schemeClr>
                </a:solidFill>
                <a:cs typeface="Arial"/>
              </a:rPr>
              <a:t>data</a:t>
            </a:r>
            <a:endParaRPr sz="1200" dirty="0">
              <a:solidFill>
                <a:schemeClr val="bg2">
                  <a:lumMod val="65000"/>
                  <a:lumOff val="35000"/>
                </a:schemeClr>
              </a:solidFill>
              <a:cs typeface="Arial"/>
            </a:endParaRPr>
          </a:p>
        </p:txBody>
      </p:sp>
      <p:graphicFrame>
        <p:nvGraphicFramePr>
          <p:cNvPr id="10" name="Chart 9">
            <a:extLst>
              <a:ext uri="{FF2B5EF4-FFF2-40B4-BE49-F238E27FC236}">
                <a16:creationId xmlns:a16="http://schemas.microsoft.com/office/drawing/2014/main" id="{00000000-0008-0000-0900-000015000000}"/>
              </a:ext>
            </a:extLst>
          </p:cNvPr>
          <p:cNvGraphicFramePr>
            <a:graphicFrameLocks/>
          </p:cNvGraphicFramePr>
          <p:nvPr/>
        </p:nvGraphicFramePr>
        <p:xfrm>
          <a:off x="215757" y="1551398"/>
          <a:ext cx="7551505" cy="43812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8401499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2"/>
          <p:cNvSpPr txBox="1">
            <a:spLocks noChangeArrowheads="1"/>
          </p:cNvSpPr>
          <p:nvPr/>
        </p:nvSpPr>
        <p:spPr bwMode="auto">
          <a:xfrm>
            <a:off x="284678" y="986771"/>
            <a:ext cx="5832894" cy="1015663"/>
          </a:xfrm>
          <a:prstGeom prst="rect">
            <a:avLst/>
          </a:prstGeom>
          <a:noFill/>
          <a:ln w="9525">
            <a:noFill/>
            <a:miter lim="800000"/>
            <a:headEnd/>
            <a:tailEnd/>
          </a:ln>
        </p:spPr>
        <p:txBody>
          <a:bodyPr wrap="square">
            <a:spAutoFit/>
          </a:bodyPr>
          <a:lstStyle/>
          <a:p>
            <a:pPr algn="ctr" defTabSz="912813" fontAlgn="base">
              <a:spcBef>
                <a:spcPct val="50000"/>
              </a:spcBef>
              <a:spcAft>
                <a:spcPct val="0"/>
              </a:spcAft>
            </a:pPr>
            <a:r>
              <a:rPr lang="en-US" sz="3200" b="1" dirty="0">
                <a:solidFill>
                  <a:schemeClr val="bg2"/>
                </a:solidFill>
                <a:latin typeface="+mj-lt"/>
              </a:rPr>
              <a:t>Organic Dairy Cow Numbers </a:t>
            </a:r>
            <a:r>
              <a:rPr lang="en-US" sz="2800" dirty="0">
                <a:solidFill>
                  <a:schemeClr val="tx2"/>
                </a:solidFill>
                <a:latin typeface="+mj-lt"/>
              </a:rPr>
              <a:t>Washington State</a:t>
            </a:r>
            <a:endParaRPr lang="en-US" sz="2400" dirty="0">
              <a:solidFill>
                <a:schemeClr val="tx2"/>
              </a:solidFill>
              <a:latin typeface="+mj-lt"/>
            </a:endParaRPr>
          </a:p>
        </p:txBody>
      </p:sp>
      <p:sp>
        <p:nvSpPr>
          <p:cNvPr id="9" name="Text Box 4"/>
          <p:cNvSpPr txBox="1">
            <a:spLocks noChangeArrowheads="1"/>
          </p:cNvSpPr>
          <p:nvPr/>
        </p:nvSpPr>
        <p:spPr bwMode="auto">
          <a:xfrm>
            <a:off x="5135597" y="6557575"/>
            <a:ext cx="3810000" cy="276999"/>
          </a:xfrm>
          <a:prstGeom prst="rect">
            <a:avLst/>
          </a:prstGeom>
          <a:noFill/>
          <a:ln w="9525">
            <a:noFill/>
            <a:miter lim="800000"/>
            <a:headEnd/>
            <a:tailEnd/>
          </a:ln>
        </p:spPr>
        <p:txBody>
          <a:bodyPr wrap="square">
            <a:spAutoFit/>
          </a:bodyPr>
          <a:lstStyle/>
          <a:p>
            <a:pPr defTabSz="912813" fontAlgn="base">
              <a:spcBef>
                <a:spcPct val="50000"/>
              </a:spcBef>
              <a:spcAft>
                <a:spcPct val="0"/>
              </a:spcAft>
              <a:defRPr/>
            </a:pPr>
            <a:r>
              <a:rPr lang="en-US" sz="1200" i="1" dirty="0">
                <a:solidFill>
                  <a:schemeClr val="bg2">
                    <a:lumMod val="65000"/>
                    <a:lumOff val="35000"/>
                  </a:schemeClr>
                </a:solidFill>
                <a:cs typeface="Times New Roman" pitchFamily="18" charset="0"/>
              </a:rPr>
              <a:t>Combined certifier data, primarily WSDA and OTCO </a:t>
            </a:r>
          </a:p>
        </p:txBody>
      </p:sp>
      <p:sp>
        <p:nvSpPr>
          <p:cNvPr id="8" name="TextBox 7"/>
          <p:cNvSpPr txBox="1"/>
          <p:nvPr/>
        </p:nvSpPr>
        <p:spPr>
          <a:xfrm>
            <a:off x="7648921" y="2339262"/>
            <a:ext cx="1467068" cy="261610"/>
          </a:xfrm>
          <a:prstGeom prst="rect">
            <a:avLst/>
          </a:prstGeom>
          <a:noFill/>
        </p:spPr>
        <p:txBody>
          <a:bodyPr wrap="none">
            <a:spAutoFit/>
          </a:bodyPr>
          <a:lstStyle/>
          <a:p>
            <a:pPr fontAlgn="base">
              <a:spcBef>
                <a:spcPct val="0"/>
              </a:spcBef>
              <a:spcAft>
                <a:spcPct val="0"/>
              </a:spcAft>
              <a:defRPr/>
            </a:pPr>
            <a:r>
              <a:rPr lang="en-US" sz="1100" i="1" dirty="0">
                <a:solidFill>
                  <a:srgbClr val="FFFFFF">
                    <a:lumMod val="75000"/>
                  </a:srgbClr>
                </a:solidFill>
                <a:latin typeface="Times New Roman" pitchFamily="18" charset="0"/>
                <a:cs typeface="Times New Roman" pitchFamily="18" charset="0"/>
              </a:rPr>
              <a:t>Photo: Organic Valley</a:t>
            </a:r>
          </a:p>
        </p:txBody>
      </p:sp>
      <p:sp>
        <p:nvSpPr>
          <p:cNvPr id="2" name="Slide Number Placeholder 1"/>
          <p:cNvSpPr>
            <a:spLocks noGrp="1"/>
          </p:cNvSpPr>
          <p:nvPr>
            <p:ph type="sldNum" sz="quarter" idx="4294967295"/>
          </p:nvPr>
        </p:nvSpPr>
        <p:spPr>
          <a:xfrm>
            <a:off x="7899400" y="6362911"/>
            <a:ext cx="1244600" cy="476250"/>
          </a:xfrm>
        </p:spPr>
        <p:txBody>
          <a:bodyPr/>
          <a:lstStyle/>
          <a:p>
            <a:pPr>
              <a:defRPr/>
            </a:pPr>
            <a:fld id="{B7B2FD37-F83E-4AD6-983B-1DFB0AEA07AC}" type="slidenum">
              <a:rPr lang="en-US" sz="1200" smtClean="0">
                <a:solidFill>
                  <a:srgbClr val="000000"/>
                </a:solidFill>
              </a:rPr>
              <a:pPr>
                <a:defRPr/>
              </a:pPr>
              <a:t>15</a:t>
            </a:fld>
            <a:endParaRPr lang="en-US" sz="900" dirty="0">
              <a:solidFill>
                <a:srgbClr val="000000"/>
              </a:solidFill>
            </a:endParaRPr>
          </a:p>
        </p:txBody>
      </p:sp>
      <p:pic>
        <p:nvPicPr>
          <p:cNvPr id="7" name="Picture 1" descr="Herd of jersey cows grazing in a field"/>
          <p:cNvPicPr>
            <a:picLocks noChangeAspect="1" noChangeArrowheads="1"/>
          </p:cNvPicPr>
          <p:nvPr/>
        </p:nvPicPr>
        <p:blipFill>
          <a:blip r:embed="rId2" cstate="print"/>
          <a:srcRect/>
          <a:stretch>
            <a:fillRect/>
          </a:stretch>
        </p:blipFill>
        <p:spPr bwMode="auto">
          <a:xfrm>
            <a:off x="6117572" y="646982"/>
            <a:ext cx="3026428" cy="1918313"/>
          </a:xfrm>
          <a:prstGeom prst="rect">
            <a:avLst/>
          </a:prstGeom>
          <a:noFill/>
        </p:spPr>
      </p:pic>
      <p:graphicFrame>
        <p:nvGraphicFramePr>
          <p:cNvPr id="11" name="Chart 10">
            <a:extLst>
              <a:ext uri="{FF2B5EF4-FFF2-40B4-BE49-F238E27FC236}">
                <a16:creationId xmlns:a16="http://schemas.microsoft.com/office/drawing/2014/main" id="{00000000-0008-0000-1D00-000008000000}"/>
              </a:ext>
            </a:extLst>
          </p:cNvPr>
          <p:cNvGraphicFramePr>
            <a:graphicFrameLocks/>
          </p:cNvGraphicFramePr>
          <p:nvPr/>
        </p:nvGraphicFramePr>
        <p:xfrm>
          <a:off x="723543" y="2660910"/>
          <a:ext cx="8222054" cy="38306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041146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22898" y="6343286"/>
            <a:ext cx="612475" cy="4762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rPr>
              <a:t>40</a:t>
            </a:r>
          </a:p>
        </p:txBody>
      </p:sp>
      <p:sp>
        <p:nvSpPr>
          <p:cNvPr id="4" name="TextBox 3"/>
          <p:cNvSpPr txBox="1"/>
          <p:nvPr/>
        </p:nvSpPr>
        <p:spPr>
          <a:xfrm>
            <a:off x="627100" y="677136"/>
            <a:ext cx="789579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2"/>
                </a:solidFill>
                <a:effectLst/>
                <a:uLnTx/>
                <a:uFillTx/>
                <a:latin typeface="+mj-lt"/>
                <a:ea typeface="+mn-ea"/>
                <a:cs typeface="+mn-cs"/>
              </a:rPr>
              <a:t>Washington Organic Livestock</a:t>
            </a:r>
          </a:p>
        </p:txBody>
      </p:sp>
      <p:sp>
        <p:nvSpPr>
          <p:cNvPr id="6" name="TextBox 5"/>
          <p:cNvSpPr txBox="1"/>
          <p:nvPr/>
        </p:nvSpPr>
        <p:spPr>
          <a:xfrm>
            <a:off x="627100" y="6101193"/>
            <a:ext cx="47704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chemeClr val="bg2">
                    <a:lumMod val="65000"/>
                    <a:lumOff val="35000"/>
                  </a:schemeClr>
                </a:solidFill>
                <a:effectLst/>
                <a:uLnTx/>
                <a:uFillTx/>
                <a:ea typeface="+mn-ea"/>
                <a:cs typeface="+mn-cs"/>
              </a:rPr>
              <a:t>Sources: USDA NASS 2014, 2015,</a:t>
            </a:r>
            <a:r>
              <a:rPr kumimoji="0" lang="en-US" sz="1200" b="0" i="1" u="none" strike="noStrike" kern="1200" cap="none" spc="0" normalizeH="0" noProof="0" dirty="0">
                <a:ln>
                  <a:noFill/>
                </a:ln>
                <a:solidFill>
                  <a:schemeClr val="bg2">
                    <a:lumMod val="65000"/>
                    <a:lumOff val="35000"/>
                  </a:schemeClr>
                </a:solidFill>
                <a:effectLst/>
                <a:uLnTx/>
                <a:uFillTx/>
                <a:ea typeface="+mn-ea"/>
                <a:cs typeface="+mn-cs"/>
              </a:rPr>
              <a:t> 2016, </a:t>
            </a:r>
            <a:r>
              <a:rPr kumimoji="0" lang="en-US" sz="1200" b="0" i="1" u="none" strike="noStrike" kern="1200" cap="none" spc="0" normalizeH="0" baseline="0" noProof="0" dirty="0">
                <a:ln>
                  <a:noFill/>
                </a:ln>
                <a:solidFill>
                  <a:schemeClr val="bg2">
                    <a:lumMod val="65000"/>
                    <a:lumOff val="35000"/>
                  </a:schemeClr>
                </a:solidFill>
                <a:effectLst/>
                <a:uLnTx/>
                <a:uFillTx/>
                <a:ea typeface="+mn-ea"/>
                <a:cs typeface="+mn-cs"/>
              </a:rPr>
              <a:t>2019 Certified</a:t>
            </a:r>
            <a:r>
              <a:rPr kumimoji="0" lang="en-US" sz="1200" b="0" i="1" u="none" strike="noStrike" kern="1200" cap="none" spc="0" normalizeH="0" noProof="0" dirty="0">
                <a:ln>
                  <a:noFill/>
                </a:ln>
                <a:solidFill>
                  <a:schemeClr val="bg2">
                    <a:lumMod val="65000"/>
                    <a:lumOff val="35000"/>
                  </a:schemeClr>
                </a:solidFill>
                <a:effectLst/>
                <a:uLnTx/>
                <a:uFillTx/>
                <a:ea typeface="+mn-ea"/>
                <a:cs typeface="+mn-cs"/>
              </a:rPr>
              <a:t> Organic Surveys and 2008 Organic Production Survey</a:t>
            </a:r>
            <a:endParaRPr kumimoji="0" lang="en-US" sz="1200" b="0" i="1" u="none" strike="noStrike" kern="1200" cap="none" spc="0" normalizeH="0" baseline="0" noProof="0" dirty="0">
              <a:ln>
                <a:noFill/>
              </a:ln>
              <a:solidFill>
                <a:schemeClr val="bg2">
                  <a:lumMod val="65000"/>
                  <a:lumOff val="35000"/>
                </a:schemeClr>
              </a:solidFill>
              <a:effectLst/>
              <a:uLnTx/>
              <a:uFillTx/>
              <a:ea typeface="+mn-ea"/>
              <a:cs typeface="+mn-cs"/>
            </a:endParaRPr>
          </a:p>
        </p:txBody>
      </p:sp>
      <p:graphicFrame>
        <p:nvGraphicFramePr>
          <p:cNvPr id="8" name="Table 7"/>
          <p:cNvGraphicFramePr>
            <a:graphicFrameLocks noGrp="1"/>
          </p:cNvGraphicFramePr>
          <p:nvPr/>
        </p:nvGraphicFramePr>
        <p:xfrm>
          <a:off x="671720" y="1645783"/>
          <a:ext cx="7851174" cy="1552575"/>
        </p:xfrm>
        <a:graphic>
          <a:graphicData uri="http://schemas.openxmlformats.org/drawingml/2006/table">
            <a:tbl>
              <a:tblPr firstRow="1" bandRow="1">
                <a:tableStyleId>{284E427A-3D55-4303-BF80-6455036E1DE7}</a:tableStyleId>
              </a:tblPr>
              <a:tblGrid>
                <a:gridCol w="2194358">
                  <a:extLst>
                    <a:ext uri="{9D8B030D-6E8A-4147-A177-3AD203B41FA5}">
                      <a16:colId xmlns:a16="http://schemas.microsoft.com/office/drawing/2014/main" val="1680830704"/>
                    </a:ext>
                  </a:extLst>
                </a:gridCol>
                <a:gridCol w="916941">
                  <a:extLst>
                    <a:ext uri="{9D8B030D-6E8A-4147-A177-3AD203B41FA5}">
                      <a16:colId xmlns:a16="http://schemas.microsoft.com/office/drawing/2014/main" val="1900510222"/>
                    </a:ext>
                  </a:extLst>
                </a:gridCol>
                <a:gridCol w="677125">
                  <a:extLst>
                    <a:ext uri="{9D8B030D-6E8A-4147-A177-3AD203B41FA5}">
                      <a16:colId xmlns:a16="http://schemas.microsoft.com/office/drawing/2014/main" val="2125602072"/>
                    </a:ext>
                  </a:extLst>
                </a:gridCol>
                <a:gridCol w="677125">
                  <a:extLst>
                    <a:ext uri="{9D8B030D-6E8A-4147-A177-3AD203B41FA5}">
                      <a16:colId xmlns:a16="http://schemas.microsoft.com/office/drawing/2014/main" val="4053985925"/>
                    </a:ext>
                  </a:extLst>
                </a:gridCol>
                <a:gridCol w="677125">
                  <a:extLst>
                    <a:ext uri="{9D8B030D-6E8A-4147-A177-3AD203B41FA5}">
                      <a16:colId xmlns:a16="http://schemas.microsoft.com/office/drawing/2014/main" val="398000309"/>
                    </a:ext>
                  </a:extLst>
                </a:gridCol>
                <a:gridCol w="677125">
                  <a:extLst>
                    <a:ext uri="{9D8B030D-6E8A-4147-A177-3AD203B41FA5}">
                      <a16:colId xmlns:a16="http://schemas.microsoft.com/office/drawing/2014/main" val="941917474"/>
                    </a:ext>
                  </a:extLst>
                </a:gridCol>
                <a:gridCol w="677125">
                  <a:extLst>
                    <a:ext uri="{9D8B030D-6E8A-4147-A177-3AD203B41FA5}">
                      <a16:colId xmlns:a16="http://schemas.microsoft.com/office/drawing/2014/main" val="3632351615"/>
                    </a:ext>
                  </a:extLst>
                </a:gridCol>
                <a:gridCol w="677125">
                  <a:extLst>
                    <a:ext uri="{9D8B030D-6E8A-4147-A177-3AD203B41FA5}">
                      <a16:colId xmlns:a16="http://schemas.microsoft.com/office/drawing/2014/main" val="1408822882"/>
                    </a:ext>
                  </a:extLst>
                </a:gridCol>
                <a:gridCol w="677125">
                  <a:extLst>
                    <a:ext uri="{9D8B030D-6E8A-4147-A177-3AD203B41FA5}">
                      <a16:colId xmlns:a16="http://schemas.microsoft.com/office/drawing/2014/main" val="4005885088"/>
                    </a:ext>
                  </a:extLst>
                </a:gridCol>
              </a:tblGrid>
              <a:tr h="180975">
                <a:tc>
                  <a:txBody>
                    <a:bodyPr/>
                    <a:lstStyle/>
                    <a:p>
                      <a:pPr algn="l" fontAlgn="t"/>
                      <a:r>
                        <a:rPr lang="en-US" sz="2000" u="none" strike="noStrike" dirty="0">
                          <a:effectLst/>
                        </a:rPr>
                        <a:t> </a:t>
                      </a:r>
                      <a:endParaRPr lang="en-US" sz="2000" b="0" i="0" u="none" strike="noStrike" dirty="0">
                        <a:effectLst/>
                        <a:latin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solidFill>
                  </a:tcPr>
                </a:tc>
                <a:tc gridSpan="3">
                  <a:txBody>
                    <a:bodyPr/>
                    <a:lstStyle/>
                    <a:p>
                      <a:pPr algn="ctr" rtl="0" fontAlgn="ctr"/>
                      <a:r>
                        <a:rPr lang="en-US" sz="2000" u="none" strike="noStrike" dirty="0">
                          <a:effectLst/>
                        </a:rPr>
                        <a:t>WA</a:t>
                      </a:r>
                      <a:endParaRPr lang="en-US" sz="2000" b="0" i="0" u="none" strike="noStrike" dirty="0">
                        <a:solidFill>
                          <a:srgbClr val="000000"/>
                        </a:solidFill>
                        <a:effectLst/>
                        <a:latin typeface="Arial" panose="020B060402020202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a:txBody>
                    <a:bodyPr/>
                    <a:lstStyle/>
                    <a:p>
                      <a:pPr algn="ctr" rtl="0" fontAlgn="ctr"/>
                      <a:endParaRPr lang="en-US" sz="2000" b="0" i="0" u="none" strike="noStrike" dirty="0">
                        <a:solidFill>
                          <a:srgbClr val="000000"/>
                        </a:solidFill>
                        <a:effectLst/>
                        <a:latin typeface="Arial" panose="020B060402020202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gridSpan="3">
                  <a:txBody>
                    <a:bodyPr/>
                    <a:lstStyle/>
                    <a:p>
                      <a:pPr algn="ctr" rtl="0" fontAlgn="ctr"/>
                      <a:r>
                        <a:rPr lang="en-US" sz="2000" u="none" strike="noStrike" dirty="0">
                          <a:effectLst/>
                        </a:rPr>
                        <a:t>US</a:t>
                      </a:r>
                      <a:endParaRPr lang="en-US" sz="2000" b="0" i="0" u="none" strike="noStrike" dirty="0">
                        <a:solidFill>
                          <a:srgbClr val="000000"/>
                        </a:solidFill>
                        <a:effectLst/>
                        <a:latin typeface="Arial" panose="020B060402020202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a:txBody>
                    <a:bodyPr/>
                    <a:lstStyle/>
                    <a:p>
                      <a:pPr algn="ctr" rtl="0" fontAlgn="ctr"/>
                      <a:endParaRPr lang="en-US" sz="2000" b="0" i="0" u="none" strike="noStrike" dirty="0">
                        <a:solidFill>
                          <a:srgbClr val="000000"/>
                        </a:solidFill>
                        <a:effectLst/>
                        <a:latin typeface="Arial" panose="020B0604020202020204" pitchFamily="34" charset="0"/>
                      </a:endParaRPr>
                    </a:p>
                  </a:txBody>
                  <a:tcPr marL="0" marR="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2999736737"/>
                  </a:ext>
                </a:extLst>
              </a:tr>
              <a:tr h="180975">
                <a:tc>
                  <a:txBody>
                    <a:bodyPr/>
                    <a:lstStyle/>
                    <a:p>
                      <a:pPr algn="l" fontAlgn="t"/>
                      <a:r>
                        <a:rPr lang="en-US" sz="2000" u="none" strike="noStrike" dirty="0">
                          <a:effectLst/>
                        </a:rPr>
                        <a:t> </a:t>
                      </a:r>
                      <a:endParaRPr lang="en-US" sz="2000" b="0" i="0" u="none" strike="noStrike" dirty="0">
                        <a:effectLst/>
                        <a:latin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40000"/>
                        <a:lumOff val="60000"/>
                      </a:schemeClr>
                    </a:solidFill>
                  </a:tcPr>
                </a:tc>
                <a:tc>
                  <a:txBody>
                    <a:bodyPr/>
                    <a:lstStyle/>
                    <a:p>
                      <a:pPr algn="ctr" rtl="0" fontAlgn="ctr"/>
                      <a:r>
                        <a:rPr lang="en-US" sz="2000" u="none" strike="noStrike" dirty="0">
                          <a:solidFill>
                            <a:schemeClr val="bg2"/>
                          </a:solidFill>
                          <a:effectLst/>
                        </a:rPr>
                        <a:t>2014</a:t>
                      </a:r>
                      <a:endParaRPr lang="en-US" sz="2000" b="1" i="0" u="none" strike="noStrike" dirty="0">
                        <a:solidFill>
                          <a:schemeClr val="bg2"/>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40000"/>
                        <a:lumOff val="60000"/>
                      </a:schemeClr>
                    </a:solidFill>
                  </a:tcPr>
                </a:tc>
                <a:tc>
                  <a:txBody>
                    <a:bodyPr/>
                    <a:lstStyle/>
                    <a:p>
                      <a:pPr algn="ctr" rtl="0" fontAlgn="ctr"/>
                      <a:r>
                        <a:rPr lang="en-US" sz="2000" u="none" strike="noStrike" dirty="0">
                          <a:solidFill>
                            <a:schemeClr val="bg2"/>
                          </a:solidFill>
                          <a:effectLst/>
                        </a:rPr>
                        <a:t>2015</a:t>
                      </a:r>
                      <a:endParaRPr lang="en-US" sz="2000" b="1" i="0" u="none" strike="noStrike" dirty="0">
                        <a:solidFill>
                          <a:schemeClr val="bg2"/>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40000"/>
                        <a:lumOff val="60000"/>
                      </a:schemeClr>
                    </a:solidFill>
                  </a:tcPr>
                </a:tc>
                <a:tc>
                  <a:txBody>
                    <a:bodyPr/>
                    <a:lstStyle/>
                    <a:p>
                      <a:pPr algn="ctr" rtl="0" fontAlgn="ctr"/>
                      <a:r>
                        <a:rPr lang="en-US" sz="2000" b="0" u="none" strike="noStrike" dirty="0">
                          <a:solidFill>
                            <a:schemeClr val="bg2"/>
                          </a:solidFill>
                          <a:effectLst/>
                        </a:rPr>
                        <a:t>2016</a:t>
                      </a:r>
                      <a:endParaRPr lang="en-US" sz="2000" b="0" i="0" u="none" strike="noStrike" dirty="0">
                        <a:solidFill>
                          <a:schemeClr val="bg2"/>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40000"/>
                        <a:lumOff val="60000"/>
                      </a:schemeClr>
                    </a:solidFill>
                  </a:tcPr>
                </a:tc>
                <a:tc>
                  <a:txBody>
                    <a:bodyPr/>
                    <a:lstStyle/>
                    <a:p>
                      <a:pPr algn="ctr" rtl="0" fontAlgn="ctr"/>
                      <a:r>
                        <a:rPr lang="en-US" sz="2000" b="0" i="0" u="none" strike="noStrike" dirty="0">
                          <a:solidFill>
                            <a:schemeClr val="bg2"/>
                          </a:solidFill>
                          <a:effectLst/>
                          <a:latin typeface="Arial" panose="020B0604020202020204" pitchFamily="34" charset="0"/>
                        </a:rPr>
                        <a:t>2019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40000"/>
                        <a:lumOff val="60000"/>
                      </a:schemeClr>
                    </a:solidFill>
                  </a:tcPr>
                </a:tc>
                <a:tc>
                  <a:txBody>
                    <a:bodyPr/>
                    <a:lstStyle/>
                    <a:p>
                      <a:pPr algn="ctr" rtl="0" fontAlgn="ctr"/>
                      <a:r>
                        <a:rPr lang="en-US" sz="2000" b="0" u="none" strike="noStrike" dirty="0">
                          <a:solidFill>
                            <a:schemeClr val="bg2"/>
                          </a:solidFill>
                          <a:effectLst/>
                        </a:rPr>
                        <a:t>2014</a:t>
                      </a:r>
                      <a:endParaRPr lang="en-US" sz="2000" b="0" i="0" u="none" strike="noStrike" dirty="0">
                        <a:solidFill>
                          <a:schemeClr val="bg2"/>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40000"/>
                        <a:lumOff val="60000"/>
                      </a:schemeClr>
                    </a:solidFill>
                  </a:tcPr>
                </a:tc>
                <a:tc>
                  <a:txBody>
                    <a:bodyPr/>
                    <a:lstStyle/>
                    <a:p>
                      <a:pPr algn="ctr" rtl="0" fontAlgn="ctr"/>
                      <a:r>
                        <a:rPr lang="en-US" sz="2000" b="0" u="none" strike="noStrike" dirty="0">
                          <a:solidFill>
                            <a:schemeClr val="bg2"/>
                          </a:solidFill>
                          <a:effectLst/>
                        </a:rPr>
                        <a:t>2015</a:t>
                      </a:r>
                      <a:endParaRPr lang="en-US" sz="2000" b="0" i="0" u="none" strike="noStrike" dirty="0">
                        <a:solidFill>
                          <a:schemeClr val="bg2"/>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40000"/>
                        <a:lumOff val="60000"/>
                      </a:schemeClr>
                    </a:solidFill>
                  </a:tcPr>
                </a:tc>
                <a:tc>
                  <a:txBody>
                    <a:bodyPr/>
                    <a:lstStyle/>
                    <a:p>
                      <a:pPr algn="ctr" rtl="0" fontAlgn="ctr"/>
                      <a:r>
                        <a:rPr lang="en-US" sz="2000" b="0" u="none" strike="noStrike" dirty="0">
                          <a:solidFill>
                            <a:schemeClr val="bg2"/>
                          </a:solidFill>
                          <a:effectLst/>
                        </a:rPr>
                        <a:t>2016</a:t>
                      </a:r>
                      <a:endParaRPr lang="en-US" sz="2000" b="0" i="0" u="none" strike="noStrike" dirty="0">
                        <a:solidFill>
                          <a:schemeClr val="bg2"/>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40000"/>
                        <a:lumOff val="60000"/>
                      </a:schemeClr>
                    </a:solidFill>
                  </a:tcPr>
                </a:tc>
                <a:tc>
                  <a:txBody>
                    <a:bodyPr/>
                    <a:lstStyle/>
                    <a:p>
                      <a:pPr algn="ctr" rtl="0" fontAlgn="ctr"/>
                      <a:r>
                        <a:rPr lang="en-US" sz="2000" b="0" i="0" u="none" strike="noStrike" dirty="0">
                          <a:solidFill>
                            <a:schemeClr val="bg2"/>
                          </a:solidFill>
                          <a:effectLst/>
                          <a:latin typeface="Arial" panose="020B0604020202020204" pitchFamily="34" charset="0"/>
                        </a:rPr>
                        <a:t>2019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40000"/>
                        <a:lumOff val="60000"/>
                      </a:schemeClr>
                    </a:solidFill>
                  </a:tcPr>
                </a:tc>
                <a:extLst>
                  <a:ext uri="{0D108BD9-81ED-4DB2-BD59-A6C34878D82A}">
                    <a16:rowId xmlns:a16="http://schemas.microsoft.com/office/drawing/2014/main" val="3432453367"/>
                  </a:ext>
                </a:extLst>
              </a:tr>
              <a:tr h="333375">
                <a:tc>
                  <a:txBody>
                    <a:bodyPr/>
                    <a:lstStyle/>
                    <a:p>
                      <a:pPr algn="l" rtl="0" fontAlgn="ctr"/>
                      <a:r>
                        <a:rPr lang="en-US" sz="2000" u="none" strike="noStrike" dirty="0">
                          <a:effectLst/>
                        </a:rPr>
                        <a:t>Livestock sales</a:t>
                      </a:r>
                      <a:endParaRPr lang="en-US" sz="2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20000"/>
                        <a:lumOff val="80000"/>
                      </a:schemeClr>
                    </a:solidFill>
                  </a:tcPr>
                </a:tc>
                <a:tc>
                  <a:txBody>
                    <a:bodyPr/>
                    <a:lstStyle/>
                    <a:p>
                      <a:pPr algn="ctr" rtl="0" fontAlgn="ctr"/>
                      <a:r>
                        <a:rPr lang="en-US" sz="2000" u="none" strike="noStrike" dirty="0">
                          <a:effectLst/>
                        </a:rPr>
                        <a:t>--</a:t>
                      </a:r>
                      <a:endParaRPr lang="en-US" sz="2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20000"/>
                        <a:lumOff val="80000"/>
                      </a:schemeClr>
                    </a:solidFill>
                  </a:tcPr>
                </a:tc>
                <a:tc>
                  <a:txBody>
                    <a:bodyPr/>
                    <a:lstStyle/>
                    <a:p>
                      <a:pPr algn="ctr" rtl="0" fontAlgn="ctr"/>
                      <a:r>
                        <a:rPr lang="en-US" sz="2000" u="none" strike="noStrike" dirty="0">
                          <a:effectLst/>
                        </a:rPr>
                        <a:t>6%</a:t>
                      </a:r>
                      <a:endParaRPr lang="en-US" sz="2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20000"/>
                        <a:lumOff val="80000"/>
                      </a:schemeClr>
                    </a:solidFill>
                  </a:tcPr>
                </a:tc>
                <a:tc>
                  <a:txBody>
                    <a:bodyPr/>
                    <a:lstStyle/>
                    <a:p>
                      <a:pPr algn="ctr" rtl="0" fontAlgn="ctr"/>
                      <a:r>
                        <a:rPr lang="en-US" sz="2000" u="none" strike="noStrike" dirty="0">
                          <a:effectLst/>
                        </a:rPr>
                        <a:t>6%</a:t>
                      </a:r>
                      <a:endParaRPr lang="en-US" sz="2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20000"/>
                        <a:lumOff val="80000"/>
                      </a:schemeClr>
                    </a:solidFill>
                  </a:tcPr>
                </a:tc>
                <a:tc>
                  <a:txBody>
                    <a:bodyPr/>
                    <a:lstStyle/>
                    <a:p>
                      <a:pPr algn="ctr" rtl="0" fontAlgn="ctr"/>
                      <a:r>
                        <a:rPr lang="en-US" sz="2000" b="0" i="0" u="none" strike="noStrike" dirty="0">
                          <a:solidFill>
                            <a:srgbClr val="000000"/>
                          </a:solidFill>
                          <a:effectLst/>
                          <a:latin typeface="Arial" panose="020B0604020202020204" pitchFamily="34" charset="0"/>
                        </a:rPr>
                        <a:t>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20000"/>
                        <a:lumOff val="80000"/>
                      </a:schemeClr>
                    </a:solidFill>
                  </a:tcPr>
                </a:tc>
                <a:tc>
                  <a:txBody>
                    <a:bodyPr/>
                    <a:lstStyle/>
                    <a:p>
                      <a:pPr algn="ctr" rtl="0" fontAlgn="ctr"/>
                      <a:r>
                        <a:rPr lang="en-US" sz="2000" u="none" strike="noStrike" dirty="0">
                          <a:effectLst/>
                        </a:rPr>
                        <a:t>12%</a:t>
                      </a:r>
                      <a:endParaRPr lang="en-US" sz="2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20000"/>
                        <a:lumOff val="80000"/>
                      </a:schemeClr>
                    </a:solidFill>
                  </a:tcPr>
                </a:tc>
                <a:tc>
                  <a:txBody>
                    <a:bodyPr/>
                    <a:lstStyle/>
                    <a:p>
                      <a:pPr algn="ctr" rtl="0" fontAlgn="ctr"/>
                      <a:r>
                        <a:rPr lang="en-US" sz="2000" u="none" strike="noStrike" dirty="0">
                          <a:effectLst/>
                        </a:rPr>
                        <a:t>12%</a:t>
                      </a:r>
                      <a:endParaRPr lang="en-US" sz="2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20000"/>
                        <a:lumOff val="80000"/>
                      </a:schemeClr>
                    </a:solidFill>
                  </a:tcPr>
                </a:tc>
                <a:tc>
                  <a:txBody>
                    <a:bodyPr/>
                    <a:lstStyle/>
                    <a:p>
                      <a:pPr algn="ctr" rtl="0" fontAlgn="ctr"/>
                      <a:r>
                        <a:rPr lang="en-US" sz="2000" u="none" strike="noStrike" dirty="0">
                          <a:effectLst/>
                        </a:rPr>
                        <a:t>15%</a:t>
                      </a:r>
                      <a:endParaRPr lang="en-US" sz="2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20000"/>
                        <a:lumOff val="80000"/>
                      </a:schemeClr>
                    </a:solidFill>
                  </a:tcPr>
                </a:tc>
                <a:tc>
                  <a:txBody>
                    <a:bodyPr/>
                    <a:lstStyle/>
                    <a:p>
                      <a:pPr algn="ctr" rtl="0" fontAlgn="ctr"/>
                      <a:r>
                        <a:rPr lang="en-US" sz="2000" b="0" i="0" u="none" strike="noStrike" dirty="0">
                          <a:solidFill>
                            <a:srgbClr val="000000"/>
                          </a:solidFill>
                          <a:effectLst/>
                          <a:latin typeface="Arial" panose="020B0604020202020204" pitchFamily="34" charset="0"/>
                        </a:rPr>
                        <a:t>17%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4175227976"/>
                  </a:ext>
                </a:extLst>
              </a:tr>
              <a:tr h="342900">
                <a:tc>
                  <a:txBody>
                    <a:bodyPr/>
                    <a:lstStyle/>
                    <a:p>
                      <a:pPr algn="l" rtl="0" fontAlgn="ctr"/>
                      <a:r>
                        <a:rPr lang="en-US" sz="2000" u="none" strike="noStrike" dirty="0">
                          <a:effectLst/>
                        </a:rPr>
                        <a:t>Livestock product sales</a:t>
                      </a:r>
                      <a:endParaRPr lang="en-US" sz="2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40000"/>
                        <a:lumOff val="60000"/>
                      </a:schemeClr>
                    </a:solidFill>
                  </a:tcPr>
                </a:tc>
                <a:tc>
                  <a:txBody>
                    <a:bodyPr/>
                    <a:lstStyle/>
                    <a:p>
                      <a:pPr algn="ctr" rtl="0" fontAlgn="ctr"/>
                      <a:r>
                        <a:rPr lang="en-US" sz="2000" u="none" strike="noStrike" dirty="0">
                          <a:effectLst/>
                        </a:rPr>
                        <a:t>--</a:t>
                      </a:r>
                      <a:endParaRPr lang="en-US" sz="2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40000"/>
                        <a:lumOff val="60000"/>
                      </a:schemeClr>
                    </a:solidFill>
                  </a:tcPr>
                </a:tc>
                <a:tc>
                  <a:txBody>
                    <a:bodyPr/>
                    <a:lstStyle/>
                    <a:p>
                      <a:pPr algn="ctr" rtl="0" fontAlgn="ctr"/>
                      <a:r>
                        <a:rPr lang="en-US" sz="2000" u="none" strike="noStrike" dirty="0">
                          <a:effectLst/>
                        </a:rPr>
                        <a:t>19%</a:t>
                      </a:r>
                      <a:endParaRPr lang="en-US" sz="2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40000"/>
                        <a:lumOff val="60000"/>
                      </a:schemeClr>
                    </a:solidFill>
                  </a:tcPr>
                </a:tc>
                <a:tc>
                  <a:txBody>
                    <a:bodyPr/>
                    <a:lstStyle/>
                    <a:p>
                      <a:pPr algn="ctr" rtl="0" fontAlgn="ctr"/>
                      <a:r>
                        <a:rPr lang="en-US" sz="2000" u="none" strike="noStrike" dirty="0">
                          <a:effectLst/>
                        </a:rPr>
                        <a:t>10%</a:t>
                      </a:r>
                      <a:endParaRPr lang="en-US" sz="2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40000"/>
                        <a:lumOff val="60000"/>
                      </a:schemeClr>
                    </a:solidFill>
                  </a:tcPr>
                </a:tc>
                <a:tc>
                  <a:txBody>
                    <a:bodyPr/>
                    <a:lstStyle/>
                    <a:p>
                      <a:pPr algn="ctr" rtl="0" fontAlgn="ctr"/>
                      <a:r>
                        <a:rPr lang="en-US" sz="2000" b="0" i="0" u="none" strike="noStrike" dirty="0">
                          <a:solidFill>
                            <a:srgbClr val="000000"/>
                          </a:solidFill>
                          <a:effectLst/>
                          <a:latin typeface="Arial" panose="020B0604020202020204" pitchFamily="34" charset="0"/>
                        </a:rPr>
                        <a:t>10%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40000"/>
                        <a:lumOff val="60000"/>
                      </a:schemeClr>
                    </a:solidFill>
                  </a:tcPr>
                </a:tc>
                <a:tc>
                  <a:txBody>
                    <a:bodyPr/>
                    <a:lstStyle/>
                    <a:p>
                      <a:pPr algn="ctr" rtl="0" fontAlgn="ctr"/>
                      <a:r>
                        <a:rPr lang="en-US" sz="2000" u="none" strike="noStrike" dirty="0">
                          <a:effectLst/>
                        </a:rPr>
                        <a:t>28%</a:t>
                      </a:r>
                      <a:endParaRPr lang="en-US" sz="2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40000"/>
                        <a:lumOff val="60000"/>
                      </a:schemeClr>
                    </a:solidFill>
                  </a:tcPr>
                </a:tc>
                <a:tc>
                  <a:txBody>
                    <a:bodyPr/>
                    <a:lstStyle/>
                    <a:p>
                      <a:pPr algn="ctr" rtl="0" fontAlgn="ctr"/>
                      <a:r>
                        <a:rPr lang="en-US" sz="2000" u="none" strike="noStrike" dirty="0">
                          <a:effectLst/>
                        </a:rPr>
                        <a:t>31%</a:t>
                      </a:r>
                      <a:endParaRPr lang="en-US" sz="2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40000"/>
                        <a:lumOff val="60000"/>
                      </a:schemeClr>
                    </a:solidFill>
                  </a:tcPr>
                </a:tc>
                <a:tc>
                  <a:txBody>
                    <a:bodyPr/>
                    <a:lstStyle/>
                    <a:p>
                      <a:pPr algn="ctr" rtl="0" fontAlgn="ctr"/>
                      <a:r>
                        <a:rPr lang="en-US" sz="2000" u="none" strike="noStrike" dirty="0">
                          <a:effectLst/>
                        </a:rPr>
                        <a:t>29%</a:t>
                      </a:r>
                      <a:endParaRPr lang="en-US" sz="2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40000"/>
                        <a:lumOff val="60000"/>
                      </a:schemeClr>
                    </a:solidFill>
                  </a:tcPr>
                </a:tc>
                <a:tc>
                  <a:txBody>
                    <a:bodyPr/>
                    <a:lstStyle/>
                    <a:p>
                      <a:pPr algn="ctr" rtl="0" fontAlgn="ctr"/>
                      <a:r>
                        <a:rPr lang="en-US" sz="2000" b="0" i="0" u="none" strike="noStrike" dirty="0">
                          <a:solidFill>
                            <a:srgbClr val="000000"/>
                          </a:solidFill>
                          <a:effectLst/>
                          <a:latin typeface="Arial" panose="020B0604020202020204" pitchFamily="34" charset="0"/>
                        </a:rPr>
                        <a:t>25%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40000"/>
                        <a:lumOff val="60000"/>
                      </a:schemeClr>
                    </a:solidFill>
                  </a:tcPr>
                </a:tc>
                <a:extLst>
                  <a:ext uri="{0D108BD9-81ED-4DB2-BD59-A6C34878D82A}">
                    <a16:rowId xmlns:a16="http://schemas.microsoft.com/office/drawing/2014/main" val="134331416"/>
                  </a:ext>
                </a:extLst>
              </a:tr>
            </a:tbl>
          </a:graphicData>
        </a:graphic>
      </p:graphicFrame>
      <p:graphicFrame>
        <p:nvGraphicFramePr>
          <p:cNvPr id="9" name="Table 8"/>
          <p:cNvGraphicFramePr>
            <a:graphicFrameLocks noGrp="1"/>
          </p:cNvGraphicFramePr>
          <p:nvPr/>
        </p:nvGraphicFramePr>
        <p:xfrm>
          <a:off x="671720" y="3237865"/>
          <a:ext cx="7851178" cy="2253615"/>
        </p:xfrm>
        <a:graphic>
          <a:graphicData uri="http://schemas.openxmlformats.org/drawingml/2006/table">
            <a:tbl>
              <a:tblPr firstRow="1" bandRow="1">
                <a:tableStyleId>{284E427A-3D55-4303-BF80-6455036E1DE7}</a:tableStyleId>
              </a:tblPr>
              <a:tblGrid>
                <a:gridCol w="2680891">
                  <a:extLst>
                    <a:ext uri="{9D8B030D-6E8A-4147-A177-3AD203B41FA5}">
                      <a16:colId xmlns:a16="http://schemas.microsoft.com/office/drawing/2014/main" val="3611384473"/>
                    </a:ext>
                  </a:extLst>
                </a:gridCol>
                <a:gridCol w="1723429">
                  <a:extLst>
                    <a:ext uri="{9D8B030D-6E8A-4147-A177-3AD203B41FA5}">
                      <a16:colId xmlns:a16="http://schemas.microsoft.com/office/drawing/2014/main" val="1126408942"/>
                    </a:ext>
                  </a:extLst>
                </a:gridCol>
                <a:gridCol w="1723429">
                  <a:extLst>
                    <a:ext uri="{9D8B030D-6E8A-4147-A177-3AD203B41FA5}">
                      <a16:colId xmlns:a16="http://schemas.microsoft.com/office/drawing/2014/main" val="2747057947"/>
                    </a:ext>
                  </a:extLst>
                </a:gridCol>
                <a:gridCol w="1723429">
                  <a:extLst>
                    <a:ext uri="{9D8B030D-6E8A-4147-A177-3AD203B41FA5}">
                      <a16:colId xmlns:a16="http://schemas.microsoft.com/office/drawing/2014/main" val="3258876215"/>
                    </a:ext>
                  </a:extLst>
                </a:gridCol>
              </a:tblGrid>
              <a:tr h="333375">
                <a:tc>
                  <a:txBody>
                    <a:bodyPr/>
                    <a:lstStyle/>
                    <a:p>
                      <a:pPr algn="l" rtl="0" fontAlgn="ctr"/>
                      <a:r>
                        <a:rPr lang="en-US" sz="2000" u="sng" strike="noStrike" dirty="0">
                          <a:effectLst/>
                        </a:rPr>
                        <a:t>2019 WA</a:t>
                      </a:r>
                      <a:endParaRPr lang="en-US" sz="2000" b="0" i="0" u="sng" strike="noStrike" dirty="0">
                        <a:solidFill>
                          <a:srgbClr val="FFFFFF"/>
                        </a:solidFill>
                        <a:effectLst/>
                        <a:latin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solidFill>
                  </a:tcPr>
                </a:tc>
                <a:tc>
                  <a:txBody>
                    <a:bodyPr/>
                    <a:lstStyle/>
                    <a:p>
                      <a:pPr algn="ctr" rtl="0" fontAlgn="ctr"/>
                      <a:r>
                        <a:rPr lang="en-US" sz="2000" u="sng" strike="noStrike" dirty="0">
                          <a:effectLst/>
                        </a:rPr>
                        <a:t># inventory</a:t>
                      </a:r>
                      <a:endParaRPr lang="en-US" sz="2000" b="0" i="0" u="sng" strike="noStrike" dirty="0">
                        <a:solidFill>
                          <a:srgbClr val="FFFFFF"/>
                        </a:solidFill>
                        <a:effectLst/>
                        <a:latin typeface="Arial" panose="020B060402020202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rtl="0" fontAlgn="ctr"/>
                      <a:r>
                        <a:rPr lang="en-US" sz="2000" u="sng" strike="noStrike" dirty="0">
                          <a:effectLst/>
                        </a:rPr>
                        <a:t># sold</a:t>
                      </a:r>
                      <a:endParaRPr lang="en-US" sz="2000" b="0" i="0" u="sng" strike="noStrike" dirty="0">
                        <a:solidFill>
                          <a:srgbClr val="FFFFFF"/>
                        </a:solidFill>
                        <a:effectLst/>
                        <a:latin typeface="Arial" panose="020B060402020202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rtl="0" fontAlgn="ctr"/>
                      <a:r>
                        <a:rPr lang="en-US" sz="2000" u="sng" strike="noStrike" dirty="0">
                          <a:effectLst/>
                        </a:rPr>
                        <a:t>Sales $</a:t>
                      </a:r>
                      <a:endParaRPr lang="en-US" sz="2000" b="0" i="0" u="sng" strike="noStrike" dirty="0">
                        <a:solidFill>
                          <a:srgbClr val="FFFFFF"/>
                        </a:solidFill>
                        <a:effectLst/>
                        <a:latin typeface="Arial" panose="020B0604020202020204" pitchFamily="34" charset="0"/>
                      </a:endParaRPr>
                    </a:p>
                  </a:txBody>
                  <a:tcPr marL="0" marR="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1989386488"/>
                  </a:ext>
                </a:extLst>
              </a:tr>
              <a:tr h="333375">
                <a:tc>
                  <a:txBody>
                    <a:bodyPr/>
                    <a:lstStyle/>
                    <a:p>
                      <a:pPr algn="l" rtl="0" fontAlgn="ctr"/>
                      <a:r>
                        <a:rPr lang="en-US" sz="2000" u="none" strike="noStrike" dirty="0">
                          <a:effectLst/>
                        </a:rPr>
                        <a:t>Milk cows</a:t>
                      </a:r>
                      <a:endParaRPr lang="en-US" sz="2000" b="0" i="0" u="none" strike="noStrike" dirty="0">
                        <a:solidFill>
                          <a:srgbClr val="000000"/>
                        </a:solidFill>
                        <a:effectLst/>
                        <a:latin typeface="Arial" panose="020B0604020202020204" pitchFamily="34" charset="0"/>
                      </a:endParaRPr>
                    </a:p>
                  </a:txBody>
                  <a:tcPr marL="85725"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20000"/>
                        <a:lumOff val="80000"/>
                      </a:schemeClr>
                    </a:solidFill>
                  </a:tcPr>
                </a:tc>
                <a:tc>
                  <a:txBody>
                    <a:bodyPr/>
                    <a:lstStyle/>
                    <a:p>
                      <a:pPr algn="ctr" rtl="0" fontAlgn="ctr"/>
                      <a:r>
                        <a:rPr lang="en-US" sz="2000" u="none" strike="noStrike" dirty="0">
                          <a:effectLst/>
                        </a:rPr>
                        <a:t>9,657</a:t>
                      </a:r>
                      <a:endParaRPr lang="en-US" sz="2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20000"/>
                        <a:lumOff val="80000"/>
                      </a:schemeClr>
                    </a:solidFill>
                  </a:tcPr>
                </a:tc>
                <a:tc>
                  <a:txBody>
                    <a:bodyPr/>
                    <a:lstStyle/>
                    <a:p>
                      <a:pPr algn="ctr" rtl="0" fontAlgn="ctr"/>
                      <a:r>
                        <a:rPr lang="en-US" sz="2000" u="none" strike="noStrike" dirty="0">
                          <a:effectLst/>
                        </a:rPr>
                        <a:t>2,403</a:t>
                      </a:r>
                      <a:endParaRPr lang="en-US" sz="2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20000"/>
                        <a:lumOff val="80000"/>
                      </a:schemeClr>
                    </a:solidFill>
                  </a:tcPr>
                </a:tc>
                <a:tc>
                  <a:txBody>
                    <a:bodyPr/>
                    <a:lstStyle/>
                    <a:p>
                      <a:pPr algn="ctr" rtl="0" fontAlgn="ctr"/>
                      <a:r>
                        <a:rPr lang="en-US" sz="2000" u="none" strike="noStrike" dirty="0">
                          <a:effectLst/>
                        </a:rPr>
                        <a:t>2.25 Mil</a:t>
                      </a:r>
                      <a:endParaRPr lang="en-US" sz="2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3862080114"/>
                  </a:ext>
                </a:extLst>
              </a:tr>
              <a:tr h="304800">
                <a:tc>
                  <a:txBody>
                    <a:bodyPr/>
                    <a:lstStyle/>
                    <a:p>
                      <a:pPr algn="l" rtl="0" fontAlgn="ctr"/>
                      <a:r>
                        <a:rPr lang="en-US" sz="2000" u="none" strike="noStrike" dirty="0">
                          <a:effectLst/>
                        </a:rPr>
                        <a:t>Beef cows</a:t>
                      </a:r>
                      <a:endParaRPr lang="en-US" sz="2000" b="0" i="0" u="none" strike="noStrike" dirty="0">
                        <a:solidFill>
                          <a:srgbClr val="000000"/>
                        </a:solidFill>
                        <a:effectLst/>
                        <a:latin typeface="Arial" panose="020B0604020202020204" pitchFamily="34" charset="0"/>
                      </a:endParaRPr>
                    </a:p>
                  </a:txBody>
                  <a:tcPr marL="85725"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40000"/>
                        <a:lumOff val="60000"/>
                      </a:schemeClr>
                    </a:solidFill>
                  </a:tcPr>
                </a:tc>
                <a:tc>
                  <a:txBody>
                    <a:bodyPr/>
                    <a:lstStyle/>
                    <a:p>
                      <a:pPr algn="ctr" rtl="0" fontAlgn="ctr"/>
                      <a:r>
                        <a:rPr lang="en-US" sz="2000" b="0" i="0" u="none" strike="noStrike" dirty="0">
                          <a:solidFill>
                            <a:srgbClr val="000000"/>
                          </a:solidFill>
                          <a:effectLst/>
                          <a:latin typeface="Arial" panose="020B0604020202020204" pitchFamily="34" charset="0"/>
                        </a:rPr>
                        <a:t>584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40000"/>
                        <a:lumOff val="60000"/>
                      </a:schemeClr>
                    </a:solidFill>
                  </a:tcPr>
                </a:tc>
                <a:tc>
                  <a:txBody>
                    <a:bodyPr/>
                    <a:lstStyle/>
                    <a:p>
                      <a:pPr algn="ctr" rtl="0" fontAlgn="ctr"/>
                      <a:r>
                        <a:rPr lang="en-US" sz="2000" b="0" i="0" u="none" strike="noStrike" dirty="0">
                          <a:solidFill>
                            <a:srgbClr val="000000"/>
                          </a:solidFill>
                          <a:effectLst/>
                          <a:latin typeface="Arial" panose="020B0604020202020204" pitchFamily="34" charset="0"/>
                        </a:rPr>
                        <a:t>43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40000"/>
                        <a:lumOff val="60000"/>
                      </a:schemeClr>
                    </a:solidFill>
                  </a:tcPr>
                </a:tc>
                <a:tc>
                  <a:txBody>
                    <a:bodyPr/>
                    <a:lstStyle/>
                    <a:p>
                      <a:pPr algn="ctr" rtl="0" fontAlgn="ctr"/>
                      <a:r>
                        <a:rPr lang="en-US" sz="2000" u="none" strike="noStrike" dirty="0">
                          <a:effectLst/>
                        </a:rPr>
                        <a:t>69 K</a:t>
                      </a:r>
                      <a:endParaRPr lang="en-US" sz="2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40000"/>
                        <a:lumOff val="60000"/>
                      </a:schemeClr>
                    </a:solidFill>
                  </a:tcPr>
                </a:tc>
                <a:extLst>
                  <a:ext uri="{0D108BD9-81ED-4DB2-BD59-A6C34878D82A}">
                    <a16:rowId xmlns:a16="http://schemas.microsoft.com/office/drawing/2014/main" val="1597815921"/>
                  </a:ext>
                </a:extLst>
              </a:tr>
              <a:tr h="171450">
                <a:tc>
                  <a:txBody>
                    <a:bodyPr/>
                    <a:lstStyle/>
                    <a:p>
                      <a:pPr algn="l" rtl="0" fontAlgn="ctr"/>
                      <a:r>
                        <a:rPr lang="en-US" sz="2000" u="none" strike="noStrike" dirty="0">
                          <a:effectLst/>
                        </a:rPr>
                        <a:t>Other cattle, calves</a:t>
                      </a:r>
                      <a:endParaRPr lang="en-US" sz="2000" b="0" i="0" u="none" strike="noStrike" dirty="0">
                        <a:solidFill>
                          <a:srgbClr val="000000"/>
                        </a:solidFill>
                        <a:effectLst/>
                        <a:latin typeface="Arial" panose="020B0604020202020204" pitchFamily="34" charset="0"/>
                      </a:endParaRPr>
                    </a:p>
                  </a:txBody>
                  <a:tcPr marL="85725"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20000"/>
                        <a:lumOff val="80000"/>
                      </a:schemeClr>
                    </a:solidFill>
                  </a:tcPr>
                </a:tc>
                <a:tc>
                  <a:txBody>
                    <a:bodyPr/>
                    <a:lstStyle/>
                    <a:p>
                      <a:pPr algn="ctr" rtl="0" fontAlgn="ctr"/>
                      <a:r>
                        <a:rPr lang="en-US" sz="2000" b="0" i="0" u="none" strike="noStrike" dirty="0">
                          <a:solidFill>
                            <a:srgbClr val="000000"/>
                          </a:solidFill>
                          <a:effectLst/>
                          <a:latin typeface="Arial" panose="020B0604020202020204" pitchFamily="34" charset="0"/>
                        </a:rPr>
                        <a:t>7,736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20000"/>
                        <a:lumOff val="80000"/>
                      </a:schemeClr>
                    </a:solidFill>
                  </a:tcPr>
                </a:tc>
                <a:tc>
                  <a:txBody>
                    <a:bodyPr/>
                    <a:lstStyle/>
                    <a:p>
                      <a:pPr algn="ctr" rtl="0" fontAlgn="ctr"/>
                      <a:r>
                        <a:rPr lang="en-US" sz="2000" b="0" i="0" u="none" strike="noStrike" dirty="0">
                          <a:solidFill>
                            <a:srgbClr val="000000"/>
                          </a:solidFill>
                          <a:effectLst/>
                          <a:latin typeface="Arial" panose="020B0604020202020204" pitchFamily="34" charset="0"/>
                        </a:rPr>
                        <a:t>3,923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20000"/>
                        <a:lumOff val="80000"/>
                      </a:schemeClr>
                    </a:solidFill>
                  </a:tcPr>
                </a:tc>
                <a:tc>
                  <a:txBody>
                    <a:bodyPr/>
                    <a:lstStyle/>
                    <a:p>
                      <a:pPr algn="ctr" rtl="0" fontAlgn="ctr"/>
                      <a:r>
                        <a:rPr lang="en-US" sz="2000" u="none" strike="noStrike" dirty="0">
                          <a:effectLst/>
                        </a:rPr>
                        <a:t>4.42 Mil</a:t>
                      </a:r>
                      <a:endParaRPr lang="en-US" sz="2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1437770824"/>
                  </a:ext>
                </a:extLst>
              </a:tr>
              <a:tr h="171450">
                <a:tc>
                  <a:txBody>
                    <a:bodyPr/>
                    <a:lstStyle/>
                    <a:p>
                      <a:pPr algn="l" rtl="0" fontAlgn="ctr"/>
                      <a:r>
                        <a:rPr lang="en-US" sz="2000" u="none" strike="noStrike" dirty="0">
                          <a:effectLst/>
                        </a:rPr>
                        <a:t>Layers</a:t>
                      </a:r>
                      <a:endParaRPr lang="en-US" sz="2000" b="0" i="0" u="none" strike="noStrike" dirty="0">
                        <a:solidFill>
                          <a:srgbClr val="000000"/>
                        </a:solidFill>
                        <a:effectLst/>
                        <a:latin typeface="Arial" panose="020B0604020202020204" pitchFamily="34" charset="0"/>
                      </a:endParaRPr>
                    </a:p>
                  </a:txBody>
                  <a:tcPr marL="85725"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40000"/>
                        <a:lumOff val="60000"/>
                      </a:schemeClr>
                    </a:solidFill>
                  </a:tcPr>
                </a:tc>
                <a:tc>
                  <a:txBody>
                    <a:bodyPr/>
                    <a:lstStyle/>
                    <a:p>
                      <a:pPr algn="ctr" rtl="0" fontAlgn="ctr"/>
                      <a:r>
                        <a:rPr lang="en-US" sz="2000" u="none" strike="noStrike" dirty="0">
                          <a:effectLst/>
                        </a:rPr>
                        <a:t>1,025,900</a:t>
                      </a:r>
                      <a:endParaRPr lang="en-US" sz="2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40000"/>
                        <a:lumOff val="60000"/>
                      </a:schemeClr>
                    </a:solidFill>
                  </a:tcPr>
                </a:tc>
                <a:tc>
                  <a:txBody>
                    <a:bodyPr/>
                    <a:lstStyle/>
                    <a:p>
                      <a:pPr algn="ctr" rtl="0" fontAlgn="ctr"/>
                      <a:r>
                        <a:rPr lang="en-US" sz="2000" u="none" strike="noStrike" dirty="0">
                          <a:effectLst/>
                        </a:rPr>
                        <a:t>*(</a:t>
                      </a:r>
                      <a:r>
                        <a:rPr lang="en-US" sz="2000" u="none" strike="noStrike" dirty="0" err="1">
                          <a:effectLst/>
                        </a:rPr>
                        <a:t>nd</a:t>
                      </a:r>
                      <a:r>
                        <a:rPr lang="en-US" sz="2000" u="none" strike="noStrike" dirty="0">
                          <a:effectLst/>
                        </a:rPr>
                        <a:t>)</a:t>
                      </a:r>
                      <a:endParaRPr lang="en-US" sz="2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40000"/>
                        <a:lumOff val="60000"/>
                      </a:schemeClr>
                    </a:solidFill>
                  </a:tcPr>
                </a:tc>
                <a:tc>
                  <a:txBody>
                    <a:bodyPr/>
                    <a:lstStyle/>
                    <a:p>
                      <a:pPr algn="ctr" rtl="0" fontAlgn="ctr"/>
                      <a:r>
                        <a:rPr lang="en-US" sz="2000" u="none" strike="noStrike" dirty="0">
                          <a:effectLst/>
                        </a:rPr>
                        <a:t>84 K</a:t>
                      </a:r>
                      <a:endParaRPr lang="en-US" sz="2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40000"/>
                        <a:lumOff val="60000"/>
                      </a:schemeClr>
                    </a:solidFill>
                  </a:tcPr>
                </a:tc>
                <a:extLst>
                  <a:ext uri="{0D108BD9-81ED-4DB2-BD59-A6C34878D82A}">
                    <a16:rowId xmlns:a16="http://schemas.microsoft.com/office/drawing/2014/main" val="2846030317"/>
                  </a:ext>
                </a:extLst>
              </a:tr>
              <a:tr h="171450">
                <a:tc>
                  <a:txBody>
                    <a:bodyPr/>
                    <a:lstStyle/>
                    <a:p>
                      <a:pPr algn="l" rtl="0" fontAlgn="ctr"/>
                      <a:r>
                        <a:rPr lang="en-US" sz="2000" u="none" strike="noStrike" dirty="0">
                          <a:effectLst/>
                        </a:rPr>
                        <a:t>Broilers</a:t>
                      </a:r>
                      <a:endParaRPr lang="en-US" sz="2000" b="0" i="0" u="none" strike="noStrike" dirty="0">
                        <a:solidFill>
                          <a:srgbClr val="000000"/>
                        </a:solidFill>
                        <a:effectLst/>
                        <a:latin typeface="Arial" panose="020B0604020202020204" pitchFamily="34" charset="0"/>
                      </a:endParaRPr>
                    </a:p>
                  </a:txBody>
                  <a:tcPr marL="85725"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20000"/>
                        <a:lumOff val="80000"/>
                      </a:schemeClr>
                    </a:solidFill>
                  </a:tcPr>
                </a:tc>
                <a:tc>
                  <a:txBody>
                    <a:bodyPr/>
                    <a:lstStyle/>
                    <a:p>
                      <a:pPr algn="ctr" rtl="0" fontAlgn="ctr"/>
                      <a:r>
                        <a:rPr lang="en-US" sz="2000" u="none" strike="noStrike" dirty="0">
                          <a:effectLst/>
                        </a:rPr>
                        <a:t>2,108,276</a:t>
                      </a:r>
                      <a:endParaRPr lang="en-US" sz="2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20000"/>
                        <a:lumOff val="80000"/>
                      </a:schemeClr>
                    </a:solidFill>
                  </a:tcPr>
                </a:tc>
                <a:tc>
                  <a:txBody>
                    <a:bodyPr/>
                    <a:lstStyle/>
                    <a:p>
                      <a:pPr algn="ctr" rtl="0" fontAlgn="ctr"/>
                      <a:r>
                        <a:rPr lang="en-US" sz="2000" b="0" i="0" u="none" strike="noStrike" dirty="0">
                          <a:solidFill>
                            <a:srgbClr val="000000"/>
                          </a:solidFill>
                          <a:effectLst/>
                          <a:latin typeface="Arial" panose="020B0604020202020204" pitchFamily="34" charset="0"/>
                        </a:rPr>
                        <a:t>10,058,508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20000"/>
                        <a:lumOff val="80000"/>
                      </a:schemeClr>
                    </a:solidFill>
                  </a:tcPr>
                </a:tc>
                <a:tc>
                  <a:txBody>
                    <a:bodyPr/>
                    <a:lstStyle/>
                    <a:p>
                      <a:pPr algn="ctr" rtl="0" fontAlgn="ctr"/>
                      <a:r>
                        <a:rPr lang="en-US" sz="2000" u="none" strike="noStrike" dirty="0">
                          <a:effectLst/>
                        </a:rPr>
                        <a:t>68.6 Mil</a:t>
                      </a:r>
                      <a:endParaRPr lang="en-US" sz="2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4148364144"/>
                  </a:ext>
                </a:extLst>
              </a:tr>
              <a:tr h="171450">
                <a:tc>
                  <a:txBody>
                    <a:bodyPr/>
                    <a:lstStyle/>
                    <a:p>
                      <a:pPr algn="l" rtl="0" fontAlgn="ctr"/>
                      <a:r>
                        <a:rPr lang="en-US" sz="2000" u="none" strike="noStrike" dirty="0">
                          <a:effectLst/>
                        </a:rPr>
                        <a:t>Goats, Kids</a:t>
                      </a:r>
                      <a:endParaRPr lang="en-US" sz="2000" b="0" i="0" u="none" strike="noStrike" dirty="0">
                        <a:solidFill>
                          <a:srgbClr val="000000"/>
                        </a:solidFill>
                        <a:effectLst/>
                        <a:latin typeface="Arial" panose="020B0604020202020204" pitchFamily="34" charset="0"/>
                      </a:endParaRPr>
                    </a:p>
                  </a:txBody>
                  <a:tcPr marL="85725"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40000"/>
                        <a:lumOff val="60000"/>
                      </a:schemeClr>
                    </a:solidFill>
                  </a:tcPr>
                </a:tc>
                <a:tc>
                  <a:txBody>
                    <a:bodyPr/>
                    <a:lstStyle/>
                    <a:p>
                      <a:pPr algn="ctr" rtl="0" fontAlgn="ctr"/>
                      <a:r>
                        <a:rPr lang="en-US" sz="2000" u="none" strike="noStrike" dirty="0">
                          <a:effectLst/>
                        </a:rPr>
                        <a:t>*(</a:t>
                      </a:r>
                      <a:r>
                        <a:rPr lang="en-US" sz="2000" u="none" strike="noStrike" dirty="0" err="1">
                          <a:effectLst/>
                        </a:rPr>
                        <a:t>nd</a:t>
                      </a:r>
                      <a:r>
                        <a:rPr lang="en-US" sz="2000" u="none" strike="noStrike" dirty="0">
                          <a:effectLst/>
                        </a:rPr>
                        <a:t>)</a:t>
                      </a:r>
                      <a:endParaRPr lang="en-US" sz="2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40000"/>
                        <a:lumOff val="60000"/>
                      </a:schemeClr>
                    </a:solidFill>
                  </a:tcPr>
                </a:tc>
                <a:tc>
                  <a:txBody>
                    <a:bodyPr/>
                    <a:lstStyle/>
                    <a:p>
                      <a:pPr algn="ctr" rtl="0" fontAlgn="ctr"/>
                      <a:r>
                        <a:rPr lang="en-US" sz="2000" u="none" strike="noStrike" dirty="0">
                          <a:effectLst/>
                        </a:rPr>
                        <a:t>*(</a:t>
                      </a:r>
                      <a:r>
                        <a:rPr lang="en-US" sz="2000" u="none" strike="noStrike" dirty="0" err="1">
                          <a:effectLst/>
                        </a:rPr>
                        <a:t>nd</a:t>
                      </a:r>
                      <a:r>
                        <a:rPr lang="en-US" sz="2000" u="none" strike="noStrike" dirty="0">
                          <a:effectLst/>
                        </a:rPr>
                        <a:t>)</a:t>
                      </a:r>
                      <a:endParaRPr lang="en-US" sz="2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40000"/>
                        <a:lumOff val="60000"/>
                      </a:schemeClr>
                    </a:solidFill>
                  </a:tcPr>
                </a:tc>
                <a:tc>
                  <a:txBody>
                    <a:bodyPr/>
                    <a:lstStyle/>
                    <a:p>
                      <a:pPr algn="ctr" rtl="0" fontAlgn="ctr"/>
                      <a:r>
                        <a:rPr lang="en-US" sz="2000" u="none" strike="noStrike" dirty="0">
                          <a:effectLst/>
                        </a:rPr>
                        <a:t>*(</a:t>
                      </a:r>
                      <a:r>
                        <a:rPr lang="en-US" sz="2000" u="none" strike="noStrike" dirty="0" err="1">
                          <a:effectLst/>
                        </a:rPr>
                        <a:t>nd</a:t>
                      </a:r>
                      <a:r>
                        <a:rPr lang="en-US" sz="2000" u="none" strike="noStrike" dirty="0">
                          <a:effectLst/>
                        </a:rPr>
                        <a:t>)</a:t>
                      </a:r>
                      <a:endParaRPr lang="en-US" sz="2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40000"/>
                        <a:lumOff val="60000"/>
                      </a:schemeClr>
                    </a:solidFill>
                  </a:tcPr>
                </a:tc>
                <a:extLst>
                  <a:ext uri="{0D108BD9-81ED-4DB2-BD59-A6C34878D82A}">
                    <a16:rowId xmlns:a16="http://schemas.microsoft.com/office/drawing/2014/main" val="1214145212"/>
                  </a:ext>
                </a:extLst>
              </a:tr>
            </a:tbl>
          </a:graphicData>
        </a:graphic>
      </p:graphicFrame>
      <p:cxnSp>
        <p:nvCxnSpPr>
          <p:cNvPr id="7" name="Straight Arrow Connector 6"/>
          <p:cNvCxnSpPr/>
          <p:nvPr/>
        </p:nvCxnSpPr>
        <p:spPr bwMode="auto">
          <a:xfrm flipH="1">
            <a:off x="6390640" y="4714240"/>
            <a:ext cx="101600" cy="899160"/>
          </a:xfrm>
          <a:prstGeom prst="straightConnector1">
            <a:avLst/>
          </a:prstGeom>
          <a:noFill/>
          <a:ln w="9525" cap="flat" cmpd="sng" algn="ctr">
            <a:solidFill>
              <a:schemeClr val="bg2"/>
            </a:solidFill>
            <a:prstDash val="solid"/>
            <a:round/>
            <a:headEnd type="none" w="med" len="med"/>
            <a:tailEnd type="arrow"/>
          </a:ln>
          <a:effectLst/>
        </p:spPr>
      </p:cxnSp>
      <p:sp>
        <p:nvSpPr>
          <p:cNvPr id="5" name="TextBox 4"/>
          <p:cNvSpPr txBox="1"/>
          <p:nvPr/>
        </p:nvSpPr>
        <p:spPr>
          <a:xfrm>
            <a:off x="5400268" y="5623560"/>
            <a:ext cx="2885441" cy="646331"/>
          </a:xfrm>
          <a:prstGeom prst="rect">
            <a:avLst/>
          </a:prstGeom>
          <a:noFill/>
          <a:ln>
            <a:solidFill>
              <a:schemeClr val="bg2">
                <a:lumMod val="65000"/>
                <a:lumOff val="3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srgbClr val="000000"/>
                </a:solidFill>
                <a:effectLst/>
                <a:uLnTx/>
                <a:uFillTx/>
                <a:latin typeface="Arial"/>
                <a:ea typeface="+mn-ea"/>
                <a:cs typeface="+mn-cs"/>
              </a:rPr>
              <a:t>33.6 mil dozen in 2015; 4.6 mil doz. in 2008</a:t>
            </a:r>
          </a:p>
        </p:txBody>
      </p:sp>
      <p:sp>
        <p:nvSpPr>
          <p:cNvPr id="3" name="Rectangle 2"/>
          <p:cNvSpPr/>
          <p:nvPr/>
        </p:nvSpPr>
        <p:spPr>
          <a:xfrm>
            <a:off x="663600" y="5537158"/>
            <a:ext cx="2005677" cy="369332"/>
          </a:xfrm>
          <a:prstGeom prst="rect">
            <a:avLst/>
          </a:prstGeom>
        </p:spPr>
        <p:txBody>
          <a:bodyPr wrap="none">
            <a:spAutoFit/>
          </a:bodyPr>
          <a:lstStyle/>
          <a:p>
            <a:pPr fontAlgn="ctr"/>
            <a:r>
              <a:rPr lang="en-US" dirty="0">
                <a:solidFill>
                  <a:schemeClr val="bg2">
                    <a:lumMod val="65000"/>
                    <a:lumOff val="35000"/>
                  </a:schemeClr>
                </a:solidFill>
              </a:rPr>
              <a:t>*</a:t>
            </a:r>
            <a:r>
              <a:rPr lang="en-US" dirty="0" err="1">
                <a:solidFill>
                  <a:schemeClr val="bg2">
                    <a:lumMod val="65000"/>
                    <a:lumOff val="35000"/>
                  </a:schemeClr>
                </a:solidFill>
              </a:rPr>
              <a:t>nd</a:t>
            </a:r>
            <a:r>
              <a:rPr lang="en-US" dirty="0">
                <a:solidFill>
                  <a:schemeClr val="bg2">
                    <a:lumMod val="65000"/>
                    <a:lumOff val="35000"/>
                  </a:schemeClr>
                </a:solidFill>
              </a:rPr>
              <a:t>: not disclosed</a:t>
            </a:r>
          </a:p>
        </p:txBody>
      </p:sp>
      <p:sp>
        <p:nvSpPr>
          <p:cNvPr id="10" name="TextBox 9"/>
          <p:cNvSpPr txBox="1"/>
          <p:nvPr/>
        </p:nvSpPr>
        <p:spPr>
          <a:xfrm>
            <a:off x="3628417" y="1295602"/>
            <a:ext cx="4581727" cy="369332"/>
          </a:xfrm>
          <a:prstGeom prst="rect">
            <a:avLst/>
          </a:prstGeom>
          <a:noFill/>
        </p:spPr>
        <p:txBody>
          <a:bodyPr wrap="square" rtlCol="0">
            <a:spAutoFit/>
          </a:bodyPr>
          <a:lstStyle/>
          <a:p>
            <a:r>
              <a:rPr lang="en-US" dirty="0">
                <a:solidFill>
                  <a:schemeClr val="bg2"/>
                </a:solidFill>
              </a:rPr>
              <a:t>- - - % of total state / US organic sales - - - </a:t>
            </a:r>
          </a:p>
        </p:txBody>
      </p:sp>
    </p:spTree>
    <p:extLst>
      <p:ext uri="{BB962C8B-B14F-4D97-AF65-F5344CB8AC3E}">
        <p14:creationId xmlns:p14="http://schemas.microsoft.com/office/powerpoint/2010/main" val="11624032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699327"/>
            <a:ext cx="9144000" cy="923330"/>
          </a:xfrm>
          <a:prstGeom prst="rect">
            <a:avLst/>
          </a:prstGeom>
        </p:spPr>
        <p:txBody>
          <a:bodyPr vert="horz" wrap="square" lIns="0" tIns="0" rIns="0" bIns="0" rtlCol="0">
            <a:spAutoFit/>
          </a:bodyPr>
          <a:lstStyle/>
          <a:p>
            <a:pPr algn="ctr"/>
            <a:r>
              <a:rPr lang="en-US" sz="3000" b="1" dirty="0">
                <a:solidFill>
                  <a:schemeClr val="bg2"/>
                </a:solidFill>
                <a:latin typeface="+mj-lt"/>
                <a:cs typeface="Arial"/>
              </a:rPr>
              <a:t>Distribution of WA O</a:t>
            </a:r>
            <a:r>
              <a:rPr sz="3000" b="1" dirty="0">
                <a:solidFill>
                  <a:schemeClr val="bg2"/>
                </a:solidFill>
                <a:latin typeface="+mj-lt"/>
                <a:cs typeface="Arial"/>
              </a:rPr>
              <a:t>r</a:t>
            </a:r>
            <a:r>
              <a:rPr sz="3000" b="1" spc="-5" dirty="0">
                <a:solidFill>
                  <a:schemeClr val="bg2"/>
                </a:solidFill>
                <a:latin typeface="+mj-lt"/>
                <a:cs typeface="Arial"/>
              </a:rPr>
              <a:t>g</a:t>
            </a:r>
            <a:r>
              <a:rPr sz="3000" b="1" spc="-10" dirty="0">
                <a:solidFill>
                  <a:schemeClr val="bg2"/>
                </a:solidFill>
                <a:latin typeface="+mj-lt"/>
                <a:cs typeface="Arial"/>
              </a:rPr>
              <a:t>a</a:t>
            </a:r>
            <a:r>
              <a:rPr sz="3000" b="1" spc="-5" dirty="0">
                <a:solidFill>
                  <a:schemeClr val="bg2"/>
                </a:solidFill>
                <a:latin typeface="+mj-lt"/>
                <a:cs typeface="Arial"/>
              </a:rPr>
              <a:t>ni</a:t>
            </a:r>
            <a:r>
              <a:rPr sz="3000" b="1" dirty="0">
                <a:solidFill>
                  <a:schemeClr val="bg2"/>
                </a:solidFill>
                <a:latin typeface="+mj-lt"/>
                <a:cs typeface="Arial"/>
              </a:rPr>
              <a:t>c</a:t>
            </a:r>
            <a:r>
              <a:rPr lang="en-US" sz="3000" b="1" dirty="0">
                <a:solidFill>
                  <a:schemeClr val="bg2"/>
                </a:solidFill>
                <a:latin typeface="+mj-lt"/>
                <a:cs typeface="Arial"/>
              </a:rPr>
              <a:t> </a:t>
            </a:r>
            <a:r>
              <a:rPr sz="3000" b="1" spc="-5" dirty="0">
                <a:solidFill>
                  <a:schemeClr val="bg2"/>
                </a:solidFill>
                <a:latin typeface="+mj-lt"/>
                <a:cs typeface="Arial"/>
              </a:rPr>
              <a:t>F</a:t>
            </a:r>
            <a:r>
              <a:rPr sz="3000" b="1" spc="-10" dirty="0">
                <a:solidFill>
                  <a:schemeClr val="bg2"/>
                </a:solidFill>
                <a:latin typeface="+mj-lt"/>
                <a:cs typeface="Arial"/>
              </a:rPr>
              <a:t>a</a:t>
            </a:r>
            <a:r>
              <a:rPr sz="3000" b="1" dirty="0">
                <a:solidFill>
                  <a:schemeClr val="bg2"/>
                </a:solidFill>
                <a:latin typeface="+mj-lt"/>
                <a:cs typeface="Arial"/>
              </a:rPr>
              <a:t>r</a:t>
            </a:r>
            <a:r>
              <a:rPr sz="3000" b="1" spc="-5" dirty="0">
                <a:solidFill>
                  <a:schemeClr val="bg2"/>
                </a:solidFill>
                <a:latin typeface="+mj-lt"/>
                <a:cs typeface="Arial"/>
              </a:rPr>
              <a:t>mg</a:t>
            </a:r>
            <a:r>
              <a:rPr sz="3000" b="1" spc="-10" dirty="0">
                <a:solidFill>
                  <a:schemeClr val="bg2"/>
                </a:solidFill>
                <a:latin typeface="+mj-lt"/>
                <a:cs typeface="Arial"/>
              </a:rPr>
              <a:t>a</a:t>
            </a:r>
            <a:r>
              <a:rPr sz="3000" b="1" dirty="0">
                <a:solidFill>
                  <a:schemeClr val="bg2"/>
                </a:solidFill>
                <a:latin typeface="+mj-lt"/>
                <a:cs typeface="Arial"/>
              </a:rPr>
              <a:t>te</a:t>
            </a:r>
            <a:r>
              <a:rPr sz="3000" b="1" spc="-20" dirty="0">
                <a:solidFill>
                  <a:schemeClr val="bg2"/>
                </a:solidFill>
                <a:latin typeface="+mj-lt"/>
                <a:cs typeface="Arial"/>
              </a:rPr>
              <a:t> </a:t>
            </a:r>
            <a:r>
              <a:rPr sz="3000" b="1" spc="-5" dirty="0">
                <a:solidFill>
                  <a:schemeClr val="bg2"/>
                </a:solidFill>
                <a:latin typeface="+mj-lt"/>
                <a:cs typeface="Arial"/>
              </a:rPr>
              <a:t>S</a:t>
            </a:r>
            <a:r>
              <a:rPr sz="3000" b="1" spc="-10" dirty="0">
                <a:solidFill>
                  <a:schemeClr val="bg2"/>
                </a:solidFill>
                <a:latin typeface="+mj-lt"/>
                <a:cs typeface="Arial"/>
              </a:rPr>
              <a:t>a</a:t>
            </a:r>
            <a:r>
              <a:rPr sz="3000" b="1" spc="-5" dirty="0">
                <a:solidFill>
                  <a:schemeClr val="bg2"/>
                </a:solidFill>
                <a:latin typeface="+mj-lt"/>
                <a:cs typeface="Arial"/>
              </a:rPr>
              <a:t>l</a:t>
            </a:r>
            <a:r>
              <a:rPr sz="3000" b="1" spc="-10" dirty="0">
                <a:solidFill>
                  <a:schemeClr val="bg2"/>
                </a:solidFill>
                <a:latin typeface="+mj-lt"/>
                <a:cs typeface="Arial"/>
              </a:rPr>
              <a:t>es</a:t>
            </a:r>
            <a:br>
              <a:rPr lang="en-US" sz="3000" b="1" spc="-10" dirty="0">
                <a:solidFill>
                  <a:schemeClr val="bg2"/>
                </a:solidFill>
                <a:latin typeface="+mj-lt"/>
                <a:cs typeface="Arial"/>
              </a:rPr>
            </a:br>
            <a:r>
              <a:rPr lang="en-US" sz="3000" b="1" spc="-10" dirty="0">
                <a:solidFill>
                  <a:schemeClr val="bg2"/>
                </a:solidFill>
                <a:latin typeface="+mj-lt"/>
                <a:cs typeface="Arial"/>
              </a:rPr>
              <a:t>by Sales Class</a:t>
            </a:r>
            <a:r>
              <a:rPr lang="en-US" sz="2800" b="1" spc="-20" dirty="0">
                <a:solidFill>
                  <a:schemeClr val="bg2"/>
                </a:solidFill>
                <a:latin typeface="+mj-lt"/>
                <a:cs typeface="Arial"/>
              </a:rPr>
              <a:t>*</a:t>
            </a:r>
            <a:endParaRPr lang="en-US" sz="2800" dirty="0">
              <a:solidFill>
                <a:schemeClr val="bg2"/>
              </a:solidFill>
              <a:latin typeface="+mj-lt"/>
              <a:cs typeface="Arial"/>
            </a:endParaRPr>
          </a:p>
        </p:txBody>
      </p:sp>
      <p:sp>
        <p:nvSpPr>
          <p:cNvPr id="4" name="object 4"/>
          <p:cNvSpPr txBox="1"/>
          <p:nvPr/>
        </p:nvSpPr>
        <p:spPr>
          <a:xfrm>
            <a:off x="1130157" y="6238371"/>
            <a:ext cx="7140540" cy="369332"/>
          </a:xfrm>
          <a:prstGeom prst="rect">
            <a:avLst/>
          </a:prstGeom>
        </p:spPr>
        <p:txBody>
          <a:bodyPr vert="horz" wrap="square" lIns="0" tIns="0" rIns="0" bIns="0" rtlCol="0">
            <a:spAutoFit/>
          </a:bodyPr>
          <a:lstStyle/>
          <a:p>
            <a:pPr marL="12700">
              <a:lnSpc>
                <a:spcPct val="100000"/>
              </a:lnSpc>
            </a:pPr>
            <a:r>
              <a:rPr lang="en-US" sz="1200" b="1" spc="15" dirty="0">
                <a:solidFill>
                  <a:schemeClr val="bg2">
                    <a:lumMod val="65000"/>
                    <a:lumOff val="35000"/>
                  </a:schemeClr>
                </a:solidFill>
                <a:cs typeface="Arial"/>
              </a:rPr>
              <a:t>*W</a:t>
            </a:r>
            <a:r>
              <a:rPr lang="en-US" sz="1200" b="1" dirty="0">
                <a:solidFill>
                  <a:schemeClr val="bg2">
                    <a:lumMod val="65000"/>
                    <a:lumOff val="35000"/>
                  </a:schemeClr>
                </a:solidFill>
                <a:cs typeface="Arial"/>
              </a:rPr>
              <a:t>S</a:t>
            </a:r>
            <a:r>
              <a:rPr lang="en-US" sz="1200" b="1" spc="-5" dirty="0">
                <a:solidFill>
                  <a:schemeClr val="bg2">
                    <a:lumMod val="65000"/>
                    <a:lumOff val="35000"/>
                  </a:schemeClr>
                </a:solidFill>
                <a:cs typeface="Arial"/>
              </a:rPr>
              <a:t>D</a:t>
            </a:r>
            <a:r>
              <a:rPr lang="en-US" sz="1200" b="1" dirty="0">
                <a:solidFill>
                  <a:schemeClr val="bg2">
                    <a:lumMod val="65000"/>
                    <a:lumOff val="35000"/>
                  </a:schemeClr>
                </a:solidFill>
                <a:cs typeface="Arial"/>
              </a:rPr>
              <a:t>A</a:t>
            </a:r>
            <a:r>
              <a:rPr lang="en-US" sz="1200" b="1" spc="-70" dirty="0">
                <a:solidFill>
                  <a:schemeClr val="bg2">
                    <a:lumMod val="65000"/>
                    <a:lumOff val="35000"/>
                  </a:schemeClr>
                </a:solidFill>
                <a:cs typeface="Arial"/>
              </a:rPr>
              <a:t> </a:t>
            </a:r>
            <a:r>
              <a:rPr lang="en-US" sz="1200" b="1" dirty="0">
                <a:solidFill>
                  <a:schemeClr val="bg2">
                    <a:lumMod val="65000"/>
                    <a:lumOff val="35000"/>
                  </a:schemeClr>
                </a:solidFill>
                <a:cs typeface="Arial"/>
              </a:rPr>
              <a:t>fa</a:t>
            </a:r>
            <a:r>
              <a:rPr lang="en-US" sz="1200" b="1" spc="-5" dirty="0">
                <a:solidFill>
                  <a:schemeClr val="bg2">
                    <a:lumMod val="65000"/>
                    <a:lumOff val="35000"/>
                  </a:schemeClr>
                </a:solidFill>
                <a:cs typeface="Arial"/>
              </a:rPr>
              <a:t>r</a:t>
            </a:r>
            <a:r>
              <a:rPr lang="en-US" sz="1200" b="1" spc="-20" dirty="0">
                <a:solidFill>
                  <a:schemeClr val="bg2">
                    <a:lumMod val="65000"/>
                    <a:lumOff val="35000"/>
                  </a:schemeClr>
                </a:solidFill>
                <a:cs typeface="Arial"/>
              </a:rPr>
              <a:t>m</a:t>
            </a:r>
            <a:r>
              <a:rPr lang="en-US" sz="1200" b="1" dirty="0">
                <a:solidFill>
                  <a:schemeClr val="bg2">
                    <a:lumMod val="65000"/>
                    <a:lumOff val="35000"/>
                  </a:schemeClr>
                </a:solidFill>
                <a:cs typeface="Arial"/>
              </a:rPr>
              <a:t>s</a:t>
            </a:r>
            <a:r>
              <a:rPr lang="en-US" sz="1200" b="1" spc="10" dirty="0">
                <a:solidFill>
                  <a:schemeClr val="bg2">
                    <a:lumMod val="65000"/>
                    <a:lumOff val="35000"/>
                  </a:schemeClr>
                </a:solidFill>
                <a:cs typeface="Arial"/>
              </a:rPr>
              <a:t> </a:t>
            </a:r>
            <a:r>
              <a:rPr lang="en-US" sz="1200" b="1" dirty="0">
                <a:solidFill>
                  <a:schemeClr val="bg2">
                    <a:lumMod val="65000"/>
                    <a:lumOff val="35000"/>
                  </a:schemeClr>
                </a:solidFill>
                <a:cs typeface="Arial"/>
              </a:rPr>
              <a:t>on</a:t>
            </a:r>
            <a:r>
              <a:rPr lang="en-US" sz="1200" b="1" spc="-5" dirty="0">
                <a:solidFill>
                  <a:schemeClr val="bg2">
                    <a:lumMod val="65000"/>
                    <a:lumOff val="35000"/>
                  </a:schemeClr>
                </a:solidFill>
                <a:cs typeface="Arial"/>
              </a:rPr>
              <a:t>l</a:t>
            </a:r>
            <a:r>
              <a:rPr lang="en-US" sz="1200" b="1" spc="-85" dirty="0">
                <a:solidFill>
                  <a:schemeClr val="bg2">
                    <a:lumMod val="65000"/>
                    <a:lumOff val="35000"/>
                  </a:schemeClr>
                </a:solidFill>
                <a:cs typeface="Arial"/>
              </a:rPr>
              <a:t>y</a:t>
            </a:r>
            <a:r>
              <a:rPr lang="en-US" sz="1200" b="1" dirty="0">
                <a:solidFill>
                  <a:schemeClr val="bg2">
                    <a:lumMod val="65000"/>
                    <a:lumOff val="35000"/>
                  </a:schemeClr>
                </a:solidFill>
                <a:cs typeface="Arial"/>
              </a:rPr>
              <a:t>.</a:t>
            </a:r>
            <a:r>
              <a:rPr lang="en-US" sz="1200" b="1" spc="-20" dirty="0">
                <a:solidFill>
                  <a:schemeClr val="bg2">
                    <a:lumMod val="65000"/>
                    <a:lumOff val="35000"/>
                  </a:schemeClr>
                </a:solidFill>
                <a:cs typeface="Arial"/>
              </a:rPr>
              <a:t>  </a:t>
            </a:r>
            <a:r>
              <a:rPr lang="en-US" sz="1200" spc="-20" dirty="0">
                <a:solidFill>
                  <a:schemeClr val="bg2">
                    <a:lumMod val="65000"/>
                    <a:lumOff val="35000"/>
                  </a:schemeClr>
                </a:solidFill>
                <a:cs typeface="Arial"/>
              </a:rPr>
              <a:t>Gross farmgate sales in dollars. 718 farms reported sales in 2020. </a:t>
            </a:r>
            <a:r>
              <a:rPr lang="en-US" sz="1200" dirty="0">
                <a:solidFill>
                  <a:schemeClr val="bg2">
                    <a:lumMod val="65000"/>
                    <a:lumOff val="35000"/>
                  </a:schemeClr>
                </a:solidFill>
                <a:cs typeface="Arial"/>
              </a:rPr>
              <a:t>Sa</a:t>
            </a:r>
            <a:r>
              <a:rPr lang="en-US" sz="1200" spc="-5" dirty="0">
                <a:solidFill>
                  <a:schemeClr val="bg2">
                    <a:lumMod val="65000"/>
                    <a:lumOff val="35000"/>
                  </a:schemeClr>
                </a:solidFill>
                <a:cs typeface="Arial"/>
              </a:rPr>
              <a:t>l</a:t>
            </a:r>
            <a:r>
              <a:rPr lang="en-US" sz="1200" dirty="0">
                <a:solidFill>
                  <a:schemeClr val="bg2">
                    <a:lumMod val="65000"/>
                    <a:lumOff val="35000"/>
                  </a:schemeClr>
                </a:solidFill>
                <a:cs typeface="Arial"/>
              </a:rPr>
              <a:t>es</a:t>
            </a:r>
            <a:r>
              <a:rPr lang="en-US" sz="1200" spc="-25" dirty="0">
                <a:solidFill>
                  <a:schemeClr val="bg2">
                    <a:lumMod val="65000"/>
                    <a:lumOff val="35000"/>
                  </a:schemeClr>
                </a:solidFill>
                <a:cs typeface="Arial"/>
              </a:rPr>
              <a:t> </a:t>
            </a:r>
            <a:r>
              <a:rPr lang="en-US" sz="1200" dirty="0">
                <a:solidFill>
                  <a:schemeClr val="bg2">
                    <a:lumMod val="65000"/>
                    <a:lumOff val="35000"/>
                  </a:schemeClr>
                </a:solidFill>
                <a:cs typeface="Arial"/>
              </a:rPr>
              <a:t>do</a:t>
            </a:r>
            <a:r>
              <a:rPr lang="en-US" sz="1200" spc="-5" dirty="0">
                <a:solidFill>
                  <a:schemeClr val="bg2">
                    <a:lumMod val="65000"/>
                    <a:lumOff val="35000"/>
                  </a:schemeClr>
                </a:solidFill>
                <a:cs typeface="Arial"/>
              </a:rPr>
              <a:t> </a:t>
            </a:r>
            <a:r>
              <a:rPr lang="en-US" sz="1200" dirty="0">
                <a:solidFill>
                  <a:schemeClr val="bg2">
                    <a:lumMod val="65000"/>
                    <a:lumOff val="35000"/>
                  </a:schemeClr>
                </a:solidFill>
                <a:cs typeface="Arial"/>
              </a:rPr>
              <a:t>not</a:t>
            </a:r>
            <a:r>
              <a:rPr lang="en-US" sz="1200" spc="-20" dirty="0">
                <a:solidFill>
                  <a:schemeClr val="bg2">
                    <a:lumMod val="65000"/>
                    <a:lumOff val="35000"/>
                  </a:schemeClr>
                </a:solidFill>
                <a:cs typeface="Arial"/>
              </a:rPr>
              <a:t> </a:t>
            </a:r>
            <a:r>
              <a:rPr lang="en-US" sz="1200" spc="-5" dirty="0">
                <a:solidFill>
                  <a:schemeClr val="bg2">
                    <a:lumMod val="65000"/>
                    <a:lumOff val="35000"/>
                  </a:schemeClr>
                </a:solidFill>
                <a:cs typeface="Arial"/>
              </a:rPr>
              <a:t>i</a:t>
            </a:r>
            <a:r>
              <a:rPr lang="en-US" sz="1200" dirty="0">
                <a:solidFill>
                  <a:schemeClr val="bg2">
                    <a:lumMod val="65000"/>
                    <a:lumOff val="35000"/>
                  </a:schemeClr>
                </a:solidFill>
                <a:cs typeface="Arial"/>
              </a:rPr>
              <a:t>nc</a:t>
            </a:r>
            <a:r>
              <a:rPr lang="en-US" sz="1200" spc="-5" dirty="0">
                <a:solidFill>
                  <a:schemeClr val="bg2">
                    <a:lumMod val="65000"/>
                    <a:lumOff val="35000"/>
                  </a:schemeClr>
                </a:solidFill>
                <a:cs typeface="Arial"/>
              </a:rPr>
              <a:t>l</a:t>
            </a:r>
            <a:r>
              <a:rPr lang="en-US" sz="1200" dirty="0">
                <a:solidFill>
                  <a:schemeClr val="bg2">
                    <a:lumMod val="65000"/>
                    <a:lumOff val="35000"/>
                  </a:schemeClr>
                </a:solidFill>
                <a:cs typeface="Arial"/>
              </a:rPr>
              <a:t>ude</a:t>
            </a:r>
            <a:r>
              <a:rPr lang="en-US" sz="1200" spc="-30" dirty="0">
                <a:solidFill>
                  <a:schemeClr val="bg2">
                    <a:lumMod val="65000"/>
                    <a:lumOff val="35000"/>
                  </a:schemeClr>
                </a:solidFill>
                <a:cs typeface="Arial"/>
              </a:rPr>
              <a:t> </a:t>
            </a:r>
            <a:r>
              <a:rPr lang="en-US" sz="1200" dirty="0">
                <a:solidFill>
                  <a:schemeClr val="bg2">
                    <a:lumMod val="65000"/>
                    <a:lumOff val="35000"/>
                  </a:schemeClr>
                </a:solidFill>
                <a:cs typeface="Arial"/>
              </a:rPr>
              <a:t>va</a:t>
            </a:r>
            <a:r>
              <a:rPr lang="en-US" sz="1200" spc="-5" dirty="0">
                <a:solidFill>
                  <a:schemeClr val="bg2">
                    <a:lumMod val="65000"/>
                    <a:lumOff val="35000"/>
                  </a:schemeClr>
                </a:solidFill>
                <a:cs typeface="Arial"/>
              </a:rPr>
              <a:t>l</a:t>
            </a:r>
            <a:r>
              <a:rPr lang="en-US" sz="1200" dirty="0">
                <a:solidFill>
                  <a:schemeClr val="bg2">
                    <a:lumMod val="65000"/>
                    <a:lumOff val="35000"/>
                  </a:schemeClr>
                </a:solidFill>
                <a:cs typeface="Arial"/>
              </a:rPr>
              <a:t>ues</a:t>
            </a:r>
            <a:r>
              <a:rPr lang="en-US" sz="1200" spc="-25" dirty="0">
                <a:solidFill>
                  <a:schemeClr val="bg2">
                    <a:lumMod val="65000"/>
                    <a:lumOff val="35000"/>
                  </a:schemeClr>
                </a:solidFill>
                <a:cs typeface="Arial"/>
              </a:rPr>
              <a:t> </a:t>
            </a:r>
            <a:r>
              <a:rPr lang="en-US" sz="1200" dirty="0">
                <a:solidFill>
                  <a:schemeClr val="bg2">
                    <a:lumMod val="65000"/>
                    <a:lumOff val="35000"/>
                  </a:schemeClr>
                </a:solidFill>
                <a:cs typeface="Arial"/>
              </a:rPr>
              <a:t>f</a:t>
            </a:r>
            <a:r>
              <a:rPr lang="en-US" sz="1200" spc="-5" dirty="0">
                <a:solidFill>
                  <a:schemeClr val="bg2">
                    <a:lumMod val="65000"/>
                    <a:lumOff val="35000"/>
                  </a:schemeClr>
                </a:solidFill>
                <a:cs typeface="Arial"/>
              </a:rPr>
              <a:t>r</a:t>
            </a:r>
            <a:r>
              <a:rPr lang="en-US" sz="1200" dirty="0">
                <a:solidFill>
                  <a:schemeClr val="bg2">
                    <a:lumMod val="65000"/>
                    <a:lumOff val="35000"/>
                  </a:schemeClr>
                </a:solidFill>
                <a:cs typeface="Arial"/>
              </a:rPr>
              <a:t>om</a:t>
            </a:r>
            <a:r>
              <a:rPr lang="en-US" sz="1200" spc="-5" dirty="0">
                <a:solidFill>
                  <a:schemeClr val="bg2">
                    <a:lumMod val="65000"/>
                    <a:lumOff val="35000"/>
                  </a:schemeClr>
                </a:solidFill>
                <a:cs typeface="Arial"/>
              </a:rPr>
              <a:t> new applicants or </a:t>
            </a:r>
            <a:r>
              <a:rPr lang="en-US" sz="1200" dirty="0">
                <a:solidFill>
                  <a:schemeClr val="bg2">
                    <a:lumMod val="65000"/>
                    <a:lumOff val="35000"/>
                  </a:schemeClr>
                </a:solidFill>
                <a:cs typeface="Arial"/>
              </a:rPr>
              <a:t>fa</a:t>
            </a:r>
            <a:r>
              <a:rPr lang="en-US" sz="1200" spc="-5" dirty="0">
                <a:solidFill>
                  <a:schemeClr val="bg2">
                    <a:lumMod val="65000"/>
                    <a:lumOff val="35000"/>
                  </a:schemeClr>
                </a:solidFill>
                <a:cs typeface="Arial"/>
              </a:rPr>
              <a:t>r</a:t>
            </a:r>
            <a:r>
              <a:rPr lang="en-US" sz="1200" spc="-20" dirty="0">
                <a:solidFill>
                  <a:schemeClr val="bg2">
                    <a:lumMod val="65000"/>
                    <a:lumOff val="35000"/>
                  </a:schemeClr>
                </a:solidFill>
                <a:cs typeface="Arial"/>
              </a:rPr>
              <a:t>m</a:t>
            </a:r>
            <a:r>
              <a:rPr lang="en-US" sz="1200" dirty="0">
                <a:solidFill>
                  <a:schemeClr val="bg2">
                    <a:lumMod val="65000"/>
                    <a:lumOff val="35000"/>
                  </a:schemeClr>
                </a:solidFill>
                <a:cs typeface="Arial"/>
              </a:rPr>
              <a:t>s that</a:t>
            </a:r>
            <a:r>
              <a:rPr lang="en-US" sz="1200" spc="-10" dirty="0">
                <a:solidFill>
                  <a:schemeClr val="bg2">
                    <a:lumMod val="65000"/>
                    <a:lumOff val="35000"/>
                  </a:schemeClr>
                </a:solidFill>
                <a:cs typeface="Arial"/>
              </a:rPr>
              <a:t> </a:t>
            </a:r>
            <a:r>
              <a:rPr lang="en-US" sz="1200" dirty="0">
                <a:solidFill>
                  <a:schemeClr val="bg2">
                    <a:lumMod val="65000"/>
                    <a:lumOff val="35000"/>
                  </a:schemeClr>
                </a:solidFill>
                <a:cs typeface="Arial"/>
              </a:rPr>
              <a:t>d</a:t>
            </a:r>
            <a:r>
              <a:rPr lang="en-US" sz="1200" spc="-5" dirty="0">
                <a:solidFill>
                  <a:schemeClr val="bg2">
                    <a:lumMod val="65000"/>
                    <a:lumOff val="35000"/>
                  </a:schemeClr>
                </a:solidFill>
                <a:cs typeface="Arial"/>
              </a:rPr>
              <a:t>i</a:t>
            </a:r>
            <a:r>
              <a:rPr lang="en-US" sz="1200" dirty="0">
                <a:solidFill>
                  <a:schemeClr val="bg2">
                    <a:lumMod val="65000"/>
                    <a:lumOff val="35000"/>
                  </a:schemeClr>
                </a:solidFill>
                <a:cs typeface="Arial"/>
              </a:rPr>
              <a:t>d</a:t>
            </a:r>
            <a:r>
              <a:rPr lang="en-US" sz="1200" spc="-20" dirty="0">
                <a:solidFill>
                  <a:schemeClr val="bg2">
                    <a:lumMod val="65000"/>
                    <a:lumOff val="35000"/>
                  </a:schemeClr>
                </a:solidFill>
                <a:cs typeface="Arial"/>
              </a:rPr>
              <a:t> </a:t>
            </a:r>
            <a:r>
              <a:rPr lang="en-US" sz="1200" dirty="0">
                <a:solidFill>
                  <a:schemeClr val="bg2">
                    <a:lumMod val="65000"/>
                    <a:lumOff val="35000"/>
                  </a:schemeClr>
                </a:solidFill>
                <a:cs typeface="Arial"/>
              </a:rPr>
              <a:t>not</a:t>
            </a:r>
            <a:r>
              <a:rPr lang="en-US" sz="1200" spc="-10" dirty="0">
                <a:solidFill>
                  <a:schemeClr val="bg2">
                    <a:lumMod val="65000"/>
                    <a:lumOff val="35000"/>
                  </a:schemeClr>
                </a:solidFill>
                <a:cs typeface="Arial"/>
              </a:rPr>
              <a:t> </a:t>
            </a:r>
            <a:r>
              <a:rPr lang="en-US" sz="1200" spc="-5" dirty="0">
                <a:solidFill>
                  <a:schemeClr val="bg2">
                    <a:lumMod val="65000"/>
                    <a:lumOff val="35000"/>
                  </a:schemeClr>
                </a:solidFill>
                <a:cs typeface="Arial"/>
              </a:rPr>
              <a:t>r</a:t>
            </a:r>
            <a:r>
              <a:rPr lang="en-US" sz="1200" dirty="0">
                <a:solidFill>
                  <a:schemeClr val="bg2">
                    <a:lumMod val="65000"/>
                    <a:lumOff val="35000"/>
                  </a:schemeClr>
                </a:solidFill>
                <a:cs typeface="Arial"/>
              </a:rPr>
              <a:t>eapp</a:t>
            </a:r>
            <a:r>
              <a:rPr lang="en-US" sz="1200" spc="-5" dirty="0">
                <a:solidFill>
                  <a:schemeClr val="bg2">
                    <a:lumMod val="65000"/>
                    <a:lumOff val="35000"/>
                  </a:schemeClr>
                </a:solidFill>
                <a:cs typeface="Arial"/>
              </a:rPr>
              <a:t>l</a:t>
            </a:r>
            <a:r>
              <a:rPr lang="en-US" sz="1200" dirty="0">
                <a:solidFill>
                  <a:schemeClr val="bg2">
                    <a:lumMod val="65000"/>
                    <a:lumOff val="35000"/>
                  </a:schemeClr>
                </a:solidFill>
                <a:cs typeface="Arial"/>
              </a:rPr>
              <a:t>y</a:t>
            </a:r>
            <a:r>
              <a:rPr lang="en-US" sz="1200" spc="-35" dirty="0">
                <a:solidFill>
                  <a:schemeClr val="bg2">
                    <a:lumMod val="65000"/>
                    <a:lumOff val="35000"/>
                  </a:schemeClr>
                </a:solidFill>
                <a:cs typeface="Arial"/>
              </a:rPr>
              <a:t> </a:t>
            </a:r>
            <a:r>
              <a:rPr lang="en-US" sz="1200" dirty="0">
                <a:solidFill>
                  <a:schemeClr val="bg2">
                    <a:lumMod val="65000"/>
                    <a:lumOff val="35000"/>
                  </a:schemeClr>
                </a:solidFill>
                <a:cs typeface="Arial"/>
              </a:rPr>
              <a:t>du</a:t>
            </a:r>
            <a:r>
              <a:rPr lang="en-US" sz="1200" spc="-5" dirty="0">
                <a:solidFill>
                  <a:schemeClr val="bg2">
                    <a:lumMod val="65000"/>
                    <a:lumOff val="35000"/>
                  </a:schemeClr>
                </a:solidFill>
                <a:cs typeface="Arial"/>
              </a:rPr>
              <a:t>ri</a:t>
            </a:r>
            <a:r>
              <a:rPr lang="en-US" sz="1200" dirty="0">
                <a:solidFill>
                  <a:schemeClr val="bg2">
                    <a:lumMod val="65000"/>
                    <a:lumOff val="35000"/>
                  </a:schemeClr>
                </a:solidFill>
                <a:cs typeface="Arial"/>
              </a:rPr>
              <a:t>ng</a:t>
            </a:r>
            <a:r>
              <a:rPr lang="en-US" sz="1200" spc="-30" dirty="0">
                <a:solidFill>
                  <a:schemeClr val="bg2">
                    <a:lumMod val="65000"/>
                    <a:lumOff val="35000"/>
                  </a:schemeClr>
                </a:solidFill>
                <a:cs typeface="Arial"/>
              </a:rPr>
              <a:t> </a:t>
            </a:r>
            <a:r>
              <a:rPr lang="en-US" sz="1200" spc="-5" dirty="0">
                <a:solidFill>
                  <a:schemeClr val="bg2">
                    <a:lumMod val="65000"/>
                    <a:lumOff val="35000"/>
                  </a:schemeClr>
                </a:solidFill>
                <a:cs typeface="Arial"/>
              </a:rPr>
              <a:t>r</a:t>
            </a:r>
            <a:r>
              <a:rPr lang="en-US" sz="1200" dirty="0">
                <a:solidFill>
                  <a:schemeClr val="bg2">
                    <a:lumMod val="65000"/>
                    <a:lumOff val="35000"/>
                  </a:schemeClr>
                </a:solidFill>
                <a:cs typeface="Arial"/>
              </a:rPr>
              <a:t>epo</a:t>
            </a:r>
            <a:r>
              <a:rPr lang="en-US" sz="1200" spc="-5" dirty="0">
                <a:solidFill>
                  <a:schemeClr val="bg2">
                    <a:lumMod val="65000"/>
                    <a:lumOff val="35000"/>
                  </a:schemeClr>
                </a:solidFill>
                <a:cs typeface="Arial"/>
              </a:rPr>
              <a:t>r</a:t>
            </a:r>
            <a:r>
              <a:rPr lang="en-US" sz="1200" dirty="0">
                <a:solidFill>
                  <a:schemeClr val="bg2">
                    <a:lumMod val="65000"/>
                    <a:lumOff val="35000"/>
                  </a:schemeClr>
                </a:solidFill>
                <a:cs typeface="Arial"/>
              </a:rPr>
              <a:t>t</a:t>
            </a:r>
            <a:r>
              <a:rPr lang="en-US" sz="1200" spc="-5" dirty="0">
                <a:solidFill>
                  <a:schemeClr val="bg2">
                    <a:lumMod val="65000"/>
                    <a:lumOff val="35000"/>
                  </a:schemeClr>
                </a:solidFill>
                <a:cs typeface="Arial"/>
              </a:rPr>
              <a:t>i</a:t>
            </a:r>
            <a:r>
              <a:rPr lang="en-US" sz="1200" dirty="0">
                <a:solidFill>
                  <a:schemeClr val="bg2">
                    <a:lumMod val="65000"/>
                    <a:lumOff val="35000"/>
                  </a:schemeClr>
                </a:solidFill>
                <a:cs typeface="Arial"/>
              </a:rPr>
              <a:t>ng</a:t>
            </a:r>
            <a:r>
              <a:rPr lang="en-US" sz="1200" spc="-30" dirty="0">
                <a:solidFill>
                  <a:schemeClr val="bg2">
                    <a:lumMod val="65000"/>
                    <a:lumOff val="35000"/>
                  </a:schemeClr>
                </a:solidFill>
                <a:cs typeface="Arial"/>
              </a:rPr>
              <a:t> </a:t>
            </a:r>
            <a:r>
              <a:rPr lang="en-US" sz="1200" dirty="0">
                <a:solidFill>
                  <a:schemeClr val="bg2">
                    <a:lumMod val="65000"/>
                    <a:lumOff val="35000"/>
                  </a:schemeClr>
                </a:solidFill>
                <a:cs typeface="Arial"/>
              </a:rPr>
              <a:t>yea</a:t>
            </a:r>
            <a:r>
              <a:rPr lang="en-US" sz="1200" spc="-55" dirty="0">
                <a:solidFill>
                  <a:schemeClr val="bg2">
                    <a:lumMod val="65000"/>
                    <a:lumOff val="35000"/>
                  </a:schemeClr>
                </a:solidFill>
                <a:cs typeface="Arial"/>
              </a:rPr>
              <a:t>r</a:t>
            </a:r>
            <a:r>
              <a:rPr lang="en-US" sz="1200" dirty="0">
                <a:solidFill>
                  <a:schemeClr val="bg2">
                    <a:lumMod val="65000"/>
                    <a:lumOff val="35000"/>
                  </a:schemeClr>
                </a:solidFill>
                <a:cs typeface="Arial"/>
              </a:rPr>
              <a:t>. Producer-processors not included.</a:t>
            </a:r>
          </a:p>
        </p:txBody>
      </p:sp>
      <p:sp>
        <p:nvSpPr>
          <p:cNvPr id="5" name="Slide Number Placeholder 4"/>
          <p:cNvSpPr>
            <a:spLocks noGrp="1"/>
          </p:cNvSpPr>
          <p:nvPr>
            <p:ph type="sldNum" sz="quarter" idx="4294967295"/>
          </p:nvPr>
        </p:nvSpPr>
        <p:spPr/>
        <p:txBody>
          <a:bodyPr/>
          <a:lstStyle/>
          <a:p>
            <a:fld id="{B6F15528-21DE-4FAA-801E-634DDDAF4B2B}" type="slidenum">
              <a:rPr lang="en-US" sz="1200" smtClean="0"/>
              <a:t>17</a:t>
            </a:fld>
            <a:endParaRPr lang="en-US" sz="1200" dirty="0"/>
          </a:p>
        </p:txBody>
      </p:sp>
      <p:sp>
        <p:nvSpPr>
          <p:cNvPr id="6" name="TextBox 5"/>
          <p:cNvSpPr txBox="1"/>
          <p:nvPr/>
        </p:nvSpPr>
        <p:spPr>
          <a:xfrm>
            <a:off x="2743199" y="5881818"/>
            <a:ext cx="4613189" cy="369332"/>
          </a:xfrm>
          <a:prstGeom prst="rect">
            <a:avLst/>
          </a:prstGeom>
          <a:noFill/>
        </p:spPr>
        <p:txBody>
          <a:bodyPr wrap="square" rtlCol="0">
            <a:spAutoFit/>
          </a:bodyPr>
          <a:lstStyle/>
          <a:p>
            <a:r>
              <a:rPr lang="en-US" dirty="0">
                <a:solidFill>
                  <a:schemeClr val="bg2"/>
                </a:solidFill>
              </a:rPr>
              <a:t>Farm size class by gross annual sales</a:t>
            </a:r>
          </a:p>
        </p:txBody>
      </p:sp>
      <p:graphicFrame>
        <p:nvGraphicFramePr>
          <p:cNvPr id="7" name="Chart 6">
            <a:extLst>
              <a:ext uri="{FF2B5EF4-FFF2-40B4-BE49-F238E27FC236}">
                <a16:creationId xmlns:a16="http://schemas.microsoft.com/office/drawing/2014/main" id="{00000000-0008-0000-0100-000006000000}"/>
              </a:ext>
            </a:extLst>
          </p:cNvPr>
          <p:cNvGraphicFramePr>
            <a:graphicFrameLocks/>
          </p:cNvGraphicFramePr>
          <p:nvPr>
            <p:extLst>
              <p:ext uri="{D42A27DB-BD31-4B8C-83A1-F6EECF244321}">
                <p14:modId xmlns:p14="http://schemas.microsoft.com/office/powerpoint/2010/main" val="611941395"/>
              </p:ext>
            </p:extLst>
          </p:nvPr>
        </p:nvGraphicFramePr>
        <p:xfrm>
          <a:off x="446925" y="1461742"/>
          <a:ext cx="8250149" cy="44200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681043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Lettuce, tomatoes, garlic, spinach, parsnips, turnips, carrots, celery root, purple kale"/>
          <p:cNvSpPr/>
          <p:nvPr/>
        </p:nvSpPr>
        <p:spPr>
          <a:xfrm>
            <a:off x="921182" y="4652555"/>
            <a:ext cx="2198153" cy="147590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lumMod val="85000"/>
                </a:srgbClr>
              </a:solidFill>
              <a:effectLst/>
              <a:uLnTx/>
              <a:uFillTx/>
              <a:latin typeface="Calibri"/>
              <a:ea typeface="MS PGothic" panose="020B0600070205080204" pitchFamily="34" charset="-128"/>
              <a:cs typeface="+mn-cs"/>
            </a:endParaRPr>
          </a:p>
        </p:txBody>
      </p:sp>
      <p:sp>
        <p:nvSpPr>
          <p:cNvPr id="3" name="object 3"/>
          <p:cNvSpPr txBox="1"/>
          <p:nvPr/>
        </p:nvSpPr>
        <p:spPr>
          <a:xfrm>
            <a:off x="0" y="694849"/>
            <a:ext cx="9143999" cy="820738"/>
          </a:xfrm>
          <a:prstGeom prst="rect">
            <a:avLst/>
          </a:prstGeom>
        </p:spPr>
        <p:txBody>
          <a:bodyPr vert="horz" wrap="square" lIns="0" tIns="0" rIns="0" bIns="0" rtlCol="0">
            <a:spAutoFit/>
          </a:bodyPr>
          <a:lstStyle/>
          <a:p>
            <a:pPr marL="635" marR="0" lvl="0" indent="0" algn="ctr" defTabSz="914400" rtl="0" eaLnBrk="1" fontAlgn="auto" latinLnBrk="0" hangingPunct="1">
              <a:lnSpc>
                <a:spcPts val="3195"/>
              </a:lnSpc>
              <a:spcBef>
                <a:spcPts val="0"/>
              </a:spcBef>
              <a:spcAft>
                <a:spcPts val="0"/>
              </a:spcAft>
              <a:buClrTx/>
              <a:buSzTx/>
              <a:buFontTx/>
              <a:buNone/>
              <a:tabLst/>
              <a:defRPr/>
            </a:pPr>
            <a:r>
              <a:rPr kumimoji="0" sz="3200" b="1" i="0" u="none" strike="noStrike" kern="1200" cap="none" spc="-25" normalizeH="0" baseline="0" noProof="0" dirty="0">
                <a:ln>
                  <a:noFill/>
                </a:ln>
                <a:solidFill>
                  <a:schemeClr val="bg2"/>
                </a:solidFill>
                <a:effectLst/>
                <a:uLnTx/>
                <a:uFillTx/>
                <a:latin typeface="Arial"/>
                <a:ea typeface="MS PGothic" panose="020B0600070205080204" pitchFamily="34" charset="-128"/>
                <a:cs typeface="Arial"/>
              </a:rPr>
              <a:t>T</a:t>
            </a:r>
            <a:r>
              <a:rPr kumimoji="0" sz="3200" b="1" i="0" u="none" strike="noStrike" kern="1200" cap="none" spc="-10" normalizeH="0" baseline="0" noProof="0" dirty="0">
                <a:ln>
                  <a:noFill/>
                </a:ln>
                <a:solidFill>
                  <a:schemeClr val="bg2"/>
                </a:solidFill>
                <a:effectLst/>
                <a:uLnTx/>
                <a:uFillTx/>
                <a:latin typeface="Arial"/>
                <a:ea typeface="MS PGothic" panose="020B0600070205080204" pitchFamily="34" charset="-128"/>
                <a:cs typeface="Arial"/>
              </a:rPr>
              <a:t>re</a:t>
            </a:r>
            <a:r>
              <a:rPr kumimoji="0" sz="3200" b="1" i="0" u="none" strike="noStrike" kern="1200" cap="none" spc="-25" normalizeH="0" baseline="0" noProof="0" dirty="0">
                <a:ln>
                  <a:noFill/>
                </a:ln>
                <a:solidFill>
                  <a:schemeClr val="bg2"/>
                </a:solidFill>
                <a:effectLst/>
                <a:uLnTx/>
                <a:uFillTx/>
                <a:latin typeface="Arial"/>
                <a:ea typeface="MS PGothic" panose="020B0600070205080204" pitchFamily="34" charset="-128"/>
                <a:cs typeface="Arial"/>
              </a:rPr>
              <a:t>n</a:t>
            </a:r>
            <a:r>
              <a:rPr kumimoji="0" sz="3200" b="1" i="0" u="none" strike="noStrike" kern="1200" cap="none" spc="-20" normalizeH="0" baseline="0" noProof="0" dirty="0">
                <a:ln>
                  <a:noFill/>
                </a:ln>
                <a:solidFill>
                  <a:schemeClr val="bg2"/>
                </a:solidFill>
                <a:effectLst/>
                <a:uLnTx/>
                <a:uFillTx/>
                <a:latin typeface="Arial"/>
                <a:ea typeface="MS PGothic" panose="020B0600070205080204" pitchFamily="34" charset="-128"/>
                <a:cs typeface="Arial"/>
              </a:rPr>
              <a:t>d</a:t>
            </a:r>
            <a:r>
              <a:rPr kumimoji="0" sz="3200" b="1" i="0" u="none" strike="noStrike" kern="1200" cap="none" spc="20" normalizeH="0" baseline="0" noProof="0" dirty="0">
                <a:ln>
                  <a:noFill/>
                </a:ln>
                <a:solidFill>
                  <a:schemeClr val="bg2"/>
                </a:solidFill>
                <a:effectLst/>
                <a:uLnTx/>
                <a:uFillTx/>
                <a:latin typeface="Arial"/>
                <a:ea typeface="MS PGothic" panose="020B0600070205080204" pitchFamily="34" charset="-128"/>
                <a:cs typeface="Arial"/>
              </a:rPr>
              <a:t> </a:t>
            </a:r>
            <a:r>
              <a:rPr kumimoji="0" sz="3200" b="1" i="0" u="none" strike="noStrike" kern="1200" cap="none" spc="-25" normalizeH="0" baseline="0" noProof="0" dirty="0">
                <a:ln>
                  <a:noFill/>
                </a:ln>
                <a:solidFill>
                  <a:schemeClr val="bg2"/>
                </a:solidFill>
                <a:effectLst/>
                <a:uLnTx/>
                <a:uFillTx/>
                <a:latin typeface="Arial"/>
                <a:ea typeface="MS PGothic" panose="020B0600070205080204" pitchFamily="34" charset="-128"/>
                <a:cs typeface="Arial"/>
              </a:rPr>
              <a:t>o</a:t>
            </a:r>
            <a:r>
              <a:rPr kumimoji="0" sz="3200" b="1" i="0" u="none" strike="noStrike" kern="1200" cap="none" spc="-10" normalizeH="0" baseline="0" noProof="0" dirty="0">
                <a:ln>
                  <a:noFill/>
                </a:ln>
                <a:solidFill>
                  <a:schemeClr val="bg2"/>
                </a:solidFill>
                <a:effectLst/>
                <a:uLnTx/>
                <a:uFillTx/>
                <a:latin typeface="Arial"/>
                <a:ea typeface="MS PGothic" panose="020B0600070205080204" pitchFamily="34" charset="-128"/>
                <a:cs typeface="Arial"/>
              </a:rPr>
              <a:t>f</a:t>
            </a:r>
            <a:r>
              <a:rPr kumimoji="0" sz="3200" b="1" i="0" u="none" strike="noStrike" kern="1200" cap="none" spc="5" normalizeH="0" baseline="0" noProof="0" dirty="0">
                <a:ln>
                  <a:noFill/>
                </a:ln>
                <a:solidFill>
                  <a:schemeClr val="bg2"/>
                </a:solidFill>
                <a:effectLst/>
                <a:uLnTx/>
                <a:uFillTx/>
                <a:latin typeface="Arial"/>
                <a:ea typeface="MS PGothic" panose="020B0600070205080204" pitchFamily="34" charset="-128"/>
                <a:cs typeface="Arial"/>
              </a:rPr>
              <a:t> </a:t>
            </a:r>
            <a:r>
              <a:rPr kumimoji="0" sz="3200" b="1" i="0" u="none" strike="noStrike" kern="1200" cap="none" spc="-25" normalizeH="0" baseline="0" noProof="0" dirty="0">
                <a:ln>
                  <a:noFill/>
                </a:ln>
                <a:solidFill>
                  <a:schemeClr val="bg2"/>
                </a:solidFill>
                <a:effectLst/>
                <a:uLnTx/>
                <a:uFillTx/>
                <a:latin typeface="Arial"/>
                <a:ea typeface="MS PGothic" panose="020B0600070205080204" pitchFamily="34" charset="-128"/>
                <a:cs typeface="Arial"/>
              </a:rPr>
              <a:t>F</a:t>
            </a:r>
            <a:r>
              <a:rPr kumimoji="0" sz="3200" b="1" i="0" u="none" strike="noStrike" kern="1200" cap="none" spc="-15" normalizeH="0" baseline="0" noProof="0" dirty="0">
                <a:ln>
                  <a:noFill/>
                </a:ln>
                <a:solidFill>
                  <a:schemeClr val="bg2"/>
                </a:solidFill>
                <a:effectLst/>
                <a:uLnTx/>
                <a:uFillTx/>
                <a:latin typeface="Arial"/>
                <a:ea typeface="MS PGothic" panose="020B0600070205080204" pitchFamily="34" charset="-128"/>
                <a:cs typeface="Arial"/>
              </a:rPr>
              <a:t>ar</a:t>
            </a:r>
            <a:r>
              <a:rPr kumimoji="0" sz="3200" b="1" i="0" u="none" strike="noStrike" kern="1200" cap="none" spc="-30" normalizeH="0" baseline="0" noProof="0" dirty="0">
                <a:ln>
                  <a:noFill/>
                </a:ln>
                <a:solidFill>
                  <a:schemeClr val="bg2"/>
                </a:solidFill>
                <a:effectLst/>
                <a:uLnTx/>
                <a:uFillTx/>
                <a:latin typeface="Arial"/>
                <a:ea typeface="MS PGothic" panose="020B0600070205080204" pitchFamily="34" charset="-128"/>
                <a:cs typeface="Arial"/>
              </a:rPr>
              <a:t>mg</a:t>
            </a:r>
            <a:r>
              <a:rPr kumimoji="0" sz="3200" b="1" i="0" u="none" strike="noStrike" kern="1200" cap="none" spc="-10" normalizeH="0" baseline="0" noProof="0" dirty="0">
                <a:ln>
                  <a:noFill/>
                </a:ln>
                <a:solidFill>
                  <a:schemeClr val="bg2"/>
                </a:solidFill>
                <a:effectLst/>
                <a:uLnTx/>
                <a:uFillTx/>
                <a:latin typeface="Arial"/>
                <a:ea typeface="MS PGothic" panose="020B0600070205080204" pitchFamily="34" charset="-128"/>
                <a:cs typeface="Arial"/>
              </a:rPr>
              <a:t>at</a:t>
            </a:r>
            <a:r>
              <a:rPr kumimoji="0" sz="3200" b="1" i="0" u="none" strike="noStrike" kern="1200" cap="none" spc="-20" normalizeH="0" baseline="0" noProof="0" dirty="0">
                <a:ln>
                  <a:noFill/>
                </a:ln>
                <a:solidFill>
                  <a:schemeClr val="bg2"/>
                </a:solidFill>
                <a:effectLst/>
                <a:uLnTx/>
                <a:uFillTx/>
                <a:latin typeface="Arial"/>
                <a:ea typeface="MS PGothic" panose="020B0600070205080204" pitchFamily="34" charset="-128"/>
                <a:cs typeface="Arial"/>
              </a:rPr>
              <a:t>e</a:t>
            </a:r>
            <a:r>
              <a:rPr kumimoji="0" sz="3200" b="1" i="0" u="none" strike="noStrike" kern="1200" cap="none" spc="30" normalizeH="0" baseline="0" noProof="0" dirty="0">
                <a:ln>
                  <a:noFill/>
                </a:ln>
                <a:solidFill>
                  <a:schemeClr val="bg2"/>
                </a:solidFill>
                <a:effectLst/>
                <a:uLnTx/>
                <a:uFillTx/>
                <a:latin typeface="Arial"/>
                <a:ea typeface="MS PGothic" panose="020B0600070205080204" pitchFamily="34" charset="-128"/>
                <a:cs typeface="Arial"/>
              </a:rPr>
              <a:t> </a:t>
            </a:r>
            <a:r>
              <a:rPr kumimoji="0" sz="3200" b="1" i="0" u="none" strike="noStrike" kern="1200" cap="none" spc="-25" normalizeH="0" baseline="0" noProof="0" dirty="0">
                <a:ln>
                  <a:noFill/>
                </a:ln>
                <a:solidFill>
                  <a:schemeClr val="bg2"/>
                </a:solidFill>
                <a:effectLst/>
                <a:uLnTx/>
                <a:uFillTx/>
                <a:latin typeface="Arial"/>
                <a:ea typeface="MS PGothic" panose="020B0600070205080204" pitchFamily="34" charset="-128"/>
                <a:cs typeface="Arial"/>
              </a:rPr>
              <a:t>S</a:t>
            </a:r>
            <a:r>
              <a:rPr kumimoji="0" sz="3200" b="1" i="0" u="none" strike="noStrike" kern="1200" cap="none" spc="-15" normalizeH="0" baseline="0" noProof="0" dirty="0">
                <a:ln>
                  <a:noFill/>
                </a:ln>
                <a:solidFill>
                  <a:schemeClr val="bg2"/>
                </a:solidFill>
                <a:effectLst/>
                <a:uLnTx/>
                <a:uFillTx/>
                <a:latin typeface="Arial"/>
                <a:ea typeface="MS PGothic" panose="020B0600070205080204" pitchFamily="34" charset="-128"/>
                <a:cs typeface="Arial"/>
              </a:rPr>
              <a:t>a</a:t>
            </a:r>
            <a:r>
              <a:rPr kumimoji="0" sz="3200" b="1" i="0" u="none" strike="noStrike" kern="1200" cap="none" spc="-10" normalizeH="0" baseline="0" noProof="0" dirty="0">
                <a:ln>
                  <a:noFill/>
                </a:ln>
                <a:solidFill>
                  <a:schemeClr val="bg2"/>
                </a:solidFill>
                <a:effectLst/>
                <a:uLnTx/>
                <a:uFillTx/>
                <a:latin typeface="Arial"/>
                <a:ea typeface="MS PGothic" panose="020B0600070205080204" pitchFamily="34" charset="-128"/>
                <a:cs typeface="Arial"/>
              </a:rPr>
              <a:t>l</a:t>
            </a:r>
            <a:r>
              <a:rPr kumimoji="0" sz="3200" b="1" i="0" u="none" strike="noStrike" kern="1200" cap="none" spc="-15" normalizeH="0" baseline="0" noProof="0" dirty="0">
                <a:ln>
                  <a:noFill/>
                </a:ln>
                <a:solidFill>
                  <a:schemeClr val="bg2"/>
                </a:solidFill>
                <a:effectLst/>
                <a:uLnTx/>
                <a:uFillTx/>
                <a:latin typeface="Arial"/>
                <a:ea typeface="MS PGothic" panose="020B0600070205080204" pitchFamily="34" charset="-128"/>
                <a:cs typeface="Arial"/>
              </a:rPr>
              <a:t>e</a:t>
            </a:r>
            <a:r>
              <a:rPr kumimoji="0" sz="3200" b="1" i="0" u="none" strike="noStrike" kern="1200" cap="none" spc="-20" normalizeH="0" baseline="0" noProof="0" dirty="0">
                <a:ln>
                  <a:noFill/>
                </a:ln>
                <a:solidFill>
                  <a:schemeClr val="bg2"/>
                </a:solidFill>
                <a:effectLst/>
                <a:uLnTx/>
                <a:uFillTx/>
                <a:latin typeface="Arial"/>
                <a:ea typeface="MS PGothic" panose="020B0600070205080204" pitchFamily="34" charset="-128"/>
                <a:cs typeface="Arial"/>
              </a:rPr>
              <a:t>s</a:t>
            </a:r>
            <a:r>
              <a:rPr kumimoji="0" sz="3200" b="1" i="0" u="none" strike="noStrike" kern="1200" cap="none" spc="5" normalizeH="0" baseline="0" noProof="0" dirty="0">
                <a:ln>
                  <a:noFill/>
                </a:ln>
                <a:solidFill>
                  <a:schemeClr val="bg2"/>
                </a:solidFill>
                <a:effectLst/>
                <a:uLnTx/>
                <a:uFillTx/>
                <a:latin typeface="Arial"/>
                <a:ea typeface="MS PGothic" panose="020B0600070205080204" pitchFamily="34" charset="-128"/>
                <a:cs typeface="Arial"/>
              </a:rPr>
              <a:t> </a:t>
            </a:r>
            <a:r>
              <a:rPr kumimoji="0" sz="3200" b="1" i="0" u="none" strike="noStrike" kern="1200" cap="none" spc="-25" normalizeH="0" baseline="0" noProof="0" dirty="0">
                <a:ln>
                  <a:noFill/>
                </a:ln>
                <a:solidFill>
                  <a:schemeClr val="bg2"/>
                </a:solidFill>
                <a:effectLst/>
                <a:uLnTx/>
                <a:uFillTx/>
                <a:latin typeface="Arial"/>
                <a:ea typeface="MS PGothic" panose="020B0600070205080204" pitchFamily="34" charset="-128"/>
                <a:cs typeface="Arial"/>
              </a:rPr>
              <a:t>V</a:t>
            </a:r>
            <a:r>
              <a:rPr kumimoji="0" sz="3200" b="1" i="0" u="none" strike="noStrike" kern="1200" cap="none" spc="-15" normalizeH="0" baseline="0" noProof="0" dirty="0">
                <a:ln>
                  <a:noFill/>
                </a:ln>
                <a:solidFill>
                  <a:schemeClr val="bg2"/>
                </a:solidFill>
                <a:effectLst/>
                <a:uLnTx/>
                <a:uFillTx/>
                <a:latin typeface="Arial"/>
                <a:ea typeface="MS PGothic" panose="020B0600070205080204" pitchFamily="34" charset="-128"/>
                <a:cs typeface="Arial"/>
              </a:rPr>
              <a:t>a</a:t>
            </a:r>
            <a:r>
              <a:rPr kumimoji="0" sz="3200" b="1" i="0" u="none" strike="noStrike" kern="1200" cap="none" spc="-10" normalizeH="0" baseline="0" noProof="0" dirty="0">
                <a:ln>
                  <a:noFill/>
                </a:ln>
                <a:solidFill>
                  <a:schemeClr val="bg2"/>
                </a:solidFill>
                <a:effectLst/>
                <a:uLnTx/>
                <a:uFillTx/>
                <a:latin typeface="Arial"/>
                <a:ea typeface="MS PGothic" panose="020B0600070205080204" pitchFamily="34" charset="-128"/>
                <a:cs typeface="Arial"/>
              </a:rPr>
              <a:t>l</a:t>
            </a:r>
            <a:r>
              <a:rPr kumimoji="0" sz="3200" b="1" i="0" u="none" strike="noStrike" kern="1200" cap="none" spc="-25" normalizeH="0" baseline="0" noProof="0" dirty="0">
                <a:ln>
                  <a:noFill/>
                </a:ln>
                <a:solidFill>
                  <a:schemeClr val="bg2"/>
                </a:solidFill>
                <a:effectLst/>
                <a:uLnTx/>
                <a:uFillTx/>
                <a:latin typeface="Arial"/>
                <a:ea typeface="MS PGothic" panose="020B0600070205080204" pitchFamily="34" charset="-128"/>
                <a:cs typeface="Arial"/>
              </a:rPr>
              <a:t>u</a:t>
            </a:r>
            <a:r>
              <a:rPr kumimoji="0" sz="3200" b="1" i="0" u="none" strike="noStrike" kern="1200" cap="none" spc="-20" normalizeH="0" baseline="0" noProof="0" dirty="0">
                <a:ln>
                  <a:noFill/>
                </a:ln>
                <a:solidFill>
                  <a:schemeClr val="bg2"/>
                </a:solidFill>
                <a:effectLst/>
                <a:uLnTx/>
                <a:uFillTx/>
                <a:latin typeface="Arial"/>
                <a:ea typeface="MS PGothic" panose="020B0600070205080204" pitchFamily="34" charset="-128"/>
                <a:cs typeface="Arial"/>
              </a:rPr>
              <a:t>e</a:t>
            </a:r>
            <a:endParaRPr kumimoji="0" sz="3200" b="0" i="0" u="none" strike="noStrike" kern="1200" cap="none" spc="0" normalizeH="0" baseline="0" noProof="0" dirty="0">
              <a:ln>
                <a:noFill/>
              </a:ln>
              <a:solidFill>
                <a:schemeClr val="bg2"/>
              </a:solidFill>
              <a:effectLst/>
              <a:uLnTx/>
              <a:uFillTx/>
              <a:latin typeface="Arial"/>
              <a:ea typeface="MS PGothic" panose="020B0600070205080204" pitchFamily="34" charset="-128"/>
              <a:cs typeface="Arial"/>
            </a:endParaRPr>
          </a:p>
          <a:p>
            <a:pPr marL="0" marR="0" lvl="0" indent="0" algn="ctr" defTabSz="914400" rtl="0" eaLnBrk="1" fontAlgn="auto" latinLnBrk="0" hangingPunct="1">
              <a:lnSpc>
                <a:spcPts val="3165"/>
              </a:lnSpc>
              <a:spcBef>
                <a:spcPts val="0"/>
              </a:spcBef>
              <a:spcAft>
                <a:spcPts val="0"/>
              </a:spcAft>
              <a:buClrTx/>
              <a:buSzTx/>
              <a:buFontTx/>
              <a:buNone/>
              <a:tabLst/>
              <a:defRPr/>
            </a:pPr>
            <a:r>
              <a:rPr kumimoji="0" sz="2800" b="0" i="0" u="none" strike="noStrike" kern="1200" cap="none" spc="-30" normalizeH="0" baseline="0" noProof="0" dirty="0">
                <a:ln>
                  <a:noFill/>
                </a:ln>
                <a:solidFill>
                  <a:schemeClr val="tx2"/>
                </a:solidFill>
                <a:effectLst/>
                <a:uLnTx/>
                <a:uFillTx/>
                <a:latin typeface="+mj-lt"/>
                <a:ea typeface="MS PGothic" panose="020B0600070205080204" pitchFamily="34" charset="-128"/>
                <a:cs typeface="Arial"/>
              </a:rPr>
              <a:t>C</a:t>
            </a:r>
            <a:r>
              <a:rPr kumimoji="0" sz="2800" b="0" i="0" u="none" strike="noStrike" kern="1200" cap="none" spc="-10" normalizeH="0" baseline="0" noProof="0" dirty="0">
                <a:ln>
                  <a:noFill/>
                </a:ln>
                <a:solidFill>
                  <a:schemeClr val="tx2"/>
                </a:solidFill>
                <a:effectLst/>
                <a:uLnTx/>
                <a:uFillTx/>
                <a:latin typeface="+mj-lt"/>
                <a:ea typeface="MS PGothic" panose="020B0600070205080204" pitchFamily="34" charset="-128"/>
                <a:cs typeface="Arial"/>
              </a:rPr>
              <a:t>ert.</a:t>
            </a:r>
            <a:r>
              <a:rPr kumimoji="0" sz="2800" b="0" i="0" u="none" strike="noStrike" kern="1200" cap="none" spc="0" normalizeH="0" baseline="0" noProof="0" dirty="0">
                <a:ln>
                  <a:noFill/>
                </a:ln>
                <a:solidFill>
                  <a:schemeClr val="tx2"/>
                </a:solidFill>
                <a:effectLst/>
                <a:uLnTx/>
                <a:uFillTx/>
                <a:latin typeface="+mj-lt"/>
                <a:ea typeface="MS PGothic" panose="020B0600070205080204" pitchFamily="34" charset="-128"/>
                <a:cs typeface="Arial"/>
              </a:rPr>
              <a:t> </a:t>
            </a:r>
            <a:r>
              <a:rPr kumimoji="0" sz="2800" b="0" i="0" u="none" strike="noStrike" kern="1200" cap="none" spc="-30" normalizeH="0" baseline="0" noProof="0" dirty="0">
                <a:ln>
                  <a:noFill/>
                </a:ln>
                <a:solidFill>
                  <a:schemeClr val="tx2"/>
                </a:solidFill>
                <a:effectLst/>
                <a:uLnTx/>
                <a:uFillTx/>
                <a:latin typeface="+mj-lt"/>
                <a:ea typeface="MS PGothic" panose="020B0600070205080204" pitchFamily="34" charset="-128"/>
                <a:cs typeface="Arial"/>
              </a:rPr>
              <a:t>O</a:t>
            </a:r>
            <a:r>
              <a:rPr kumimoji="0" sz="2800" b="0" i="0" u="none" strike="noStrike" kern="1200" cap="none" spc="-10" normalizeH="0" baseline="0" noProof="0" dirty="0">
                <a:ln>
                  <a:noFill/>
                </a:ln>
                <a:solidFill>
                  <a:schemeClr val="tx2"/>
                </a:solidFill>
                <a:effectLst/>
                <a:uLnTx/>
                <a:uFillTx/>
                <a:latin typeface="+mj-lt"/>
                <a:ea typeface="MS PGothic" panose="020B0600070205080204" pitchFamily="34" charset="-128"/>
                <a:cs typeface="Arial"/>
              </a:rPr>
              <a:t>rgan</a:t>
            </a:r>
            <a:r>
              <a:rPr kumimoji="0" sz="2800" b="0" i="0" u="none" strike="noStrike" kern="1200" cap="none" spc="-15" normalizeH="0" baseline="0" noProof="0" dirty="0">
                <a:ln>
                  <a:noFill/>
                </a:ln>
                <a:solidFill>
                  <a:schemeClr val="tx2"/>
                </a:solidFill>
                <a:effectLst/>
                <a:uLnTx/>
                <a:uFillTx/>
                <a:latin typeface="+mj-lt"/>
                <a:ea typeface="MS PGothic" panose="020B0600070205080204" pitchFamily="34" charset="-128"/>
                <a:cs typeface="Arial"/>
              </a:rPr>
              <a:t>ic</a:t>
            </a:r>
            <a:r>
              <a:rPr kumimoji="0" sz="2800" b="0" i="0" u="none" strike="noStrike" kern="1200" cap="none" spc="5" normalizeH="0" baseline="0" noProof="0" dirty="0">
                <a:ln>
                  <a:noFill/>
                </a:ln>
                <a:solidFill>
                  <a:schemeClr val="tx2"/>
                </a:solidFill>
                <a:effectLst/>
                <a:uLnTx/>
                <a:uFillTx/>
                <a:latin typeface="+mj-lt"/>
                <a:ea typeface="MS PGothic" panose="020B0600070205080204" pitchFamily="34" charset="-128"/>
                <a:cs typeface="Arial"/>
              </a:rPr>
              <a:t> </a:t>
            </a:r>
            <a:r>
              <a:rPr kumimoji="0" sz="2800" b="0" i="0" u="none" strike="noStrike" kern="1200" cap="none" spc="-30" normalizeH="0" baseline="0" noProof="0" dirty="0">
                <a:ln>
                  <a:noFill/>
                </a:ln>
                <a:solidFill>
                  <a:schemeClr val="tx2"/>
                </a:solidFill>
                <a:effectLst/>
                <a:uLnTx/>
                <a:uFillTx/>
                <a:latin typeface="+mj-lt"/>
                <a:ea typeface="MS PGothic" panose="020B0600070205080204" pitchFamily="34" charset="-128"/>
                <a:cs typeface="Arial"/>
              </a:rPr>
              <a:t>C</a:t>
            </a:r>
            <a:r>
              <a:rPr kumimoji="0" sz="2800" b="0" i="0" u="none" strike="noStrike" kern="1200" cap="none" spc="-10" normalizeH="0" baseline="0" noProof="0" dirty="0">
                <a:ln>
                  <a:noFill/>
                </a:ln>
                <a:solidFill>
                  <a:schemeClr val="tx2"/>
                </a:solidFill>
                <a:effectLst/>
                <a:uLnTx/>
                <a:uFillTx/>
                <a:latin typeface="+mj-lt"/>
                <a:ea typeface="MS PGothic" panose="020B0600070205080204" pitchFamily="34" charset="-128"/>
                <a:cs typeface="Arial"/>
              </a:rPr>
              <a:t>ro</a:t>
            </a:r>
            <a:r>
              <a:rPr kumimoji="0" sz="2800" b="0" i="0" u="none" strike="noStrike" kern="1200" cap="none" spc="-20" normalizeH="0" baseline="0" noProof="0" dirty="0">
                <a:ln>
                  <a:noFill/>
                </a:ln>
                <a:solidFill>
                  <a:schemeClr val="tx2"/>
                </a:solidFill>
                <a:effectLst/>
                <a:uLnTx/>
                <a:uFillTx/>
                <a:latin typeface="+mj-lt"/>
                <a:ea typeface="MS PGothic" panose="020B0600070205080204" pitchFamily="34" charset="-128"/>
                <a:cs typeface="Arial"/>
              </a:rPr>
              <a:t>p</a:t>
            </a:r>
            <a:r>
              <a:rPr kumimoji="0" sz="2800" b="0" i="0" u="none" strike="noStrike" kern="1200" cap="none" spc="15" normalizeH="0" baseline="0" noProof="0" dirty="0">
                <a:ln>
                  <a:noFill/>
                </a:ln>
                <a:solidFill>
                  <a:schemeClr val="tx2"/>
                </a:solidFill>
                <a:effectLst/>
                <a:uLnTx/>
                <a:uFillTx/>
                <a:latin typeface="+mj-lt"/>
                <a:ea typeface="MS PGothic" panose="020B0600070205080204" pitchFamily="34" charset="-128"/>
                <a:cs typeface="Arial"/>
              </a:rPr>
              <a:t> </a:t>
            </a:r>
            <a:r>
              <a:rPr kumimoji="0" sz="2800" b="0" i="0" u="none" strike="noStrike" kern="1200" cap="none" spc="-15" normalizeH="0" baseline="0" noProof="0" dirty="0">
                <a:ln>
                  <a:noFill/>
                </a:ln>
                <a:solidFill>
                  <a:schemeClr val="tx2"/>
                </a:solidFill>
                <a:effectLst/>
                <a:uLnTx/>
                <a:uFillTx/>
                <a:latin typeface="+mj-lt"/>
                <a:ea typeface="MS PGothic" panose="020B0600070205080204" pitchFamily="34" charset="-128"/>
                <a:cs typeface="Arial"/>
              </a:rPr>
              <a:t>an</a:t>
            </a:r>
            <a:r>
              <a:rPr kumimoji="0" sz="2800" b="0" i="0" u="none" strike="noStrike" kern="1200" cap="none" spc="-20" normalizeH="0" baseline="0" noProof="0" dirty="0">
                <a:ln>
                  <a:noFill/>
                </a:ln>
                <a:solidFill>
                  <a:schemeClr val="tx2"/>
                </a:solidFill>
                <a:effectLst/>
                <a:uLnTx/>
                <a:uFillTx/>
                <a:latin typeface="+mj-lt"/>
                <a:ea typeface="MS PGothic" panose="020B0600070205080204" pitchFamily="34" charset="-128"/>
                <a:cs typeface="Arial"/>
              </a:rPr>
              <a:t>d</a:t>
            </a:r>
            <a:r>
              <a:rPr kumimoji="0" sz="2800" b="0" i="0" u="none" strike="noStrike" kern="1200" cap="none" spc="5" normalizeH="0" baseline="0" noProof="0" dirty="0">
                <a:ln>
                  <a:noFill/>
                </a:ln>
                <a:solidFill>
                  <a:schemeClr val="tx2"/>
                </a:solidFill>
                <a:effectLst/>
                <a:uLnTx/>
                <a:uFillTx/>
                <a:latin typeface="+mj-lt"/>
                <a:ea typeface="MS PGothic" panose="020B0600070205080204" pitchFamily="34" charset="-128"/>
                <a:cs typeface="Arial"/>
              </a:rPr>
              <a:t> </a:t>
            </a:r>
            <a:r>
              <a:rPr kumimoji="0" sz="2800" b="0" i="0" u="none" strike="noStrike" kern="1200" cap="none" spc="-25" normalizeH="0" baseline="0" noProof="0" dirty="0">
                <a:ln>
                  <a:noFill/>
                </a:ln>
                <a:solidFill>
                  <a:schemeClr val="tx2"/>
                </a:solidFill>
                <a:effectLst/>
                <a:uLnTx/>
                <a:uFillTx/>
                <a:latin typeface="+mj-lt"/>
                <a:ea typeface="MS PGothic" panose="020B0600070205080204" pitchFamily="34" charset="-128"/>
                <a:cs typeface="Arial"/>
              </a:rPr>
              <a:t>A</a:t>
            </a:r>
            <a:r>
              <a:rPr kumimoji="0" sz="2800" b="0" i="0" u="none" strike="noStrike" kern="1200" cap="none" spc="-15" normalizeH="0" baseline="0" noProof="0" dirty="0">
                <a:ln>
                  <a:noFill/>
                </a:ln>
                <a:solidFill>
                  <a:schemeClr val="tx2"/>
                </a:solidFill>
                <a:effectLst/>
                <a:uLnTx/>
                <a:uFillTx/>
                <a:latin typeface="+mj-lt"/>
                <a:ea typeface="MS PGothic" panose="020B0600070205080204" pitchFamily="34" charset="-128"/>
                <a:cs typeface="Arial"/>
              </a:rPr>
              <a:t>n</a:t>
            </a:r>
            <a:r>
              <a:rPr kumimoji="0" sz="2800" b="0" i="0" u="none" strike="noStrike" kern="1200" cap="none" spc="-10" normalizeH="0" baseline="0" noProof="0" dirty="0">
                <a:ln>
                  <a:noFill/>
                </a:ln>
                <a:solidFill>
                  <a:schemeClr val="tx2"/>
                </a:solidFill>
                <a:effectLst/>
                <a:uLnTx/>
                <a:uFillTx/>
                <a:latin typeface="+mj-lt"/>
                <a:ea typeface="MS PGothic" panose="020B0600070205080204" pitchFamily="34" charset="-128"/>
                <a:cs typeface="Arial"/>
              </a:rPr>
              <a:t>i</a:t>
            </a:r>
            <a:r>
              <a:rPr kumimoji="0" sz="2800" b="0" i="0" u="none" strike="noStrike" kern="1200" cap="none" spc="-30" normalizeH="0" baseline="0" noProof="0" dirty="0">
                <a:ln>
                  <a:noFill/>
                </a:ln>
                <a:solidFill>
                  <a:schemeClr val="tx2"/>
                </a:solidFill>
                <a:effectLst/>
                <a:uLnTx/>
                <a:uFillTx/>
                <a:latin typeface="+mj-lt"/>
                <a:ea typeface="MS PGothic" panose="020B0600070205080204" pitchFamily="34" charset="-128"/>
                <a:cs typeface="Arial"/>
              </a:rPr>
              <a:t>m</a:t>
            </a:r>
            <a:r>
              <a:rPr kumimoji="0" sz="2800" b="0" i="0" u="none" strike="noStrike" kern="1200" cap="none" spc="-15" normalizeH="0" baseline="0" noProof="0" dirty="0">
                <a:ln>
                  <a:noFill/>
                </a:ln>
                <a:solidFill>
                  <a:schemeClr val="tx2"/>
                </a:solidFill>
                <a:effectLst/>
                <a:uLnTx/>
                <a:uFillTx/>
                <a:latin typeface="+mj-lt"/>
                <a:ea typeface="MS PGothic" panose="020B0600070205080204" pitchFamily="34" charset="-128"/>
                <a:cs typeface="Arial"/>
              </a:rPr>
              <a:t>a</a:t>
            </a:r>
            <a:r>
              <a:rPr kumimoji="0" sz="2800" b="0" i="0" u="none" strike="noStrike" kern="1200" cap="none" spc="-10" normalizeH="0" baseline="0" noProof="0" dirty="0">
                <a:ln>
                  <a:noFill/>
                </a:ln>
                <a:solidFill>
                  <a:schemeClr val="tx2"/>
                </a:solidFill>
                <a:effectLst/>
                <a:uLnTx/>
                <a:uFillTx/>
                <a:latin typeface="+mj-lt"/>
                <a:ea typeface="MS PGothic" panose="020B0600070205080204" pitchFamily="34" charset="-128"/>
                <a:cs typeface="Arial"/>
              </a:rPr>
              <a:t>l</a:t>
            </a:r>
            <a:r>
              <a:rPr kumimoji="0" sz="2800" b="0" i="0" u="none" strike="noStrike" kern="1200" cap="none" spc="15" normalizeH="0" baseline="0" noProof="0" dirty="0">
                <a:ln>
                  <a:noFill/>
                </a:ln>
                <a:solidFill>
                  <a:schemeClr val="tx2"/>
                </a:solidFill>
                <a:effectLst/>
                <a:uLnTx/>
                <a:uFillTx/>
                <a:latin typeface="+mj-lt"/>
                <a:ea typeface="MS PGothic" panose="020B0600070205080204" pitchFamily="34" charset="-128"/>
                <a:cs typeface="Arial"/>
              </a:rPr>
              <a:t> </a:t>
            </a:r>
            <a:r>
              <a:rPr kumimoji="0" sz="2800" b="0" i="0" u="none" strike="noStrike" kern="1200" cap="none" spc="-25" normalizeH="0" baseline="0" noProof="0" dirty="0">
                <a:ln>
                  <a:noFill/>
                </a:ln>
                <a:solidFill>
                  <a:schemeClr val="tx2"/>
                </a:solidFill>
                <a:effectLst/>
                <a:uLnTx/>
                <a:uFillTx/>
                <a:latin typeface="+mj-lt"/>
                <a:ea typeface="MS PGothic" panose="020B0600070205080204" pitchFamily="34" charset="-128"/>
                <a:cs typeface="Arial"/>
              </a:rPr>
              <a:t>P</a:t>
            </a:r>
            <a:r>
              <a:rPr kumimoji="0" sz="2800" b="0" i="0" u="none" strike="noStrike" kern="1200" cap="none" spc="-10" normalizeH="0" baseline="0" noProof="0" dirty="0">
                <a:ln>
                  <a:noFill/>
                </a:ln>
                <a:solidFill>
                  <a:schemeClr val="tx2"/>
                </a:solidFill>
                <a:effectLst/>
                <a:uLnTx/>
                <a:uFillTx/>
                <a:latin typeface="+mj-lt"/>
                <a:ea typeface="MS PGothic" panose="020B0600070205080204" pitchFamily="34" charset="-128"/>
                <a:cs typeface="Arial"/>
              </a:rPr>
              <a:t>roduc</a:t>
            </a:r>
            <a:r>
              <a:rPr kumimoji="0" sz="2800" b="0" i="0" u="none" strike="noStrike" kern="1200" cap="none" spc="-15" normalizeH="0" baseline="0" noProof="0" dirty="0">
                <a:ln>
                  <a:noFill/>
                </a:ln>
                <a:solidFill>
                  <a:schemeClr val="tx2"/>
                </a:solidFill>
                <a:effectLst/>
                <a:uLnTx/>
                <a:uFillTx/>
                <a:latin typeface="+mj-lt"/>
                <a:ea typeface="MS PGothic" panose="020B0600070205080204" pitchFamily="34" charset="-128"/>
                <a:cs typeface="Arial"/>
              </a:rPr>
              <a:t>ts</a:t>
            </a:r>
            <a:endParaRPr kumimoji="0" sz="2800" b="0" i="0" u="none" strike="noStrike" kern="1200" cap="none" spc="0" normalizeH="0" baseline="0" noProof="0" dirty="0">
              <a:ln>
                <a:noFill/>
              </a:ln>
              <a:solidFill>
                <a:schemeClr val="tx2"/>
              </a:solidFill>
              <a:effectLst/>
              <a:uLnTx/>
              <a:uFillTx/>
              <a:latin typeface="+mj-lt"/>
              <a:ea typeface="MS PGothic" panose="020B0600070205080204" pitchFamily="34" charset="-128"/>
              <a:cs typeface="Arial"/>
            </a:endParaRPr>
          </a:p>
        </p:txBody>
      </p:sp>
      <p:sp>
        <p:nvSpPr>
          <p:cNvPr id="4" name="object 4"/>
          <p:cNvSpPr txBox="1"/>
          <p:nvPr/>
        </p:nvSpPr>
        <p:spPr>
          <a:xfrm>
            <a:off x="-1" y="1495941"/>
            <a:ext cx="9143999" cy="371897"/>
          </a:xfrm>
          <a:prstGeom prst="rect">
            <a:avLst/>
          </a:prstGeom>
        </p:spPr>
        <p:txBody>
          <a:bodyPr vert="horz" wrap="square" lIns="0" tIns="0" rIns="0" bIns="0" rtlCol="0">
            <a:spAutoFit/>
          </a:bodyPr>
          <a:lstStyle/>
          <a:p>
            <a:pPr marL="12700" marR="0" lvl="0" indent="0" algn="ctr" defTabSz="914400" rtl="0" eaLnBrk="1" fontAlgn="auto" latinLnBrk="0" hangingPunct="1">
              <a:lnSpc>
                <a:spcPts val="2855"/>
              </a:lnSpc>
              <a:spcBef>
                <a:spcPts val="0"/>
              </a:spcBef>
              <a:spcAft>
                <a:spcPts val="0"/>
              </a:spcAft>
              <a:buClrTx/>
              <a:buSzTx/>
              <a:buFontTx/>
              <a:buNone/>
              <a:tabLst/>
              <a:defRPr/>
            </a:pPr>
            <a:r>
              <a:rPr kumimoji="0" sz="2800" b="0" i="0" u="none" strike="noStrike" kern="1200" cap="none" spc="0" normalizeH="0" baseline="0" noProof="0" dirty="0">
                <a:ln>
                  <a:noFill/>
                </a:ln>
                <a:solidFill>
                  <a:schemeClr val="tx2"/>
                </a:solidFill>
                <a:effectLst/>
                <a:uLnTx/>
                <a:uFillTx/>
                <a:ea typeface="MS PGothic" panose="020B0600070205080204" pitchFamily="34" charset="-128"/>
                <a:cs typeface="Arial"/>
              </a:rPr>
              <a:t>W</a:t>
            </a:r>
            <a:r>
              <a:rPr kumimoji="0" sz="2800" b="0" i="0" u="none" strike="noStrike" kern="1200" cap="none" spc="-5" normalizeH="0" baseline="0" noProof="0" dirty="0">
                <a:ln>
                  <a:noFill/>
                </a:ln>
                <a:solidFill>
                  <a:schemeClr val="tx2"/>
                </a:solidFill>
                <a:effectLst/>
                <a:uLnTx/>
                <a:uFillTx/>
                <a:ea typeface="MS PGothic" panose="020B0600070205080204" pitchFamily="34" charset="-128"/>
                <a:cs typeface="Arial"/>
              </a:rPr>
              <a:t>a</a:t>
            </a:r>
            <a:r>
              <a:rPr kumimoji="0" sz="2800" b="0" i="0" u="none" strike="noStrike" kern="1200" cap="none" spc="0" normalizeH="0" baseline="0" noProof="0" dirty="0">
                <a:ln>
                  <a:noFill/>
                </a:ln>
                <a:solidFill>
                  <a:schemeClr val="tx2"/>
                </a:solidFill>
                <a:effectLst/>
                <a:uLnTx/>
                <a:uFillTx/>
                <a:ea typeface="MS PGothic" panose="020B0600070205080204" pitchFamily="34" charset="-128"/>
                <a:cs typeface="Arial"/>
              </a:rPr>
              <a:t>s</a:t>
            </a:r>
            <a:r>
              <a:rPr kumimoji="0" sz="2800" b="0" i="0" u="none" strike="noStrike" kern="1200" cap="none" spc="-5" normalizeH="0" baseline="0" noProof="0" dirty="0">
                <a:ln>
                  <a:noFill/>
                </a:ln>
                <a:solidFill>
                  <a:schemeClr val="tx2"/>
                </a:solidFill>
                <a:effectLst/>
                <a:uLnTx/>
                <a:uFillTx/>
                <a:ea typeface="MS PGothic" panose="020B0600070205080204" pitchFamily="34" charset="-128"/>
                <a:cs typeface="Arial"/>
              </a:rPr>
              <a:t>hing</a:t>
            </a:r>
            <a:r>
              <a:rPr kumimoji="0" sz="2800" b="0" i="0" u="none" strike="noStrike" kern="1200" cap="none" spc="5" normalizeH="0" baseline="0" noProof="0" dirty="0">
                <a:ln>
                  <a:noFill/>
                </a:ln>
                <a:solidFill>
                  <a:schemeClr val="tx2"/>
                </a:solidFill>
                <a:effectLst/>
                <a:uLnTx/>
                <a:uFillTx/>
                <a:ea typeface="MS PGothic" panose="020B0600070205080204" pitchFamily="34" charset="-128"/>
                <a:cs typeface="Arial"/>
              </a:rPr>
              <a:t>t</a:t>
            </a:r>
            <a:r>
              <a:rPr kumimoji="0" sz="2800" b="0" i="0" u="none" strike="noStrike" kern="1200" cap="none" spc="-5" normalizeH="0" baseline="0" noProof="0" dirty="0">
                <a:ln>
                  <a:noFill/>
                </a:ln>
                <a:solidFill>
                  <a:schemeClr val="tx2"/>
                </a:solidFill>
                <a:effectLst/>
                <a:uLnTx/>
                <a:uFillTx/>
                <a:ea typeface="MS PGothic" panose="020B0600070205080204" pitchFamily="34" charset="-128"/>
                <a:cs typeface="Arial"/>
              </a:rPr>
              <a:t>o</a:t>
            </a:r>
            <a:r>
              <a:rPr kumimoji="0" sz="2800" b="0" i="0" u="none" strike="noStrike" kern="1200" cap="none" spc="0" normalizeH="0" baseline="0" noProof="0" dirty="0">
                <a:ln>
                  <a:noFill/>
                </a:ln>
                <a:solidFill>
                  <a:schemeClr val="tx2"/>
                </a:solidFill>
                <a:effectLst/>
                <a:uLnTx/>
                <a:uFillTx/>
                <a:ea typeface="MS PGothic" panose="020B0600070205080204" pitchFamily="34" charset="-128"/>
                <a:cs typeface="Arial"/>
              </a:rPr>
              <a:t>n</a:t>
            </a:r>
            <a:r>
              <a:rPr kumimoji="0" sz="2800" b="0" i="0" u="none" strike="noStrike" kern="1200" cap="none" spc="10" normalizeH="0" baseline="0" noProof="0" dirty="0">
                <a:ln>
                  <a:noFill/>
                </a:ln>
                <a:solidFill>
                  <a:schemeClr val="tx2"/>
                </a:solidFill>
                <a:effectLst/>
                <a:uLnTx/>
                <a:uFillTx/>
                <a:ea typeface="MS PGothic" panose="020B0600070205080204" pitchFamily="34" charset="-128"/>
                <a:cs typeface="Arial"/>
              </a:rPr>
              <a:t> </a:t>
            </a:r>
            <a:r>
              <a:rPr kumimoji="0" sz="2800" b="0" i="0" u="none" strike="noStrike" kern="1200" cap="none" spc="-5" normalizeH="0" baseline="0" noProof="0" dirty="0">
                <a:ln>
                  <a:noFill/>
                </a:ln>
                <a:solidFill>
                  <a:schemeClr val="tx2"/>
                </a:solidFill>
                <a:effectLst/>
                <a:uLnTx/>
                <a:uFillTx/>
                <a:ea typeface="MS PGothic" panose="020B0600070205080204" pitchFamily="34" charset="-128"/>
                <a:cs typeface="Arial"/>
              </a:rPr>
              <a:t>S</a:t>
            </a:r>
            <a:r>
              <a:rPr kumimoji="0" sz="2800" b="0" i="0" u="none" strike="noStrike" kern="1200" cap="none" spc="0" normalizeH="0" baseline="0" noProof="0" dirty="0">
                <a:ln>
                  <a:noFill/>
                </a:ln>
                <a:solidFill>
                  <a:schemeClr val="tx2"/>
                </a:solidFill>
                <a:effectLst/>
                <a:uLnTx/>
                <a:uFillTx/>
                <a:ea typeface="MS PGothic" panose="020B0600070205080204" pitchFamily="34" charset="-128"/>
                <a:cs typeface="Arial"/>
              </a:rPr>
              <a:t>t</a:t>
            </a:r>
            <a:r>
              <a:rPr kumimoji="0" sz="2800" b="0" i="0" u="none" strike="noStrike" kern="1200" cap="none" spc="-5" normalizeH="0" baseline="0" noProof="0" dirty="0">
                <a:ln>
                  <a:noFill/>
                </a:ln>
                <a:solidFill>
                  <a:schemeClr val="tx2"/>
                </a:solidFill>
                <a:effectLst/>
                <a:uLnTx/>
                <a:uFillTx/>
                <a:ea typeface="MS PGothic" panose="020B0600070205080204" pitchFamily="34" charset="-128"/>
                <a:cs typeface="Arial"/>
              </a:rPr>
              <a:t>a</a:t>
            </a:r>
            <a:r>
              <a:rPr kumimoji="0" sz="2800" b="0" i="0" u="none" strike="noStrike" kern="1200" cap="none" spc="0" normalizeH="0" baseline="0" noProof="0" dirty="0">
                <a:ln>
                  <a:noFill/>
                </a:ln>
                <a:solidFill>
                  <a:schemeClr val="tx2"/>
                </a:solidFill>
                <a:effectLst/>
                <a:uLnTx/>
                <a:uFillTx/>
                <a:ea typeface="MS PGothic" panose="020B0600070205080204" pitchFamily="34" charset="-128"/>
                <a:cs typeface="Arial"/>
              </a:rPr>
              <a:t>te</a:t>
            </a:r>
            <a:r>
              <a:rPr kumimoji="0" sz="2800" b="0" i="0" u="none" strike="noStrike" kern="1200" cap="none" spc="-10" normalizeH="0" baseline="0" noProof="0" dirty="0">
                <a:ln>
                  <a:noFill/>
                </a:ln>
                <a:solidFill>
                  <a:schemeClr val="tx2"/>
                </a:solidFill>
                <a:effectLst/>
                <a:uLnTx/>
                <a:uFillTx/>
                <a:ea typeface="MS PGothic" panose="020B0600070205080204" pitchFamily="34" charset="-128"/>
                <a:cs typeface="Arial"/>
              </a:rPr>
              <a:t> </a:t>
            </a:r>
            <a:r>
              <a:rPr kumimoji="0" sz="2800" b="0" i="0" u="none" strike="noStrike" kern="1200" cap="none" spc="-5" normalizeH="0" baseline="0" noProof="0" dirty="0">
                <a:ln>
                  <a:noFill/>
                </a:ln>
                <a:solidFill>
                  <a:schemeClr val="tx2"/>
                </a:solidFill>
                <a:effectLst/>
                <a:uLnTx/>
                <a:uFillTx/>
                <a:ea typeface="MS PGothic" panose="020B0600070205080204" pitchFamily="34" charset="-128"/>
                <a:cs typeface="Arial"/>
              </a:rPr>
              <a:t>P</a:t>
            </a:r>
            <a:r>
              <a:rPr kumimoji="0" sz="2800" b="0" i="0" u="none" strike="noStrike" kern="1200" cap="none" spc="0" normalizeH="0" baseline="0" noProof="0" dirty="0">
                <a:ln>
                  <a:noFill/>
                </a:ln>
                <a:solidFill>
                  <a:schemeClr val="tx2"/>
                </a:solidFill>
                <a:effectLst/>
                <a:uLnTx/>
                <a:uFillTx/>
                <a:ea typeface="MS PGothic" panose="020B0600070205080204" pitchFamily="34" charset="-128"/>
                <a:cs typeface="Arial"/>
              </a:rPr>
              <a:t>r</a:t>
            </a:r>
            <a:r>
              <a:rPr kumimoji="0" sz="2800" b="0" i="0" u="none" strike="noStrike" kern="1200" cap="none" spc="-5" normalizeH="0" baseline="0" noProof="0" dirty="0">
                <a:ln>
                  <a:noFill/>
                </a:ln>
                <a:solidFill>
                  <a:schemeClr val="tx2"/>
                </a:solidFill>
                <a:effectLst/>
                <a:uLnTx/>
                <a:uFillTx/>
                <a:ea typeface="MS PGothic" panose="020B0600070205080204" pitchFamily="34" charset="-128"/>
                <a:cs typeface="Arial"/>
              </a:rPr>
              <a:t>odu</a:t>
            </a:r>
            <a:r>
              <a:rPr kumimoji="0" sz="2800" b="0" i="0" u="none" strike="noStrike" kern="1200" cap="none" spc="0" normalizeH="0" baseline="0" noProof="0" dirty="0">
                <a:ln>
                  <a:noFill/>
                </a:ln>
                <a:solidFill>
                  <a:schemeClr val="tx2"/>
                </a:solidFill>
                <a:effectLst/>
                <a:uLnTx/>
                <a:uFillTx/>
                <a:ea typeface="MS PGothic" panose="020B0600070205080204" pitchFamily="34" charset="-128"/>
                <a:cs typeface="Arial"/>
              </a:rPr>
              <a:t>c</a:t>
            </a:r>
            <a:r>
              <a:rPr kumimoji="0" sz="2800" b="0" i="0" u="none" strike="noStrike" kern="1200" cap="none" spc="-5" normalizeH="0" baseline="0" noProof="0" dirty="0">
                <a:ln>
                  <a:noFill/>
                </a:ln>
                <a:solidFill>
                  <a:schemeClr val="tx2"/>
                </a:solidFill>
                <a:effectLst/>
                <a:uLnTx/>
                <a:uFillTx/>
                <a:ea typeface="MS PGothic" panose="020B0600070205080204" pitchFamily="34" charset="-128"/>
                <a:cs typeface="Arial"/>
              </a:rPr>
              <a:t>e</a:t>
            </a:r>
            <a:r>
              <a:rPr kumimoji="0" sz="2800" b="0" i="0" u="none" strike="noStrike" kern="1200" cap="none" spc="0" normalizeH="0" baseline="0" noProof="0" dirty="0">
                <a:ln>
                  <a:noFill/>
                </a:ln>
                <a:solidFill>
                  <a:schemeClr val="tx2"/>
                </a:solidFill>
                <a:effectLst/>
                <a:uLnTx/>
                <a:uFillTx/>
                <a:ea typeface="MS PGothic" panose="020B0600070205080204" pitchFamily="34" charset="-128"/>
                <a:cs typeface="Arial"/>
              </a:rPr>
              <a:t>rs</a:t>
            </a:r>
          </a:p>
        </p:txBody>
      </p:sp>
      <p:sp>
        <p:nvSpPr>
          <p:cNvPr id="9" name="object 9"/>
          <p:cNvSpPr txBox="1"/>
          <p:nvPr/>
        </p:nvSpPr>
        <p:spPr>
          <a:xfrm>
            <a:off x="921181" y="6361246"/>
            <a:ext cx="7903641" cy="369332"/>
          </a:xfrm>
          <a:prstGeom prst="rect">
            <a:avLst/>
          </a:prstGeom>
        </p:spPr>
        <p:txBody>
          <a:bodyPr vert="horz" wrap="square" lIns="0" tIns="0" rIns="0" bIns="0" rtlCol="0">
            <a:spAutoFit/>
          </a:bodyPr>
          <a:lstStyle/>
          <a:p>
            <a:pPr marL="12700" marR="5080" lvl="0" indent="0" algn="l" defTabSz="914400" rtl="0" eaLnBrk="1" fontAlgn="auto" latinLnBrk="0" hangingPunct="1">
              <a:lnSpc>
                <a:spcPct val="100000"/>
              </a:lnSpc>
              <a:spcBef>
                <a:spcPts val="380"/>
              </a:spcBef>
              <a:spcAft>
                <a:spcPts val="0"/>
              </a:spcAft>
              <a:buClrTx/>
              <a:buSzTx/>
              <a:buFontTx/>
              <a:buNone/>
              <a:tabLst/>
              <a:defRPr/>
            </a:pPr>
            <a:r>
              <a:rPr kumimoji="0" sz="1200" b="0" i="1" u="none" strike="noStrike" kern="1200" cap="none" spc="15" normalizeH="0" baseline="0" noProof="0" dirty="0">
                <a:ln>
                  <a:noFill/>
                </a:ln>
                <a:solidFill>
                  <a:srgbClr val="3E3E3E"/>
                </a:solidFill>
                <a:effectLst/>
                <a:uLnTx/>
                <a:uFillTx/>
                <a:ea typeface="MS PGothic" panose="020B0600070205080204" pitchFamily="34" charset="-128"/>
                <a:cs typeface="Arial"/>
              </a:rPr>
              <a:t>W</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S</a:t>
            </a:r>
            <a:r>
              <a:rPr kumimoji="0" sz="1200" b="0" i="1" u="none" strike="noStrike" kern="1200" cap="none" spc="-5" normalizeH="0" baseline="0" noProof="0" dirty="0">
                <a:ln>
                  <a:noFill/>
                </a:ln>
                <a:solidFill>
                  <a:srgbClr val="3E3E3E"/>
                </a:solidFill>
                <a:effectLst/>
                <a:uLnTx/>
                <a:uFillTx/>
                <a:ea typeface="MS PGothic" panose="020B0600070205080204" pitchFamily="34" charset="-128"/>
                <a:cs typeface="Arial"/>
              </a:rPr>
              <a:t>D</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A</a:t>
            </a:r>
            <a:r>
              <a:rPr kumimoji="0" sz="1200" b="0" i="1" u="none" strike="noStrike" kern="1200" cap="none" spc="-70" normalizeH="0" baseline="0" noProof="0" dirty="0">
                <a:ln>
                  <a:noFill/>
                </a:ln>
                <a:solidFill>
                  <a:srgbClr val="3E3E3E"/>
                </a:solidFill>
                <a:effectLst/>
                <a:uLnTx/>
                <a:uFillTx/>
                <a:ea typeface="MS PGothic" panose="020B0600070205080204" pitchFamily="34" charset="-128"/>
                <a:cs typeface="Arial"/>
              </a:rPr>
              <a:t> </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and</a:t>
            </a:r>
            <a:r>
              <a:rPr kumimoji="0" sz="1200" b="0" i="1" u="none" strike="noStrike" kern="1200" cap="none" spc="-20" normalizeH="0" baseline="0" noProof="0" dirty="0">
                <a:ln>
                  <a:noFill/>
                </a:ln>
                <a:solidFill>
                  <a:srgbClr val="3E3E3E"/>
                </a:solidFill>
                <a:effectLst/>
                <a:uLnTx/>
                <a:uFillTx/>
                <a:ea typeface="MS PGothic" panose="020B0600070205080204" pitchFamily="34" charset="-128"/>
                <a:cs typeface="Arial"/>
              </a:rPr>
              <a:t> </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O</a:t>
            </a:r>
            <a:r>
              <a:rPr kumimoji="0" sz="1200" b="0" i="1" u="none" strike="noStrike" kern="1200" cap="none" spc="-5" normalizeH="0" baseline="0" noProof="0" dirty="0">
                <a:ln>
                  <a:noFill/>
                </a:ln>
                <a:solidFill>
                  <a:srgbClr val="3E3E3E"/>
                </a:solidFill>
                <a:effectLst/>
                <a:uLnTx/>
                <a:uFillTx/>
                <a:ea typeface="MS PGothic" panose="020B0600070205080204" pitchFamily="34" charset="-128"/>
                <a:cs typeface="Arial"/>
              </a:rPr>
              <a:t>TC</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O</a:t>
            </a:r>
            <a:r>
              <a:rPr kumimoji="0" sz="1200" b="0" i="1" u="none" strike="noStrike" kern="1200" cap="none" spc="15" normalizeH="0" baseline="0" noProof="0" dirty="0">
                <a:ln>
                  <a:noFill/>
                </a:ln>
                <a:solidFill>
                  <a:srgbClr val="3E3E3E"/>
                </a:solidFill>
                <a:effectLst/>
                <a:uLnTx/>
                <a:uFillTx/>
                <a:ea typeface="MS PGothic" panose="020B0600070205080204" pitchFamily="34" charset="-128"/>
                <a:cs typeface="Arial"/>
              </a:rPr>
              <a:t> </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data</a:t>
            </a:r>
            <a:r>
              <a:rPr kumimoji="0" sz="1200" b="0" i="1" u="none" strike="noStrike" kern="1200" cap="none" spc="-20" normalizeH="0" baseline="0" noProof="0" dirty="0">
                <a:ln>
                  <a:noFill/>
                </a:ln>
                <a:solidFill>
                  <a:srgbClr val="3E3E3E"/>
                </a:solidFill>
                <a:effectLst/>
                <a:uLnTx/>
                <a:uFillTx/>
                <a:ea typeface="MS PGothic" panose="020B0600070205080204" pitchFamily="34" charset="-128"/>
                <a:cs typeface="Arial"/>
              </a:rPr>
              <a:t> </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on</a:t>
            </a:r>
            <a:r>
              <a:rPr kumimoji="0" sz="1200" b="0" i="1" u="none" strike="noStrike" kern="1200" cap="none" spc="-5" normalizeH="0" baseline="0" noProof="0" dirty="0">
                <a:ln>
                  <a:noFill/>
                </a:ln>
                <a:solidFill>
                  <a:srgbClr val="3E3E3E"/>
                </a:solidFill>
                <a:effectLst/>
                <a:uLnTx/>
                <a:uFillTx/>
                <a:ea typeface="MS PGothic" panose="020B0600070205080204" pitchFamily="34" charset="-128"/>
                <a:cs typeface="Arial"/>
              </a:rPr>
              <a:t>l</a:t>
            </a:r>
            <a:r>
              <a:rPr kumimoji="0" sz="1200" b="0" i="1" u="none" strike="noStrike" kern="1200" cap="none" spc="-85" normalizeH="0" baseline="0" noProof="0" dirty="0">
                <a:ln>
                  <a:noFill/>
                </a:ln>
                <a:solidFill>
                  <a:srgbClr val="3E3E3E"/>
                </a:solidFill>
                <a:effectLst/>
                <a:uLnTx/>
                <a:uFillTx/>
                <a:ea typeface="MS PGothic" panose="020B0600070205080204" pitchFamily="34" charset="-128"/>
                <a:cs typeface="Arial"/>
              </a:rPr>
              <a:t>y</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a:t>
            </a:r>
            <a:r>
              <a:rPr kumimoji="0" sz="1200" b="0" i="1" u="none" strike="noStrike" kern="1200" cap="none" spc="-20" normalizeH="0" baseline="0" noProof="0" dirty="0">
                <a:ln>
                  <a:noFill/>
                </a:ln>
                <a:solidFill>
                  <a:srgbClr val="3E3E3E"/>
                </a:solidFill>
                <a:effectLst/>
                <a:uLnTx/>
                <a:uFillTx/>
                <a:ea typeface="MS PGothic" panose="020B0600070205080204" pitchFamily="34" charset="-128"/>
                <a:cs typeface="Arial"/>
              </a:rPr>
              <a:t> </a:t>
            </a:r>
            <a:r>
              <a:rPr kumimoji="0" sz="1200" b="0" i="1" u="none" strike="noStrike" kern="1200" cap="none" spc="-5" normalizeH="0" baseline="0" noProof="0" dirty="0">
                <a:ln>
                  <a:noFill/>
                </a:ln>
                <a:solidFill>
                  <a:srgbClr val="3E3E3E"/>
                </a:solidFill>
                <a:effectLst/>
                <a:uLnTx/>
                <a:uFillTx/>
                <a:ea typeface="MS PGothic" panose="020B0600070205080204" pitchFamily="34" charset="-128"/>
                <a:cs typeface="Arial"/>
              </a:rPr>
              <a:t>F</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a</a:t>
            </a:r>
            <a:r>
              <a:rPr kumimoji="0" sz="1200" b="0" i="1" u="none" strike="noStrike" kern="1200" cap="none" spc="-5" normalizeH="0" baseline="0" noProof="0" dirty="0">
                <a:ln>
                  <a:noFill/>
                </a:ln>
                <a:solidFill>
                  <a:srgbClr val="3E3E3E"/>
                </a:solidFill>
                <a:effectLst/>
                <a:uLnTx/>
                <a:uFillTx/>
                <a:ea typeface="MS PGothic" panose="020B0600070205080204" pitchFamily="34" charset="-128"/>
                <a:cs typeface="Arial"/>
              </a:rPr>
              <a:t>r</a:t>
            </a:r>
            <a:r>
              <a:rPr kumimoji="0" sz="1200" b="0" i="1" u="none" strike="noStrike" kern="1200" cap="none" spc="-20" normalizeH="0" baseline="0" noProof="0" dirty="0">
                <a:ln>
                  <a:noFill/>
                </a:ln>
                <a:solidFill>
                  <a:srgbClr val="3E3E3E"/>
                </a:solidFill>
                <a:effectLst/>
                <a:uLnTx/>
                <a:uFillTx/>
                <a:ea typeface="MS PGothic" panose="020B0600070205080204" pitchFamily="34" charset="-128"/>
                <a:cs typeface="Arial"/>
              </a:rPr>
              <a:t>m</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gate</a:t>
            </a:r>
            <a:r>
              <a:rPr kumimoji="0" sz="1200" b="0" i="1" u="none" strike="noStrike" kern="1200" cap="none" spc="-5" normalizeH="0" baseline="0" noProof="0" dirty="0">
                <a:ln>
                  <a:noFill/>
                </a:ln>
                <a:solidFill>
                  <a:srgbClr val="3E3E3E"/>
                </a:solidFill>
                <a:effectLst/>
                <a:uLnTx/>
                <a:uFillTx/>
                <a:ea typeface="MS PGothic" panose="020B0600070205080204" pitchFamily="34" charset="-128"/>
                <a:cs typeface="Arial"/>
              </a:rPr>
              <a:t> </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sa</a:t>
            </a:r>
            <a:r>
              <a:rPr kumimoji="0" sz="1200" b="0" i="1" u="none" strike="noStrike" kern="1200" cap="none" spc="-5" normalizeH="0" baseline="0" noProof="0" dirty="0">
                <a:ln>
                  <a:noFill/>
                </a:ln>
                <a:solidFill>
                  <a:srgbClr val="3E3E3E"/>
                </a:solidFill>
                <a:effectLst/>
                <a:uLnTx/>
                <a:uFillTx/>
                <a:ea typeface="MS PGothic" panose="020B0600070205080204" pitchFamily="34" charset="-128"/>
                <a:cs typeface="Arial"/>
              </a:rPr>
              <a:t>l</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es</a:t>
            </a:r>
            <a:r>
              <a:rPr kumimoji="0" sz="1200" b="0" i="1" u="none" strike="noStrike" kern="1200" cap="none" spc="-10" normalizeH="0" baseline="0" noProof="0" dirty="0">
                <a:ln>
                  <a:noFill/>
                </a:ln>
                <a:solidFill>
                  <a:srgbClr val="3E3E3E"/>
                </a:solidFill>
                <a:effectLst/>
                <a:uLnTx/>
                <a:uFillTx/>
                <a:ea typeface="MS PGothic" panose="020B0600070205080204" pitchFamily="34" charset="-128"/>
                <a:cs typeface="Arial"/>
              </a:rPr>
              <a:t> </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do</a:t>
            </a:r>
            <a:r>
              <a:rPr kumimoji="0" sz="1200" b="0" i="1" u="none" strike="noStrike" kern="1200" cap="none" spc="-20" normalizeH="0" baseline="0" noProof="0" dirty="0">
                <a:ln>
                  <a:noFill/>
                </a:ln>
                <a:solidFill>
                  <a:srgbClr val="3E3E3E"/>
                </a:solidFill>
                <a:effectLst/>
                <a:uLnTx/>
                <a:uFillTx/>
                <a:ea typeface="MS PGothic" panose="020B0600070205080204" pitchFamily="34" charset="-128"/>
                <a:cs typeface="Arial"/>
              </a:rPr>
              <a:t> </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not</a:t>
            </a:r>
            <a:r>
              <a:rPr kumimoji="0" sz="1200" b="0" i="1" u="none" strike="noStrike" kern="1200" cap="none" spc="-10" normalizeH="0" baseline="0" noProof="0" dirty="0">
                <a:ln>
                  <a:noFill/>
                </a:ln>
                <a:solidFill>
                  <a:srgbClr val="3E3E3E"/>
                </a:solidFill>
                <a:effectLst/>
                <a:uLnTx/>
                <a:uFillTx/>
                <a:ea typeface="MS PGothic" panose="020B0600070205080204" pitchFamily="34" charset="-128"/>
                <a:cs typeface="Arial"/>
              </a:rPr>
              <a:t> </a:t>
            </a:r>
            <a:r>
              <a:rPr kumimoji="0" sz="1200" b="0" i="1" u="none" strike="noStrike" kern="1200" cap="none" spc="-5" normalizeH="0" baseline="0" noProof="0" dirty="0">
                <a:ln>
                  <a:noFill/>
                </a:ln>
                <a:solidFill>
                  <a:srgbClr val="3E3E3E"/>
                </a:solidFill>
                <a:effectLst/>
                <a:uLnTx/>
                <a:uFillTx/>
                <a:ea typeface="MS PGothic" panose="020B0600070205080204" pitchFamily="34" charset="-128"/>
                <a:cs typeface="Arial"/>
              </a:rPr>
              <a:t>i</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nc</a:t>
            </a:r>
            <a:r>
              <a:rPr kumimoji="0" sz="1200" b="0" i="1" u="none" strike="noStrike" kern="1200" cap="none" spc="-5" normalizeH="0" baseline="0" noProof="0" dirty="0">
                <a:ln>
                  <a:noFill/>
                </a:ln>
                <a:solidFill>
                  <a:srgbClr val="3E3E3E"/>
                </a:solidFill>
                <a:effectLst/>
                <a:uLnTx/>
                <a:uFillTx/>
                <a:ea typeface="MS PGothic" panose="020B0600070205080204" pitchFamily="34" charset="-128"/>
                <a:cs typeface="Arial"/>
              </a:rPr>
              <a:t>l</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ude</a:t>
            </a:r>
            <a:r>
              <a:rPr kumimoji="0" sz="1200" b="0" i="1" u="none" strike="noStrike" kern="1200" cap="none" spc="-45" normalizeH="0" baseline="0" noProof="0" dirty="0">
                <a:ln>
                  <a:noFill/>
                </a:ln>
                <a:solidFill>
                  <a:srgbClr val="3E3E3E"/>
                </a:solidFill>
                <a:effectLst/>
                <a:uLnTx/>
                <a:uFillTx/>
                <a:ea typeface="MS PGothic" panose="020B0600070205080204" pitchFamily="34" charset="-128"/>
                <a:cs typeface="Arial"/>
              </a:rPr>
              <a:t> </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va</a:t>
            </a:r>
            <a:r>
              <a:rPr kumimoji="0" sz="1200" b="0" i="1" u="none" strike="noStrike" kern="1200" cap="none" spc="-5" normalizeH="0" baseline="0" noProof="0" dirty="0">
                <a:ln>
                  <a:noFill/>
                </a:ln>
                <a:solidFill>
                  <a:srgbClr val="3E3E3E"/>
                </a:solidFill>
                <a:effectLst/>
                <a:uLnTx/>
                <a:uFillTx/>
                <a:ea typeface="MS PGothic" panose="020B0600070205080204" pitchFamily="34" charset="-128"/>
                <a:cs typeface="Arial"/>
              </a:rPr>
              <a:t>l</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ues</a:t>
            </a:r>
            <a:r>
              <a:rPr kumimoji="0" sz="1200" b="0" i="1" u="none" strike="noStrike" kern="1200" cap="none" spc="-25" normalizeH="0" baseline="0" noProof="0" dirty="0">
                <a:ln>
                  <a:noFill/>
                </a:ln>
                <a:solidFill>
                  <a:srgbClr val="3E3E3E"/>
                </a:solidFill>
                <a:effectLst/>
                <a:uLnTx/>
                <a:uFillTx/>
                <a:ea typeface="MS PGothic" panose="020B0600070205080204" pitchFamily="34" charset="-128"/>
                <a:cs typeface="Arial"/>
              </a:rPr>
              <a:t> </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f</a:t>
            </a:r>
            <a:r>
              <a:rPr kumimoji="0" sz="1200" b="0" i="1" u="none" strike="noStrike" kern="1200" cap="none" spc="-5" normalizeH="0" baseline="0" noProof="0" dirty="0">
                <a:ln>
                  <a:noFill/>
                </a:ln>
                <a:solidFill>
                  <a:srgbClr val="3E3E3E"/>
                </a:solidFill>
                <a:effectLst/>
                <a:uLnTx/>
                <a:uFillTx/>
                <a:ea typeface="MS PGothic" panose="020B0600070205080204" pitchFamily="34" charset="-128"/>
                <a:cs typeface="Arial"/>
              </a:rPr>
              <a:t>r</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om</a:t>
            </a:r>
            <a:r>
              <a:rPr kumimoji="0" sz="1200" b="0" i="1" u="none" strike="noStrike" kern="1200" cap="none" spc="-5" normalizeH="0" baseline="0" noProof="0" dirty="0">
                <a:ln>
                  <a:noFill/>
                </a:ln>
                <a:solidFill>
                  <a:srgbClr val="3E3E3E"/>
                </a:solidFill>
                <a:effectLst/>
                <a:uLnTx/>
                <a:uFillTx/>
                <a:ea typeface="MS PGothic" panose="020B0600070205080204" pitchFamily="34" charset="-128"/>
                <a:cs typeface="Arial"/>
              </a:rPr>
              <a:t> </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fa</a:t>
            </a:r>
            <a:r>
              <a:rPr kumimoji="0" sz="1200" b="0" i="1" u="none" strike="noStrike" kern="1200" cap="none" spc="-5" normalizeH="0" baseline="0" noProof="0" dirty="0">
                <a:ln>
                  <a:noFill/>
                </a:ln>
                <a:solidFill>
                  <a:srgbClr val="3E3E3E"/>
                </a:solidFill>
                <a:effectLst/>
                <a:uLnTx/>
                <a:uFillTx/>
                <a:ea typeface="MS PGothic" panose="020B0600070205080204" pitchFamily="34" charset="-128"/>
                <a:cs typeface="Arial"/>
              </a:rPr>
              <a:t>r</a:t>
            </a:r>
            <a:r>
              <a:rPr kumimoji="0" sz="1200" b="0" i="1" u="none" strike="noStrike" kern="1200" cap="none" spc="-20" normalizeH="0" baseline="0" noProof="0" dirty="0">
                <a:ln>
                  <a:noFill/>
                </a:ln>
                <a:solidFill>
                  <a:srgbClr val="3E3E3E"/>
                </a:solidFill>
                <a:effectLst/>
                <a:uLnTx/>
                <a:uFillTx/>
                <a:ea typeface="MS PGothic" panose="020B0600070205080204" pitchFamily="34" charset="-128"/>
                <a:cs typeface="Arial"/>
              </a:rPr>
              <a:t>m</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s</a:t>
            </a:r>
            <a:r>
              <a:rPr kumimoji="0" sz="1200" b="0" i="1" u="none" strike="noStrike" kern="1200" cap="none" spc="10" normalizeH="0" baseline="0" noProof="0" dirty="0">
                <a:ln>
                  <a:noFill/>
                </a:ln>
                <a:solidFill>
                  <a:srgbClr val="3E3E3E"/>
                </a:solidFill>
                <a:effectLst/>
                <a:uLnTx/>
                <a:uFillTx/>
                <a:ea typeface="MS PGothic" panose="020B0600070205080204" pitchFamily="34" charset="-128"/>
                <a:cs typeface="Arial"/>
              </a:rPr>
              <a:t> </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that</a:t>
            </a:r>
            <a:r>
              <a:rPr kumimoji="0" sz="1200" b="0" i="1" u="none" strike="noStrike" kern="1200" cap="none" spc="-10" normalizeH="0" baseline="0" noProof="0" dirty="0">
                <a:ln>
                  <a:noFill/>
                </a:ln>
                <a:solidFill>
                  <a:srgbClr val="3E3E3E"/>
                </a:solidFill>
                <a:effectLst/>
                <a:uLnTx/>
                <a:uFillTx/>
                <a:ea typeface="MS PGothic" panose="020B0600070205080204" pitchFamily="34" charset="-128"/>
                <a:cs typeface="Arial"/>
              </a:rPr>
              <a:t> </a:t>
            </a:r>
            <a:r>
              <a:rPr kumimoji="0" lang="en-US" sz="1200" b="0" i="1" u="none" strike="noStrike" kern="1200" cap="none" spc="-10" normalizeH="0" baseline="0" noProof="0" dirty="0">
                <a:ln>
                  <a:noFill/>
                </a:ln>
                <a:solidFill>
                  <a:srgbClr val="3E3E3E"/>
                </a:solidFill>
                <a:effectLst/>
                <a:uLnTx/>
                <a:uFillTx/>
                <a:ea typeface="MS PGothic" panose="020B0600070205080204" pitchFamily="34" charset="-128"/>
                <a:cs typeface="Arial"/>
              </a:rPr>
              <a:t>were new applicants, that </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d</a:t>
            </a:r>
            <a:r>
              <a:rPr kumimoji="0" sz="1200" b="0" i="1" u="none" strike="noStrike" kern="1200" cap="none" spc="-5" normalizeH="0" baseline="0" noProof="0" dirty="0">
                <a:ln>
                  <a:noFill/>
                </a:ln>
                <a:solidFill>
                  <a:srgbClr val="3E3E3E"/>
                </a:solidFill>
                <a:effectLst/>
                <a:uLnTx/>
                <a:uFillTx/>
                <a:ea typeface="MS PGothic" panose="020B0600070205080204" pitchFamily="34" charset="-128"/>
                <a:cs typeface="Arial"/>
              </a:rPr>
              <a:t>i</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d not</a:t>
            </a:r>
            <a:r>
              <a:rPr kumimoji="0" sz="1200" b="0" i="1" u="none" strike="noStrike" kern="1200" cap="none" spc="-10" normalizeH="0" baseline="0" noProof="0" dirty="0">
                <a:ln>
                  <a:noFill/>
                </a:ln>
                <a:solidFill>
                  <a:srgbClr val="3E3E3E"/>
                </a:solidFill>
                <a:effectLst/>
                <a:uLnTx/>
                <a:uFillTx/>
                <a:ea typeface="MS PGothic" panose="020B0600070205080204" pitchFamily="34" charset="-128"/>
                <a:cs typeface="Arial"/>
              </a:rPr>
              <a:t> </a:t>
            </a:r>
            <a:r>
              <a:rPr kumimoji="0" sz="1200" b="0" i="1" u="none" strike="noStrike" kern="1200" cap="none" spc="-5" normalizeH="0" baseline="0" noProof="0" dirty="0">
                <a:ln>
                  <a:noFill/>
                </a:ln>
                <a:solidFill>
                  <a:srgbClr val="3E3E3E"/>
                </a:solidFill>
                <a:effectLst/>
                <a:uLnTx/>
                <a:uFillTx/>
                <a:ea typeface="MS PGothic" panose="020B0600070205080204" pitchFamily="34" charset="-128"/>
                <a:cs typeface="Arial"/>
              </a:rPr>
              <a:t>r</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enew ce</a:t>
            </a:r>
            <a:r>
              <a:rPr kumimoji="0" sz="1200" b="0" i="1" u="none" strike="noStrike" kern="1200" cap="none" spc="-5" normalizeH="0" baseline="0" noProof="0" dirty="0">
                <a:ln>
                  <a:noFill/>
                </a:ln>
                <a:solidFill>
                  <a:srgbClr val="3E3E3E"/>
                </a:solidFill>
                <a:effectLst/>
                <a:uLnTx/>
                <a:uFillTx/>
                <a:ea typeface="MS PGothic" panose="020B0600070205080204" pitchFamily="34" charset="-128"/>
                <a:cs typeface="Arial"/>
              </a:rPr>
              <a:t>r</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t</a:t>
            </a:r>
            <a:r>
              <a:rPr kumimoji="0" sz="1200" b="0" i="1" u="none" strike="noStrike" kern="1200" cap="none" spc="-5" normalizeH="0" baseline="0" noProof="0" dirty="0">
                <a:ln>
                  <a:noFill/>
                </a:ln>
                <a:solidFill>
                  <a:srgbClr val="3E3E3E"/>
                </a:solidFill>
                <a:effectLst/>
                <a:uLnTx/>
                <a:uFillTx/>
                <a:ea typeface="MS PGothic" panose="020B0600070205080204" pitchFamily="34" charset="-128"/>
                <a:cs typeface="Arial"/>
              </a:rPr>
              <a:t>i</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f</a:t>
            </a:r>
            <a:r>
              <a:rPr kumimoji="0" sz="1200" b="0" i="1" u="none" strike="noStrike" kern="1200" cap="none" spc="-5" normalizeH="0" baseline="0" noProof="0" dirty="0">
                <a:ln>
                  <a:noFill/>
                </a:ln>
                <a:solidFill>
                  <a:srgbClr val="3E3E3E"/>
                </a:solidFill>
                <a:effectLst/>
                <a:uLnTx/>
                <a:uFillTx/>
                <a:ea typeface="MS PGothic" panose="020B0600070205080204" pitchFamily="34" charset="-128"/>
                <a:cs typeface="Arial"/>
              </a:rPr>
              <a:t>i</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c</a:t>
            </a:r>
            <a:r>
              <a:rPr kumimoji="0" sz="1200" b="0" i="1" u="none" strike="noStrike" kern="1200" cap="none" spc="-10" normalizeH="0" baseline="0" noProof="0" dirty="0">
                <a:ln>
                  <a:noFill/>
                </a:ln>
                <a:solidFill>
                  <a:srgbClr val="3E3E3E"/>
                </a:solidFill>
                <a:effectLst/>
                <a:uLnTx/>
                <a:uFillTx/>
                <a:ea typeface="MS PGothic" panose="020B0600070205080204" pitchFamily="34" charset="-128"/>
                <a:cs typeface="Arial"/>
              </a:rPr>
              <a:t>a</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t</a:t>
            </a:r>
            <a:r>
              <a:rPr kumimoji="0" sz="1200" b="0" i="1" u="none" strike="noStrike" kern="1200" cap="none" spc="-5" normalizeH="0" baseline="0" noProof="0" dirty="0">
                <a:ln>
                  <a:noFill/>
                </a:ln>
                <a:solidFill>
                  <a:srgbClr val="3E3E3E"/>
                </a:solidFill>
                <a:effectLst/>
                <a:uLnTx/>
                <a:uFillTx/>
                <a:ea typeface="MS PGothic" panose="020B0600070205080204" pitchFamily="34" charset="-128"/>
                <a:cs typeface="Arial"/>
              </a:rPr>
              <a:t>i</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on</a:t>
            </a:r>
            <a:r>
              <a:rPr kumimoji="0" sz="1200" b="0" i="1" u="none" strike="noStrike" kern="1200" cap="none" spc="-45" normalizeH="0" baseline="0" noProof="0" dirty="0">
                <a:ln>
                  <a:noFill/>
                </a:ln>
                <a:solidFill>
                  <a:srgbClr val="3E3E3E"/>
                </a:solidFill>
                <a:effectLst/>
                <a:uLnTx/>
                <a:uFillTx/>
                <a:ea typeface="MS PGothic" panose="020B0600070205080204" pitchFamily="34" charset="-128"/>
                <a:cs typeface="Arial"/>
              </a:rPr>
              <a:t> </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du</a:t>
            </a:r>
            <a:r>
              <a:rPr kumimoji="0" sz="1200" b="0" i="1" u="none" strike="noStrike" kern="1200" cap="none" spc="-5" normalizeH="0" baseline="0" noProof="0" dirty="0">
                <a:ln>
                  <a:noFill/>
                </a:ln>
                <a:solidFill>
                  <a:srgbClr val="3E3E3E"/>
                </a:solidFill>
                <a:effectLst/>
                <a:uLnTx/>
                <a:uFillTx/>
                <a:ea typeface="MS PGothic" panose="020B0600070205080204" pitchFamily="34" charset="-128"/>
                <a:cs typeface="Arial"/>
              </a:rPr>
              <a:t>ri</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ng</a:t>
            </a:r>
            <a:r>
              <a:rPr kumimoji="0" sz="1200" b="0" i="1" u="none" strike="noStrike" kern="1200" cap="none" spc="-30" normalizeH="0" baseline="0" noProof="0" dirty="0">
                <a:ln>
                  <a:noFill/>
                </a:ln>
                <a:solidFill>
                  <a:srgbClr val="3E3E3E"/>
                </a:solidFill>
                <a:effectLst/>
                <a:uLnTx/>
                <a:uFillTx/>
                <a:ea typeface="MS PGothic" panose="020B0600070205080204" pitchFamily="34" charset="-128"/>
                <a:cs typeface="Arial"/>
              </a:rPr>
              <a:t> </a:t>
            </a:r>
            <a:r>
              <a:rPr kumimoji="0" sz="1200" b="0" i="1" u="none" strike="noStrike" kern="1200" cap="none" spc="-5" normalizeH="0" baseline="0" noProof="0" dirty="0">
                <a:ln>
                  <a:noFill/>
                </a:ln>
                <a:solidFill>
                  <a:srgbClr val="3E3E3E"/>
                </a:solidFill>
                <a:effectLst/>
                <a:uLnTx/>
                <a:uFillTx/>
                <a:ea typeface="MS PGothic" panose="020B0600070205080204" pitchFamily="34" charset="-128"/>
                <a:cs typeface="Arial"/>
              </a:rPr>
              <a:t>r</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epo</a:t>
            </a:r>
            <a:r>
              <a:rPr kumimoji="0" sz="1200" b="0" i="1" u="none" strike="noStrike" kern="1200" cap="none" spc="-5" normalizeH="0" baseline="0" noProof="0" dirty="0">
                <a:ln>
                  <a:noFill/>
                </a:ln>
                <a:solidFill>
                  <a:srgbClr val="3E3E3E"/>
                </a:solidFill>
                <a:effectLst/>
                <a:uLnTx/>
                <a:uFillTx/>
                <a:ea typeface="MS PGothic" panose="020B0600070205080204" pitchFamily="34" charset="-128"/>
                <a:cs typeface="Arial"/>
              </a:rPr>
              <a:t>r</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t</a:t>
            </a:r>
            <a:r>
              <a:rPr kumimoji="0" sz="1200" b="0" i="1" u="none" strike="noStrike" kern="1200" cap="none" spc="-5" normalizeH="0" baseline="0" noProof="0" dirty="0">
                <a:ln>
                  <a:noFill/>
                </a:ln>
                <a:solidFill>
                  <a:srgbClr val="3E3E3E"/>
                </a:solidFill>
                <a:effectLst/>
                <a:uLnTx/>
                <a:uFillTx/>
                <a:ea typeface="MS PGothic" panose="020B0600070205080204" pitchFamily="34" charset="-128"/>
                <a:cs typeface="Arial"/>
              </a:rPr>
              <a:t>i</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ng</a:t>
            </a:r>
            <a:r>
              <a:rPr kumimoji="0" sz="1200" b="0" i="1" u="none" strike="noStrike" kern="1200" cap="none" spc="-30" normalizeH="0" baseline="0" noProof="0" dirty="0">
                <a:ln>
                  <a:noFill/>
                </a:ln>
                <a:solidFill>
                  <a:srgbClr val="3E3E3E"/>
                </a:solidFill>
                <a:effectLst/>
                <a:uLnTx/>
                <a:uFillTx/>
                <a:ea typeface="MS PGothic" panose="020B0600070205080204" pitchFamily="34" charset="-128"/>
                <a:cs typeface="Arial"/>
              </a:rPr>
              <a:t> </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year</a:t>
            </a:r>
            <a:r>
              <a:rPr kumimoji="0" lang="en-US" sz="1200" b="0" i="1" u="none" strike="noStrike" kern="1200" cap="none" spc="0" normalizeH="0" baseline="0" noProof="0" dirty="0">
                <a:ln>
                  <a:noFill/>
                </a:ln>
                <a:solidFill>
                  <a:srgbClr val="3E3E3E"/>
                </a:solidFill>
                <a:effectLst/>
                <a:uLnTx/>
                <a:uFillTx/>
                <a:ea typeface="MS PGothic" panose="020B0600070205080204" pitchFamily="34" charset="-128"/>
                <a:cs typeface="Arial"/>
              </a:rPr>
              <a:t>,</a:t>
            </a:r>
            <a:r>
              <a:rPr kumimoji="0" sz="1200" b="0" i="1" u="none" strike="noStrike" kern="1200" cap="none" spc="-15" normalizeH="0" baseline="0" noProof="0" dirty="0">
                <a:ln>
                  <a:noFill/>
                </a:ln>
                <a:solidFill>
                  <a:srgbClr val="3E3E3E"/>
                </a:solidFill>
                <a:effectLst/>
                <a:uLnTx/>
                <a:uFillTx/>
                <a:ea typeface="MS PGothic" panose="020B0600070205080204" pitchFamily="34" charset="-128"/>
                <a:cs typeface="Arial"/>
              </a:rPr>
              <a:t> </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or</a:t>
            </a:r>
            <a:r>
              <a:rPr kumimoji="0" sz="1200" b="0" i="1" u="none" strike="noStrike" kern="1200" cap="none" spc="-15" normalizeH="0" baseline="0" noProof="0" dirty="0">
                <a:ln>
                  <a:noFill/>
                </a:ln>
                <a:solidFill>
                  <a:srgbClr val="3E3E3E"/>
                </a:solidFill>
                <a:effectLst/>
                <a:uLnTx/>
                <a:uFillTx/>
                <a:ea typeface="MS PGothic" panose="020B0600070205080204" pitchFamily="34" charset="-128"/>
                <a:cs typeface="Arial"/>
              </a:rPr>
              <a:t> </a:t>
            </a:r>
            <a:r>
              <a:rPr kumimoji="0" lang="en-US" sz="1200" b="0" i="1" u="none" strike="noStrike" kern="1200" cap="none" spc="-15" normalizeH="0" baseline="0" noProof="0" dirty="0">
                <a:ln>
                  <a:noFill/>
                </a:ln>
                <a:solidFill>
                  <a:srgbClr val="3E3E3E"/>
                </a:solidFill>
                <a:effectLst/>
                <a:uLnTx/>
                <a:uFillTx/>
                <a:ea typeface="MS PGothic" panose="020B0600070205080204" pitchFamily="34" charset="-128"/>
                <a:cs typeface="Arial"/>
              </a:rPr>
              <a:t>that </a:t>
            </a:r>
            <a:r>
              <a:rPr kumimoji="0" sz="1200" b="0" i="1" u="none" strike="noStrike" kern="1200" cap="none" spc="-5" normalizeH="0" baseline="0" noProof="0" dirty="0">
                <a:ln>
                  <a:noFill/>
                </a:ln>
                <a:solidFill>
                  <a:srgbClr val="3E3E3E"/>
                </a:solidFill>
                <a:effectLst/>
                <a:uLnTx/>
                <a:uFillTx/>
                <a:ea typeface="MS PGothic" panose="020B0600070205080204" pitchFamily="34" charset="-128"/>
                <a:cs typeface="Arial"/>
              </a:rPr>
              <a:t>r</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epo</a:t>
            </a:r>
            <a:r>
              <a:rPr kumimoji="0" sz="1200" b="0" i="1" u="none" strike="noStrike" kern="1200" cap="none" spc="-5" normalizeH="0" baseline="0" noProof="0" dirty="0">
                <a:ln>
                  <a:noFill/>
                </a:ln>
                <a:solidFill>
                  <a:srgbClr val="3E3E3E"/>
                </a:solidFill>
                <a:effectLst/>
                <a:uLnTx/>
                <a:uFillTx/>
                <a:ea typeface="MS PGothic" panose="020B0600070205080204" pitchFamily="34" charset="-128"/>
                <a:cs typeface="Arial"/>
              </a:rPr>
              <a:t>r</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ted</a:t>
            </a:r>
            <a:r>
              <a:rPr kumimoji="0" sz="1200" b="0" i="1" u="none" strike="noStrike" kern="1200" cap="none" spc="-30" normalizeH="0" baseline="0" noProof="0" dirty="0">
                <a:ln>
                  <a:noFill/>
                </a:ln>
                <a:solidFill>
                  <a:srgbClr val="3E3E3E"/>
                </a:solidFill>
                <a:effectLst/>
                <a:uLnTx/>
                <a:uFillTx/>
                <a:ea typeface="MS PGothic" panose="020B0600070205080204" pitchFamily="34" charset="-128"/>
                <a:cs typeface="Arial"/>
              </a:rPr>
              <a:t> </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as p</a:t>
            </a:r>
            <a:r>
              <a:rPr kumimoji="0" sz="1200" b="0" i="1" u="none" strike="noStrike" kern="1200" cap="none" spc="-5" normalizeH="0" baseline="0" noProof="0" dirty="0">
                <a:ln>
                  <a:noFill/>
                </a:ln>
                <a:solidFill>
                  <a:srgbClr val="3E3E3E"/>
                </a:solidFill>
                <a:effectLst/>
                <a:uLnTx/>
                <a:uFillTx/>
                <a:ea typeface="MS PGothic" panose="020B0600070205080204" pitchFamily="34" charset="-128"/>
                <a:cs typeface="Arial"/>
              </a:rPr>
              <a:t>r</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ocessor</a:t>
            </a:r>
            <a:r>
              <a:rPr kumimoji="0" sz="1200" b="0" i="1" u="none" strike="noStrike" kern="1200" cap="none" spc="-40" normalizeH="0" baseline="0" noProof="0" dirty="0">
                <a:ln>
                  <a:noFill/>
                </a:ln>
                <a:solidFill>
                  <a:srgbClr val="3E3E3E"/>
                </a:solidFill>
                <a:effectLst/>
                <a:uLnTx/>
                <a:uFillTx/>
                <a:ea typeface="MS PGothic" panose="020B0600070205080204" pitchFamily="34" charset="-128"/>
                <a:cs typeface="Arial"/>
              </a:rPr>
              <a:t> </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or</a:t>
            </a:r>
            <a:r>
              <a:rPr kumimoji="0" sz="1200" b="0" i="1" u="none" strike="noStrike" kern="1200" cap="none" spc="-5" normalizeH="0" baseline="0" noProof="0" dirty="0">
                <a:ln>
                  <a:noFill/>
                </a:ln>
                <a:solidFill>
                  <a:srgbClr val="3E3E3E"/>
                </a:solidFill>
                <a:effectLst/>
                <a:uLnTx/>
                <a:uFillTx/>
                <a:ea typeface="MS PGothic" panose="020B0600070205080204" pitchFamily="34" charset="-128"/>
                <a:cs typeface="Arial"/>
              </a:rPr>
              <a:t> </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hand</a:t>
            </a:r>
            <a:r>
              <a:rPr kumimoji="0" sz="1200" b="0" i="1" u="none" strike="noStrike" kern="1200" cap="none" spc="-5" normalizeH="0" baseline="0" noProof="0" dirty="0">
                <a:ln>
                  <a:noFill/>
                </a:ln>
                <a:solidFill>
                  <a:srgbClr val="3E3E3E"/>
                </a:solidFill>
                <a:effectLst/>
                <a:uLnTx/>
                <a:uFillTx/>
                <a:ea typeface="MS PGothic" panose="020B0600070205080204" pitchFamily="34" charset="-128"/>
                <a:cs typeface="Arial"/>
              </a:rPr>
              <a:t>l</a:t>
            </a:r>
            <a:r>
              <a:rPr kumimoji="0" sz="1200" b="0" i="1" u="none" strike="noStrike" kern="1200" cap="none" spc="-10" normalizeH="0" baseline="0" noProof="0" dirty="0">
                <a:ln>
                  <a:noFill/>
                </a:ln>
                <a:solidFill>
                  <a:srgbClr val="3E3E3E"/>
                </a:solidFill>
                <a:effectLst/>
                <a:uLnTx/>
                <a:uFillTx/>
                <a:ea typeface="MS PGothic" panose="020B0600070205080204" pitchFamily="34" charset="-128"/>
                <a:cs typeface="Arial"/>
              </a:rPr>
              <a:t>e</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r</a:t>
            </a:r>
            <a:r>
              <a:rPr kumimoji="0" sz="1200" b="0" i="1" u="none" strike="noStrike" kern="1200" cap="none" spc="-40" normalizeH="0" baseline="0" noProof="0" dirty="0">
                <a:ln>
                  <a:noFill/>
                </a:ln>
                <a:solidFill>
                  <a:srgbClr val="3E3E3E"/>
                </a:solidFill>
                <a:effectLst/>
                <a:uLnTx/>
                <a:uFillTx/>
                <a:ea typeface="MS PGothic" panose="020B0600070205080204" pitchFamily="34" charset="-128"/>
                <a:cs typeface="Arial"/>
              </a:rPr>
              <a:t> </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sa</a:t>
            </a:r>
            <a:r>
              <a:rPr kumimoji="0" sz="1200" b="0" i="1" u="none" strike="noStrike" kern="1200" cap="none" spc="-5" normalizeH="0" baseline="0" noProof="0" dirty="0">
                <a:ln>
                  <a:noFill/>
                </a:ln>
                <a:solidFill>
                  <a:srgbClr val="3E3E3E"/>
                </a:solidFill>
                <a:effectLst/>
                <a:uLnTx/>
                <a:uFillTx/>
                <a:ea typeface="MS PGothic" panose="020B0600070205080204" pitchFamily="34" charset="-128"/>
                <a:cs typeface="Arial"/>
              </a:rPr>
              <a:t>l</a:t>
            </a:r>
            <a:r>
              <a:rPr kumimoji="0" sz="1200" b="0" i="1" u="none" strike="noStrike" kern="1200" cap="none" spc="0" normalizeH="0" baseline="0" noProof="0" dirty="0">
                <a:ln>
                  <a:noFill/>
                </a:ln>
                <a:solidFill>
                  <a:srgbClr val="3E3E3E"/>
                </a:solidFill>
                <a:effectLst/>
                <a:uLnTx/>
                <a:uFillTx/>
                <a:ea typeface="MS PGothic" panose="020B0600070205080204" pitchFamily="34" charset="-128"/>
                <a:cs typeface="Arial"/>
              </a:rPr>
              <a:t>es.</a:t>
            </a:r>
            <a:endParaRPr kumimoji="0" sz="1200" b="0" i="0" u="none" strike="noStrike" kern="1200" cap="none" spc="0" normalizeH="0" baseline="0" noProof="0" dirty="0">
              <a:ln>
                <a:noFill/>
              </a:ln>
              <a:solidFill>
                <a:prstClr val="black"/>
              </a:solidFill>
              <a:effectLst/>
              <a:uLnTx/>
              <a:uFillTx/>
              <a:ea typeface="MS PGothic" panose="020B0600070205080204" pitchFamily="34" charset="-128"/>
              <a:cs typeface="Arial"/>
            </a:endParaRPr>
          </a:p>
        </p:txBody>
      </p:sp>
      <p:sp>
        <p:nvSpPr>
          <p:cNvPr id="10" name="object 10" descr="Eggs"/>
          <p:cNvSpPr/>
          <p:nvPr/>
        </p:nvSpPr>
        <p:spPr>
          <a:xfrm>
            <a:off x="3810000" y="4670171"/>
            <a:ext cx="2149052" cy="1455986"/>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endParaRPr>
          </a:p>
        </p:txBody>
      </p:sp>
      <p:sp>
        <p:nvSpPr>
          <p:cNvPr id="11" name="object 11" descr="A goat"/>
          <p:cNvSpPr/>
          <p:nvPr/>
        </p:nvSpPr>
        <p:spPr>
          <a:xfrm>
            <a:off x="6662271" y="4670171"/>
            <a:ext cx="2100727" cy="1458276"/>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graphicFrame>
        <p:nvGraphicFramePr>
          <p:cNvPr id="7" name="object 7"/>
          <p:cNvGraphicFramePr>
            <a:graphicFrameLocks noGrp="1"/>
          </p:cNvGraphicFramePr>
          <p:nvPr/>
        </p:nvGraphicFramePr>
        <p:xfrm>
          <a:off x="4830094" y="2000979"/>
          <a:ext cx="4161250" cy="2227080"/>
        </p:xfrm>
        <a:graphic>
          <a:graphicData uri="http://schemas.openxmlformats.org/drawingml/2006/table">
            <a:tbl>
              <a:tblPr firstRow="1" bandRow="1">
                <a:tableStyleId>{284E427A-3D55-4303-BF80-6455036E1DE7}</a:tableStyleId>
              </a:tblPr>
              <a:tblGrid>
                <a:gridCol w="725880">
                  <a:extLst>
                    <a:ext uri="{9D8B030D-6E8A-4147-A177-3AD203B41FA5}">
                      <a16:colId xmlns:a16="http://schemas.microsoft.com/office/drawing/2014/main" val="20000"/>
                    </a:ext>
                  </a:extLst>
                </a:gridCol>
                <a:gridCol w="924864">
                  <a:extLst>
                    <a:ext uri="{9D8B030D-6E8A-4147-A177-3AD203B41FA5}">
                      <a16:colId xmlns:a16="http://schemas.microsoft.com/office/drawing/2014/main" val="20001"/>
                    </a:ext>
                  </a:extLst>
                </a:gridCol>
                <a:gridCol w="1009277">
                  <a:extLst>
                    <a:ext uri="{9D8B030D-6E8A-4147-A177-3AD203B41FA5}">
                      <a16:colId xmlns:a16="http://schemas.microsoft.com/office/drawing/2014/main" val="1517806591"/>
                    </a:ext>
                  </a:extLst>
                </a:gridCol>
                <a:gridCol w="675857">
                  <a:extLst>
                    <a:ext uri="{9D8B030D-6E8A-4147-A177-3AD203B41FA5}">
                      <a16:colId xmlns:a16="http://schemas.microsoft.com/office/drawing/2014/main" val="20002"/>
                    </a:ext>
                  </a:extLst>
                </a:gridCol>
                <a:gridCol w="825372">
                  <a:extLst>
                    <a:ext uri="{9D8B030D-6E8A-4147-A177-3AD203B41FA5}">
                      <a16:colId xmlns:a16="http://schemas.microsoft.com/office/drawing/2014/main" val="20003"/>
                    </a:ext>
                  </a:extLst>
                </a:gridCol>
              </a:tblGrid>
              <a:tr h="350618">
                <a:tc>
                  <a:txBody>
                    <a:bodyPr/>
                    <a:lstStyle/>
                    <a:p>
                      <a:endParaRPr sz="2400" dirty="0">
                        <a:latin typeface="Arial"/>
                        <a:cs typeface="Arial"/>
                      </a:endParaRPr>
                    </a:p>
                  </a:txBody>
                  <a:tcPr marL="0" marR="0" marT="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solidFill>
                  </a:tcPr>
                </a:tc>
                <a:tc gridSpan="4">
                  <a:txBody>
                    <a:bodyPr/>
                    <a:lstStyle/>
                    <a:p>
                      <a:pPr marL="485775" algn="ctr">
                        <a:lnSpc>
                          <a:spcPct val="100000"/>
                        </a:lnSpc>
                      </a:pPr>
                      <a:r>
                        <a:rPr sz="1900" dirty="0"/>
                        <a:t>--------20</a:t>
                      </a:r>
                      <a:r>
                        <a:rPr lang="en-US" sz="1900" dirty="0"/>
                        <a:t>20</a:t>
                      </a:r>
                      <a:r>
                        <a:rPr sz="1900" dirty="0"/>
                        <a:t>--------</a:t>
                      </a:r>
                      <a:endParaRPr sz="1900" dirty="0">
                        <a:latin typeface="Arial"/>
                        <a:cs typeface="Arial"/>
                      </a:endParaRPr>
                    </a:p>
                  </a:txBody>
                  <a:tcPr marL="0" marR="0" marT="0" marB="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18320">
                <a:tc>
                  <a:txBody>
                    <a:bodyPr/>
                    <a:lstStyle/>
                    <a:p>
                      <a:endParaRPr sz="1900" dirty="0">
                        <a:solidFill>
                          <a:schemeClr val="accent2">
                            <a:lumMod val="75000"/>
                          </a:schemeClr>
                        </a:solidFill>
                        <a:latin typeface="+mn-lt"/>
                        <a:cs typeface="Arial"/>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20000"/>
                        <a:lumOff val="80000"/>
                      </a:schemeClr>
                    </a:solidFill>
                  </a:tcPr>
                </a:tc>
                <a:tc>
                  <a:txBody>
                    <a:bodyPr/>
                    <a:lstStyle/>
                    <a:p>
                      <a:pPr marL="133350" algn="ctr">
                        <a:lnSpc>
                          <a:spcPct val="100000"/>
                        </a:lnSpc>
                      </a:pPr>
                      <a:r>
                        <a:rPr sz="1600" spc="-5" dirty="0">
                          <a:latin typeface="+mn-lt"/>
                        </a:rPr>
                        <a:t>Mil</a:t>
                      </a:r>
                      <a:r>
                        <a:rPr lang="en-US" sz="1600" spc="-5" dirty="0">
                          <a:latin typeface="+mn-lt"/>
                        </a:rPr>
                        <a:t>lion</a:t>
                      </a:r>
                      <a:r>
                        <a:rPr sz="1700" spc="-10" dirty="0">
                          <a:latin typeface="+mn-lt"/>
                        </a:rPr>
                        <a:t> </a:t>
                      </a:r>
                      <a:r>
                        <a:rPr sz="1700" dirty="0">
                          <a:latin typeface="+mn-lt"/>
                        </a:rPr>
                        <a:t>$</a:t>
                      </a:r>
                      <a:endParaRPr sz="1700" dirty="0">
                        <a:solidFill>
                          <a:schemeClr val="accent2">
                            <a:lumMod val="75000"/>
                          </a:schemeClr>
                        </a:solidFill>
                        <a:latin typeface="+mn-lt"/>
                        <a:cs typeface="Arial"/>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20000"/>
                        <a:lumOff val="80000"/>
                      </a:schemeClr>
                    </a:solidFill>
                  </a:tcPr>
                </a:tc>
                <a:tc>
                  <a:txBody>
                    <a:bodyPr/>
                    <a:lstStyle/>
                    <a:p>
                      <a:pPr marL="86360" algn="ctr">
                        <a:lnSpc>
                          <a:spcPct val="100000"/>
                        </a:lnSpc>
                      </a:pPr>
                      <a:r>
                        <a:rPr lang="en-US" sz="1600" spc="5" dirty="0">
                          <a:solidFill>
                            <a:schemeClr val="bg2"/>
                          </a:solidFill>
                          <a:latin typeface="+mn-lt"/>
                        </a:rPr>
                        <a:t>% </a:t>
                      </a:r>
                      <a:r>
                        <a:rPr sz="1600" spc="5" dirty="0">
                          <a:solidFill>
                            <a:schemeClr val="bg2"/>
                          </a:solidFill>
                          <a:latin typeface="+mn-lt"/>
                        </a:rPr>
                        <a:t>+</a:t>
                      </a:r>
                      <a:r>
                        <a:rPr sz="1600" dirty="0">
                          <a:solidFill>
                            <a:schemeClr val="bg2"/>
                          </a:solidFill>
                          <a:latin typeface="+mn-lt"/>
                        </a:rPr>
                        <a:t>/-</a:t>
                      </a:r>
                      <a:r>
                        <a:rPr lang="en-US" sz="1600" dirty="0">
                          <a:solidFill>
                            <a:schemeClr val="bg2"/>
                          </a:solidFill>
                          <a:latin typeface="+mn-lt"/>
                        </a:rPr>
                        <a:t> </a:t>
                      </a:r>
                      <a:endParaRPr sz="1600" dirty="0">
                        <a:solidFill>
                          <a:schemeClr val="bg2"/>
                        </a:solidFill>
                        <a:latin typeface="+mn-lt"/>
                      </a:endParaRPr>
                    </a:p>
                    <a:p>
                      <a:pPr marL="86360" algn="ctr">
                        <a:lnSpc>
                          <a:spcPct val="100000"/>
                        </a:lnSpc>
                      </a:pPr>
                      <a:r>
                        <a:rPr sz="1600" dirty="0">
                          <a:solidFill>
                            <a:schemeClr val="bg2"/>
                          </a:solidFill>
                          <a:latin typeface="+mn-lt"/>
                        </a:rPr>
                        <a:t>20</a:t>
                      </a:r>
                      <a:r>
                        <a:rPr sz="1600" spc="-120" dirty="0">
                          <a:solidFill>
                            <a:schemeClr val="bg2"/>
                          </a:solidFill>
                          <a:latin typeface="+mn-lt"/>
                        </a:rPr>
                        <a:t>1</a:t>
                      </a:r>
                      <a:r>
                        <a:rPr lang="en-US" sz="1600" spc="-120" dirty="0">
                          <a:solidFill>
                            <a:schemeClr val="bg2"/>
                          </a:solidFill>
                          <a:latin typeface="+mn-lt"/>
                        </a:rPr>
                        <a:t>9</a:t>
                      </a:r>
                      <a:r>
                        <a:rPr sz="1600" spc="-5" dirty="0">
                          <a:solidFill>
                            <a:schemeClr val="bg2"/>
                          </a:solidFill>
                          <a:latin typeface="+mn-lt"/>
                        </a:rPr>
                        <a:t>-</a:t>
                      </a:r>
                      <a:r>
                        <a:rPr lang="en-US" sz="1600" spc="-5" dirty="0">
                          <a:solidFill>
                            <a:schemeClr val="bg2"/>
                          </a:solidFill>
                          <a:latin typeface="+mn-lt"/>
                        </a:rPr>
                        <a:t>20</a:t>
                      </a:r>
                      <a:endParaRPr sz="1600" dirty="0">
                        <a:solidFill>
                          <a:schemeClr val="bg2"/>
                        </a:solidFill>
                        <a:latin typeface="+mn-lt"/>
                        <a:cs typeface="Arial"/>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20000"/>
                        <a:lumOff val="80000"/>
                      </a:schemeClr>
                    </a:solidFill>
                  </a:tcPr>
                </a:tc>
                <a:tc>
                  <a:txBody>
                    <a:bodyPr/>
                    <a:lstStyle/>
                    <a:p>
                      <a:pPr marL="120650" marR="113664" indent="36195" algn="ctr">
                        <a:lnSpc>
                          <a:spcPct val="100000"/>
                        </a:lnSpc>
                      </a:pPr>
                      <a:r>
                        <a:rPr sz="1600" dirty="0">
                          <a:latin typeface="+mn-lt"/>
                        </a:rPr>
                        <a:t>%</a:t>
                      </a:r>
                      <a:r>
                        <a:rPr sz="1600" spc="-5" dirty="0">
                          <a:latin typeface="+mn-lt"/>
                        </a:rPr>
                        <a:t> </a:t>
                      </a:r>
                      <a:r>
                        <a:rPr sz="1600" spc="-10" dirty="0">
                          <a:latin typeface="+mn-lt"/>
                        </a:rPr>
                        <a:t>of </a:t>
                      </a:r>
                      <a:r>
                        <a:rPr lang="en-US" sz="1600" dirty="0">
                          <a:latin typeface="+mn-lt"/>
                        </a:rPr>
                        <a:t>$</a:t>
                      </a:r>
                      <a:endParaRPr sz="1600" dirty="0">
                        <a:solidFill>
                          <a:schemeClr val="accent2">
                            <a:lumMod val="75000"/>
                          </a:schemeClr>
                        </a:solidFill>
                        <a:latin typeface="+mn-lt"/>
                        <a:cs typeface="Arial"/>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20000"/>
                        <a:lumOff val="80000"/>
                      </a:schemeClr>
                    </a:solidFill>
                  </a:tcPr>
                </a:tc>
                <a:tc>
                  <a:txBody>
                    <a:bodyPr/>
                    <a:lstStyle/>
                    <a:p>
                      <a:pPr marL="86360" marR="121920">
                        <a:lnSpc>
                          <a:spcPct val="100000"/>
                        </a:lnSpc>
                      </a:pPr>
                      <a:r>
                        <a:rPr sz="1600" dirty="0">
                          <a:solidFill>
                            <a:schemeClr val="bg2"/>
                          </a:solidFill>
                          <a:latin typeface="+mn-lt"/>
                        </a:rPr>
                        <a:t>%</a:t>
                      </a:r>
                      <a:r>
                        <a:rPr sz="1600" spc="-5" dirty="0">
                          <a:solidFill>
                            <a:schemeClr val="bg2"/>
                          </a:solidFill>
                          <a:latin typeface="+mn-lt"/>
                        </a:rPr>
                        <a:t> </a:t>
                      </a:r>
                      <a:r>
                        <a:rPr sz="1600" spc="-10" dirty="0">
                          <a:solidFill>
                            <a:schemeClr val="bg2"/>
                          </a:solidFill>
                          <a:latin typeface="+mn-lt"/>
                        </a:rPr>
                        <a:t>of a</a:t>
                      </a:r>
                      <a:r>
                        <a:rPr sz="1600" dirty="0">
                          <a:solidFill>
                            <a:schemeClr val="bg2"/>
                          </a:solidFill>
                          <a:latin typeface="+mn-lt"/>
                        </a:rPr>
                        <a:t>cr</a:t>
                      </a:r>
                      <a:r>
                        <a:rPr sz="1600" spc="-10" dirty="0">
                          <a:solidFill>
                            <a:schemeClr val="bg2"/>
                          </a:solidFill>
                          <a:latin typeface="+mn-lt"/>
                        </a:rPr>
                        <a:t>es</a:t>
                      </a:r>
                      <a:endParaRPr sz="1600" dirty="0">
                        <a:solidFill>
                          <a:schemeClr val="bg2"/>
                        </a:solidFill>
                        <a:latin typeface="+mn-lt"/>
                        <a:cs typeface="Arial"/>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10001"/>
                  </a:ext>
                </a:extLst>
              </a:tr>
              <a:tr h="365228">
                <a:tc>
                  <a:txBody>
                    <a:bodyPr/>
                    <a:lstStyle/>
                    <a:p>
                      <a:pPr marL="86360">
                        <a:lnSpc>
                          <a:spcPct val="100000"/>
                        </a:lnSpc>
                      </a:pPr>
                      <a:r>
                        <a:rPr sz="1800" dirty="0">
                          <a:latin typeface="+mn-lt"/>
                        </a:rPr>
                        <a:t>E</a:t>
                      </a:r>
                      <a:r>
                        <a:rPr sz="1800" spc="-5" dirty="0">
                          <a:latin typeface="+mn-lt"/>
                        </a:rPr>
                        <a:t>a</a:t>
                      </a:r>
                      <a:r>
                        <a:rPr sz="1800" dirty="0">
                          <a:latin typeface="+mn-lt"/>
                        </a:rPr>
                        <a:t>st</a:t>
                      </a:r>
                      <a:endParaRPr sz="1800" dirty="0">
                        <a:solidFill>
                          <a:schemeClr val="accent2">
                            <a:lumMod val="75000"/>
                          </a:schemeClr>
                        </a:solidFill>
                        <a:latin typeface="+mn-lt"/>
                        <a:cs typeface="Arial"/>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40000"/>
                        <a:lumOff val="60000"/>
                      </a:schemeClr>
                    </a:solidFill>
                  </a:tcPr>
                </a:tc>
                <a:tc>
                  <a:txBody>
                    <a:bodyPr/>
                    <a:lstStyle/>
                    <a:p>
                      <a:pPr marL="150495" algn="ctr">
                        <a:lnSpc>
                          <a:spcPct val="100000"/>
                        </a:lnSpc>
                      </a:pPr>
                      <a:r>
                        <a:rPr lang="en-US" sz="1900" dirty="0">
                          <a:solidFill>
                            <a:schemeClr val="bg1"/>
                          </a:solidFill>
                          <a:latin typeface="+mn-lt"/>
                          <a:cs typeface="Arial"/>
                        </a:rPr>
                        <a:t>601</a:t>
                      </a:r>
                      <a:endParaRPr sz="1900" dirty="0">
                        <a:solidFill>
                          <a:schemeClr val="bg1"/>
                        </a:solidFill>
                        <a:latin typeface="+mn-lt"/>
                        <a:cs typeface="Arial"/>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40000"/>
                        <a:lumOff val="60000"/>
                      </a:schemeClr>
                    </a:solidFill>
                  </a:tcPr>
                </a:tc>
                <a:tc>
                  <a:txBody>
                    <a:bodyPr/>
                    <a:lstStyle/>
                    <a:p>
                      <a:pPr marL="154940" algn="ctr">
                        <a:lnSpc>
                          <a:spcPct val="100000"/>
                        </a:lnSpc>
                      </a:pPr>
                      <a:r>
                        <a:rPr lang="en-US" sz="1900" dirty="0">
                          <a:solidFill>
                            <a:schemeClr val="bg2"/>
                          </a:solidFill>
                          <a:latin typeface="+mn-lt"/>
                          <a:cs typeface="Arial"/>
                        </a:rPr>
                        <a:t>-4</a:t>
                      </a:r>
                      <a:endParaRPr sz="1900" dirty="0">
                        <a:solidFill>
                          <a:schemeClr val="bg2"/>
                        </a:solidFill>
                        <a:latin typeface="+mn-lt"/>
                        <a:cs typeface="Arial"/>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40000"/>
                        <a:lumOff val="60000"/>
                      </a:schemeClr>
                    </a:solidFill>
                  </a:tcPr>
                </a:tc>
                <a:tc>
                  <a:txBody>
                    <a:bodyPr/>
                    <a:lstStyle/>
                    <a:p>
                      <a:pPr marL="243840" algn="ctr">
                        <a:lnSpc>
                          <a:spcPct val="100000"/>
                        </a:lnSpc>
                      </a:pPr>
                      <a:r>
                        <a:rPr lang="en-US" sz="1900" dirty="0">
                          <a:solidFill>
                            <a:schemeClr val="bg1"/>
                          </a:solidFill>
                          <a:latin typeface="+mn-lt"/>
                          <a:cs typeface="Arial"/>
                        </a:rPr>
                        <a:t>78</a:t>
                      </a:r>
                      <a:endParaRPr sz="1900" dirty="0">
                        <a:solidFill>
                          <a:schemeClr val="bg1"/>
                        </a:solidFill>
                        <a:latin typeface="+mn-lt"/>
                        <a:cs typeface="Arial"/>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40000"/>
                        <a:lumOff val="60000"/>
                      </a:schemeClr>
                    </a:solidFill>
                  </a:tcPr>
                </a:tc>
                <a:tc>
                  <a:txBody>
                    <a:bodyPr/>
                    <a:lstStyle/>
                    <a:p>
                      <a:pPr marL="243840" algn="ctr">
                        <a:lnSpc>
                          <a:spcPct val="100000"/>
                        </a:lnSpc>
                      </a:pPr>
                      <a:r>
                        <a:rPr lang="en-US" sz="1900" dirty="0">
                          <a:solidFill>
                            <a:schemeClr val="bg2"/>
                          </a:solidFill>
                          <a:latin typeface="+mn-lt"/>
                        </a:rPr>
                        <a:t>77</a:t>
                      </a:r>
                      <a:endParaRPr sz="1900" dirty="0">
                        <a:solidFill>
                          <a:schemeClr val="bg2"/>
                        </a:solidFill>
                        <a:latin typeface="+mn-lt"/>
                        <a:cs typeface="Arial"/>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40000"/>
                        <a:lumOff val="60000"/>
                      </a:schemeClr>
                    </a:solidFill>
                  </a:tcPr>
                </a:tc>
                <a:extLst>
                  <a:ext uri="{0D108BD9-81ED-4DB2-BD59-A6C34878D82A}">
                    <a16:rowId xmlns:a16="http://schemas.microsoft.com/office/drawing/2014/main" val="10002"/>
                  </a:ext>
                </a:extLst>
              </a:tr>
              <a:tr h="365228">
                <a:tc>
                  <a:txBody>
                    <a:bodyPr/>
                    <a:lstStyle/>
                    <a:p>
                      <a:pPr marL="86360">
                        <a:lnSpc>
                          <a:spcPct val="100000"/>
                        </a:lnSpc>
                      </a:pPr>
                      <a:r>
                        <a:rPr sz="1800" spc="-35" dirty="0">
                          <a:latin typeface="+mn-lt"/>
                        </a:rPr>
                        <a:t>W</a:t>
                      </a:r>
                      <a:r>
                        <a:rPr sz="1800" spc="-5" dirty="0">
                          <a:latin typeface="+mn-lt"/>
                        </a:rPr>
                        <a:t>e</a:t>
                      </a:r>
                      <a:r>
                        <a:rPr sz="1800" dirty="0">
                          <a:latin typeface="+mn-lt"/>
                        </a:rPr>
                        <a:t>st</a:t>
                      </a:r>
                      <a:endParaRPr sz="1800" dirty="0">
                        <a:solidFill>
                          <a:schemeClr val="accent2">
                            <a:lumMod val="75000"/>
                          </a:schemeClr>
                        </a:solidFill>
                        <a:latin typeface="+mn-lt"/>
                        <a:cs typeface="Arial"/>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20000"/>
                        <a:lumOff val="80000"/>
                      </a:schemeClr>
                    </a:solidFill>
                  </a:tcPr>
                </a:tc>
                <a:tc>
                  <a:txBody>
                    <a:bodyPr/>
                    <a:lstStyle/>
                    <a:p>
                      <a:pPr marL="150495" marR="0" lvl="0" indent="0" algn="ctr" defTabSz="914400" eaLnBrk="1" fontAlgn="auto" latinLnBrk="0" hangingPunct="1">
                        <a:lnSpc>
                          <a:spcPct val="100000"/>
                        </a:lnSpc>
                        <a:spcBef>
                          <a:spcPts val="0"/>
                        </a:spcBef>
                        <a:spcAft>
                          <a:spcPts val="0"/>
                        </a:spcAft>
                        <a:buClrTx/>
                        <a:buSzTx/>
                        <a:buFontTx/>
                        <a:buNone/>
                        <a:tabLst/>
                        <a:defRPr/>
                      </a:pPr>
                      <a:r>
                        <a:rPr kumimoji="0" lang="en-US" sz="1900" u="none" strike="noStrike" kern="0" cap="none" spc="0" normalizeH="0" baseline="0" noProof="0" dirty="0">
                          <a:ln>
                            <a:noFill/>
                          </a:ln>
                          <a:effectLst/>
                          <a:uLnTx/>
                          <a:uFillTx/>
                          <a:latin typeface="+mn-lt"/>
                        </a:rPr>
                        <a:t>168   </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20000"/>
                        <a:lumOff val="80000"/>
                      </a:schemeClr>
                    </a:solidFill>
                  </a:tcPr>
                </a:tc>
                <a:tc>
                  <a:txBody>
                    <a:bodyPr/>
                    <a:lstStyle/>
                    <a:p>
                      <a:pPr marL="154940" algn="ctr">
                        <a:lnSpc>
                          <a:spcPct val="100000"/>
                        </a:lnSpc>
                      </a:pPr>
                      <a:r>
                        <a:rPr lang="en-US" sz="1900" dirty="0">
                          <a:solidFill>
                            <a:schemeClr val="bg2"/>
                          </a:solidFill>
                          <a:latin typeface="+mn-lt"/>
                          <a:cs typeface="Arial"/>
                        </a:rPr>
                        <a:t>+13</a:t>
                      </a:r>
                      <a:endParaRPr sz="1900" dirty="0">
                        <a:solidFill>
                          <a:schemeClr val="bg2"/>
                        </a:solidFill>
                        <a:latin typeface="+mn-lt"/>
                        <a:cs typeface="Arial"/>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20000"/>
                        <a:lumOff val="80000"/>
                      </a:schemeClr>
                    </a:solidFill>
                  </a:tcPr>
                </a:tc>
                <a:tc>
                  <a:txBody>
                    <a:bodyPr/>
                    <a:lstStyle/>
                    <a:p>
                      <a:pPr marL="243840" algn="ctr">
                        <a:lnSpc>
                          <a:spcPct val="100000"/>
                        </a:lnSpc>
                      </a:pPr>
                      <a:r>
                        <a:rPr lang="en-US" sz="1900" dirty="0">
                          <a:solidFill>
                            <a:schemeClr val="bg1"/>
                          </a:solidFill>
                          <a:latin typeface="+mn-lt"/>
                          <a:cs typeface="Arial"/>
                        </a:rPr>
                        <a:t>22</a:t>
                      </a:r>
                      <a:endParaRPr sz="1900" dirty="0">
                        <a:solidFill>
                          <a:schemeClr val="bg1"/>
                        </a:solidFill>
                        <a:latin typeface="+mn-lt"/>
                        <a:cs typeface="Arial"/>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20000"/>
                        <a:lumOff val="80000"/>
                      </a:schemeClr>
                    </a:solidFill>
                  </a:tcPr>
                </a:tc>
                <a:tc>
                  <a:txBody>
                    <a:bodyPr/>
                    <a:lstStyle/>
                    <a:p>
                      <a:pPr marL="243840" algn="ctr">
                        <a:lnSpc>
                          <a:spcPct val="100000"/>
                        </a:lnSpc>
                      </a:pPr>
                      <a:r>
                        <a:rPr lang="en-US" sz="1900" dirty="0">
                          <a:solidFill>
                            <a:schemeClr val="bg2"/>
                          </a:solidFill>
                          <a:latin typeface="+mn-lt"/>
                        </a:rPr>
                        <a:t>23</a:t>
                      </a:r>
                      <a:endParaRPr sz="1900" dirty="0">
                        <a:solidFill>
                          <a:schemeClr val="bg2"/>
                        </a:solidFill>
                        <a:latin typeface="+mn-lt"/>
                        <a:cs typeface="Arial"/>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10003"/>
                  </a:ext>
                </a:extLst>
              </a:tr>
              <a:tr h="365228">
                <a:tc>
                  <a:txBody>
                    <a:bodyPr/>
                    <a:lstStyle/>
                    <a:p>
                      <a:pPr marL="86360">
                        <a:lnSpc>
                          <a:spcPct val="100000"/>
                        </a:lnSpc>
                      </a:pPr>
                      <a:r>
                        <a:rPr sz="1800" spc="-130" dirty="0">
                          <a:latin typeface="+mn-lt"/>
                        </a:rPr>
                        <a:t>T</a:t>
                      </a:r>
                      <a:r>
                        <a:rPr sz="1800" dirty="0">
                          <a:latin typeface="+mn-lt"/>
                        </a:rPr>
                        <a:t>ot</a:t>
                      </a:r>
                      <a:r>
                        <a:rPr sz="1800" spc="-5" dirty="0">
                          <a:latin typeface="+mn-lt"/>
                        </a:rPr>
                        <a:t>a</a:t>
                      </a:r>
                      <a:r>
                        <a:rPr sz="1800" dirty="0">
                          <a:latin typeface="+mn-lt"/>
                        </a:rPr>
                        <a:t>l</a:t>
                      </a:r>
                      <a:endParaRPr sz="1800" dirty="0">
                        <a:solidFill>
                          <a:schemeClr val="accent2">
                            <a:lumMod val="75000"/>
                          </a:schemeClr>
                        </a:solidFill>
                        <a:latin typeface="+mn-lt"/>
                        <a:cs typeface="Arial"/>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40000"/>
                        <a:lumOff val="60000"/>
                      </a:schemeClr>
                    </a:solidFill>
                  </a:tcPr>
                </a:tc>
                <a:tc>
                  <a:txBody>
                    <a:bodyPr/>
                    <a:lstStyle/>
                    <a:p>
                      <a:pPr marL="150495" algn="ctr">
                        <a:lnSpc>
                          <a:spcPct val="100000"/>
                        </a:lnSpc>
                      </a:pPr>
                      <a:r>
                        <a:rPr lang="en-US" sz="1900" dirty="0">
                          <a:latin typeface="+mn-lt"/>
                        </a:rPr>
                        <a:t>769</a:t>
                      </a:r>
                      <a:endParaRPr sz="1900" dirty="0">
                        <a:solidFill>
                          <a:schemeClr val="accent2">
                            <a:lumMod val="75000"/>
                          </a:schemeClr>
                        </a:solidFill>
                        <a:latin typeface="+mn-lt"/>
                        <a:cs typeface="Arial"/>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40000"/>
                        <a:lumOff val="60000"/>
                      </a:schemeClr>
                    </a:solidFill>
                  </a:tcPr>
                </a:tc>
                <a:tc>
                  <a:txBody>
                    <a:bodyPr/>
                    <a:lstStyle/>
                    <a:p>
                      <a:pPr marL="154940" algn="ctr">
                        <a:lnSpc>
                          <a:spcPct val="100000"/>
                        </a:lnSpc>
                      </a:pPr>
                      <a:r>
                        <a:rPr lang="en-US" sz="1900" dirty="0">
                          <a:solidFill>
                            <a:schemeClr val="bg2"/>
                          </a:solidFill>
                          <a:latin typeface="+mn-lt"/>
                        </a:rPr>
                        <a:t>-1</a:t>
                      </a:r>
                      <a:endParaRPr sz="1900" dirty="0">
                        <a:solidFill>
                          <a:schemeClr val="bg2"/>
                        </a:solidFill>
                        <a:latin typeface="+mn-lt"/>
                        <a:cs typeface="Arial"/>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40000"/>
                        <a:lumOff val="60000"/>
                      </a:schemeClr>
                    </a:solidFill>
                  </a:tcPr>
                </a:tc>
                <a:tc>
                  <a:txBody>
                    <a:bodyPr/>
                    <a:lstStyle/>
                    <a:p>
                      <a:pPr marL="173990" algn="ctr">
                        <a:lnSpc>
                          <a:spcPct val="100000"/>
                        </a:lnSpc>
                      </a:pPr>
                      <a:r>
                        <a:rPr lang="en-US" sz="1900" dirty="0">
                          <a:latin typeface="+mn-lt"/>
                        </a:rPr>
                        <a:t>100</a:t>
                      </a:r>
                      <a:endParaRPr sz="1900" dirty="0">
                        <a:solidFill>
                          <a:schemeClr val="accent2">
                            <a:lumMod val="75000"/>
                          </a:schemeClr>
                        </a:solidFill>
                        <a:latin typeface="+mn-lt"/>
                        <a:cs typeface="Arial"/>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40000"/>
                        <a:lumOff val="60000"/>
                      </a:schemeClr>
                    </a:solidFill>
                  </a:tcPr>
                </a:tc>
                <a:tc>
                  <a:txBody>
                    <a:bodyPr/>
                    <a:lstStyle/>
                    <a:p>
                      <a:pPr marL="173990" algn="ctr">
                        <a:lnSpc>
                          <a:spcPct val="100000"/>
                        </a:lnSpc>
                      </a:pPr>
                      <a:r>
                        <a:rPr lang="en-US" sz="1900" dirty="0">
                          <a:solidFill>
                            <a:schemeClr val="bg2"/>
                          </a:solidFill>
                          <a:latin typeface="+mn-lt"/>
                        </a:rPr>
                        <a:t>100</a:t>
                      </a:r>
                      <a:endParaRPr sz="1900" dirty="0">
                        <a:solidFill>
                          <a:schemeClr val="bg2"/>
                        </a:solidFill>
                        <a:latin typeface="+mn-lt"/>
                        <a:cs typeface="Arial"/>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40000"/>
                        <a:lumOff val="60000"/>
                      </a:schemeClr>
                    </a:solidFill>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4294967295"/>
          </p:nvPr>
        </p:nvSpPr>
        <p:spPr>
          <a:xfrm>
            <a:off x="8324490" y="6380163"/>
            <a:ext cx="819509" cy="4762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6" name="Rectangle 5"/>
          <p:cNvSpPr/>
          <p:nvPr/>
        </p:nvSpPr>
        <p:spPr>
          <a:xfrm>
            <a:off x="4830094" y="5872340"/>
            <a:ext cx="1140056" cy="261610"/>
          </a:xfrm>
          <a:prstGeom prst="rect">
            <a:avLst/>
          </a:prstGeom>
        </p:spPr>
        <p:txBody>
          <a:bodyPr wrap="none">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FFFFFF">
                    <a:lumMod val="75000"/>
                  </a:srgbClr>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Finn River Farm</a:t>
            </a:r>
          </a:p>
        </p:txBody>
      </p:sp>
      <p:sp>
        <p:nvSpPr>
          <p:cNvPr id="14" name="Rectangle 13"/>
          <p:cNvSpPr/>
          <p:nvPr/>
        </p:nvSpPr>
        <p:spPr>
          <a:xfrm>
            <a:off x="7590030" y="5892935"/>
            <a:ext cx="1172116" cy="261610"/>
          </a:xfrm>
          <a:prstGeom prst="rect">
            <a:avLst/>
          </a:prstGeom>
        </p:spPr>
        <p:txBody>
          <a:bodyPr wrap="none">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FFFFFF">
                    <a:lumMod val="75000"/>
                  </a:srgbClr>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Sunny Pine Farm</a:t>
            </a:r>
          </a:p>
        </p:txBody>
      </p:sp>
      <p:sp>
        <p:nvSpPr>
          <p:cNvPr id="15" name="Rectangle 14"/>
          <p:cNvSpPr/>
          <p:nvPr/>
        </p:nvSpPr>
        <p:spPr>
          <a:xfrm>
            <a:off x="2114135" y="4665941"/>
            <a:ext cx="1032655" cy="261610"/>
          </a:xfrm>
          <a:prstGeom prst="rect">
            <a:avLst/>
          </a:prstGeom>
        </p:spPr>
        <p:txBody>
          <a:bodyPr wrap="none">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FFFFFF">
                    <a:lumMod val="75000"/>
                  </a:srgbClr>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Red Dog Farm</a:t>
            </a:r>
          </a:p>
        </p:txBody>
      </p:sp>
      <p:graphicFrame>
        <p:nvGraphicFramePr>
          <p:cNvPr id="17" name="Chart 16">
            <a:extLst>
              <a:ext uri="{FF2B5EF4-FFF2-40B4-BE49-F238E27FC236}">
                <a16:creationId xmlns:a16="http://schemas.microsoft.com/office/drawing/2014/main" id="{00000000-0008-0000-0000-000004000000}"/>
              </a:ext>
            </a:extLst>
          </p:cNvPr>
          <p:cNvGraphicFramePr>
            <a:graphicFrameLocks/>
          </p:cNvGraphicFramePr>
          <p:nvPr/>
        </p:nvGraphicFramePr>
        <p:xfrm>
          <a:off x="33336" y="1854277"/>
          <a:ext cx="4785660" cy="313571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3550181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Green and purple eggplant varieties"/>
          <p:cNvSpPr/>
          <p:nvPr/>
        </p:nvSpPr>
        <p:spPr>
          <a:xfrm>
            <a:off x="4927292" y="2217420"/>
            <a:ext cx="4216708" cy="3479791"/>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257556" y="2258568"/>
            <a:ext cx="4361687" cy="3227833"/>
          </a:xfrm>
          <a:prstGeom prst="rect">
            <a:avLst/>
          </a:prstGeom>
          <a:noFill/>
        </p:spPr>
        <p:txBody>
          <a:bodyPr wrap="square" lIns="0" tIns="0" rIns="0" bIns="0" rtlCol="0"/>
          <a:lstStyle/>
          <a:p>
            <a:endParaRPr/>
          </a:p>
        </p:txBody>
      </p:sp>
      <p:sp>
        <p:nvSpPr>
          <p:cNvPr id="4" name="object 4"/>
          <p:cNvSpPr/>
          <p:nvPr/>
        </p:nvSpPr>
        <p:spPr>
          <a:xfrm>
            <a:off x="170687" y="2217421"/>
            <a:ext cx="4550663" cy="2889417"/>
          </a:xfrm>
          <a:prstGeom prst="rect">
            <a:avLst/>
          </a:prstGeom>
          <a:blipFill>
            <a:blip r:embed="rId4" cstate="print"/>
            <a:srcRect/>
            <a:stretch>
              <a:fillRect b="-13136"/>
            </a:stretch>
          </a:blipFill>
        </p:spPr>
        <p:txBody>
          <a:bodyPr wrap="square" lIns="0" tIns="0" rIns="0" bIns="0" rtlCol="0"/>
          <a:lstStyle/>
          <a:p>
            <a:endParaRPr/>
          </a:p>
        </p:txBody>
      </p:sp>
      <p:sp>
        <p:nvSpPr>
          <p:cNvPr id="5" name="object 5"/>
          <p:cNvSpPr/>
          <p:nvPr/>
        </p:nvSpPr>
        <p:spPr>
          <a:xfrm>
            <a:off x="330477" y="2061453"/>
            <a:ext cx="4267200" cy="2941877"/>
          </a:xfrm>
          <a:prstGeom prst="rect">
            <a:avLst/>
          </a:prstGeom>
          <a:noFill/>
        </p:spPr>
        <p:txBody>
          <a:bodyPr wrap="square" lIns="0" tIns="0" rIns="0" bIns="0" rtlCol="0"/>
          <a:lstStyle/>
          <a:p>
            <a:endParaRPr/>
          </a:p>
        </p:txBody>
      </p:sp>
      <p:sp>
        <p:nvSpPr>
          <p:cNvPr id="6" name="object 6"/>
          <p:cNvSpPr/>
          <p:nvPr/>
        </p:nvSpPr>
        <p:spPr>
          <a:xfrm>
            <a:off x="304800" y="2286001"/>
            <a:ext cx="4267200" cy="2907102"/>
          </a:xfrm>
          <a:custGeom>
            <a:avLst/>
            <a:gdLst/>
            <a:ahLst/>
            <a:cxnLst/>
            <a:rect l="l" t="t" r="r" b="b"/>
            <a:pathLst>
              <a:path w="4267200" h="3601085">
                <a:moveTo>
                  <a:pt x="0" y="0"/>
                </a:moveTo>
                <a:lnTo>
                  <a:pt x="4267200" y="0"/>
                </a:lnTo>
                <a:lnTo>
                  <a:pt x="4267200" y="3600983"/>
                </a:lnTo>
                <a:lnTo>
                  <a:pt x="0" y="3600983"/>
                </a:lnTo>
                <a:lnTo>
                  <a:pt x="0" y="0"/>
                </a:lnTo>
                <a:close/>
              </a:path>
            </a:pathLst>
          </a:custGeom>
          <a:ln w="9525">
            <a:noFill/>
          </a:ln>
        </p:spPr>
        <p:txBody>
          <a:bodyPr wrap="square" lIns="0" tIns="0" rIns="0" bIns="0" rtlCol="0"/>
          <a:lstStyle/>
          <a:p>
            <a:endParaRPr/>
          </a:p>
        </p:txBody>
      </p:sp>
      <p:sp>
        <p:nvSpPr>
          <p:cNvPr id="9" name="object 9"/>
          <p:cNvSpPr txBox="1"/>
          <p:nvPr/>
        </p:nvSpPr>
        <p:spPr>
          <a:xfrm>
            <a:off x="931652" y="874037"/>
            <a:ext cx="7306573" cy="984885"/>
          </a:xfrm>
          <a:prstGeom prst="rect">
            <a:avLst/>
          </a:prstGeom>
        </p:spPr>
        <p:txBody>
          <a:bodyPr vert="horz" wrap="square" lIns="0" tIns="0" rIns="0" bIns="0" rtlCol="0">
            <a:spAutoFit/>
          </a:bodyPr>
          <a:lstStyle/>
          <a:p>
            <a:pPr marL="772795" marR="5080" indent="-760730" algn="ctr">
              <a:lnSpc>
                <a:spcPct val="100000"/>
              </a:lnSpc>
            </a:pPr>
            <a:r>
              <a:rPr sz="3200" b="1" dirty="0">
                <a:solidFill>
                  <a:schemeClr val="bg2"/>
                </a:solidFill>
                <a:latin typeface="+mj-lt"/>
                <a:cs typeface="Arial"/>
              </a:rPr>
              <a:t>E</a:t>
            </a:r>
            <a:r>
              <a:rPr sz="3200" b="1" spc="-10" dirty="0">
                <a:solidFill>
                  <a:schemeClr val="bg2"/>
                </a:solidFill>
                <a:latin typeface="+mj-lt"/>
                <a:cs typeface="Arial"/>
              </a:rPr>
              <a:t>s</a:t>
            </a:r>
            <a:r>
              <a:rPr sz="3200" b="1" dirty="0">
                <a:solidFill>
                  <a:schemeClr val="bg2"/>
                </a:solidFill>
                <a:latin typeface="+mj-lt"/>
                <a:cs typeface="Arial"/>
              </a:rPr>
              <a:t>t</a:t>
            </a:r>
            <a:r>
              <a:rPr sz="3200" b="1" spc="-5" dirty="0">
                <a:solidFill>
                  <a:schemeClr val="bg2"/>
                </a:solidFill>
                <a:latin typeface="+mj-lt"/>
                <a:cs typeface="Arial"/>
              </a:rPr>
              <a:t>im</a:t>
            </a:r>
            <a:r>
              <a:rPr sz="3200" b="1" spc="-10" dirty="0">
                <a:solidFill>
                  <a:schemeClr val="bg2"/>
                </a:solidFill>
                <a:latin typeface="+mj-lt"/>
                <a:cs typeface="Arial"/>
              </a:rPr>
              <a:t>a</a:t>
            </a:r>
            <a:r>
              <a:rPr sz="3200" b="1" dirty="0">
                <a:solidFill>
                  <a:schemeClr val="bg2"/>
                </a:solidFill>
                <a:latin typeface="+mj-lt"/>
                <a:cs typeface="Arial"/>
              </a:rPr>
              <a:t>t</a:t>
            </a:r>
            <a:r>
              <a:rPr sz="3200" b="1" spc="-10" dirty="0">
                <a:solidFill>
                  <a:schemeClr val="bg2"/>
                </a:solidFill>
                <a:latin typeface="+mj-lt"/>
                <a:cs typeface="Arial"/>
              </a:rPr>
              <a:t>e</a:t>
            </a:r>
            <a:r>
              <a:rPr sz="3200" b="1" dirty="0">
                <a:solidFill>
                  <a:schemeClr val="bg2"/>
                </a:solidFill>
                <a:latin typeface="+mj-lt"/>
                <a:cs typeface="Arial"/>
              </a:rPr>
              <a:t>d</a:t>
            </a:r>
            <a:r>
              <a:rPr sz="3200" b="1" spc="-20" dirty="0">
                <a:solidFill>
                  <a:schemeClr val="bg2"/>
                </a:solidFill>
                <a:latin typeface="+mj-lt"/>
                <a:cs typeface="Arial"/>
              </a:rPr>
              <a:t> </a:t>
            </a:r>
            <a:r>
              <a:rPr sz="3200" b="1" dirty="0">
                <a:solidFill>
                  <a:schemeClr val="bg2"/>
                </a:solidFill>
                <a:latin typeface="+mj-lt"/>
                <a:cs typeface="Arial"/>
              </a:rPr>
              <a:t>C</a:t>
            </a:r>
            <a:r>
              <a:rPr sz="3200" b="1" spc="-10" dirty="0">
                <a:solidFill>
                  <a:schemeClr val="bg2"/>
                </a:solidFill>
                <a:latin typeface="+mj-lt"/>
                <a:cs typeface="Arial"/>
              </a:rPr>
              <a:t>e</a:t>
            </a:r>
            <a:r>
              <a:rPr sz="3200" b="1" dirty="0">
                <a:solidFill>
                  <a:schemeClr val="bg2"/>
                </a:solidFill>
                <a:latin typeface="+mj-lt"/>
                <a:cs typeface="Arial"/>
              </a:rPr>
              <a:t>rt</a:t>
            </a:r>
            <a:r>
              <a:rPr sz="3200" b="1" spc="-5" dirty="0">
                <a:solidFill>
                  <a:schemeClr val="bg2"/>
                </a:solidFill>
                <a:latin typeface="+mj-lt"/>
                <a:cs typeface="Arial"/>
              </a:rPr>
              <a:t>i</a:t>
            </a:r>
            <a:r>
              <a:rPr sz="3200" b="1" dirty="0">
                <a:solidFill>
                  <a:schemeClr val="bg2"/>
                </a:solidFill>
                <a:latin typeface="+mj-lt"/>
                <a:cs typeface="Arial"/>
              </a:rPr>
              <a:t>f</a:t>
            </a:r>
            <a:r>
              <a:rPr sz="3200" b="1" spc="-5" dirty="0">
                <a:solidFill>
                  <a:schemeClr val="bg2"/>
                </a:solidFill>
                <a:latin typeface="+mj-lt"/>
                <a:cs typeface="Arial"/>
              </a:rPr>
              <a:t>i</a:t>
            </a:r>
            <a:r>
              <a:rPr sz="3200" b="1" spc="-10" dirty="0">
                <a:solidFill>
                  <a:schemeClr val="bg2"/>
                </a:solidFill>
                <a:latin typeface="+mj-lt"/>
                <a:cs typeface="Arial"/>
              </a:rPr>
              <a:t>e</a:t>
            </a:r>
            <a:r>
              <a:rPr sz="3200" b="1" dirty="0">
                <a:solidFill>
                  <a:schemeClr val="bg2"/>
                </a:solidFill>
                <a:latin typeface="+mj-lt"/>
                <a:cs typeface="Arial"/>
              </a:rPr>
              <a:t>d</a:t>
            </a:r>
            <a:r>
              <a:rPr sz="3200" b="1" spc="-30" dirty="0">
                <a:solidFill>
                  <a:schemeClr val="bg2"/>
                </a:solidFill>
                <a:latin typeface="+mj-lt"/>
                <a:cs typeface="Arial"/>
              </a:rPr>
              <a:t> </a:t>
            </a:r>
            <a:r>
              <a:rPr sz="3200" b="1" dirty="0">
                <a:solidFill>
                  <a:schemeClr val="bg2"/>
                </a:solidFill>
                <a:latin typeface="+mj-lt"/>
                <a:cs typeface="Arial"/>
              </a:rPr>
              <a:t>Or</a:t>
            </a:r>
            <a:r>
              <a:rPr sz="3200" b="1" spc="-5" dirty="0">
                <a:solidFill>
                  <a:schemeClr val="bg2"/>
                </a:solidFill>
                <a:latin typeface="+mj-lt"/>
                <a:cs typeface="Arial"/>
              </a:rPr>
              <a:t>g</a:t>
            </a:r>
            <a:r>
              <a:rPr sz="3200" b="1" spc="-10" dirty="0">
                <a:solidFill>
                  <a:schemeClr val="bg2"/>
                </a:solidFill>
                <a:latin typeface="+mj-lt"/>
                <a:cs typeface="Arial"/>
              </a:rPr>
              <a:t>a</a:t>
            </a:r>
            <a:r>
              <a:rPr sz="3200" b="1" spc="-5" dirty="0">
                <a:solidFill>
                  <a:schemeClr val="bg2"/>
                </a:solidFill>
                <a:latin typeface="+mj-lt"/>
                <a:cs typeface="Arial"/>
              </a:rPr>
              <a:t>ni</a:t>
            </a:r>
            <a:r>
              <a:rPr sz="3200" b="1" dirty="0">
                <a:solidFill>
                  <a:schemeClr val="bg2"/>
                </a:solidFill>
                <a:latin typeface="+mj-lt"/>
                <a:cs typeface="Arial"/>
              </a:rPr>
              <a:t>c</a:t>
            </a:r>
            <a:r>
              <a:rPr sz="3200" b="1" spc="-30" dirty="0">
                <a:solidFill>
                  <a:schemeClr val="bg2"/>
                </a:solidFill>
                <a:latin typeface="+mj-lt"/>
                <a:cs typeface="Arial"/>
              </a:rPr>
              <a:t> </a:t>
            </a:r>
            <a:r>
              <a:rPr sz="3200" b="1" dirty="0">
                <a:solidFill>
                  <a:schemeClr val="bg2"/>
                </a:solidFill>
                <a:latin typeface="+mj-lt"/>
                <a:cs typeface="Arial"/>
              </a:rPr>
              <a:t>S</a:t>
            </a:r>
            <a:r>
              <a:rPr sz="3200" b="1" spc="-5" dirty="0">
                <a:solidFill>
                  <a:schemeClr val="bg2"/>
                </a:solidFill>
                <a:latin typeface="+mj-lt"/>
                <a:cs typeface="Arial"/>
              </a:rPr>
              <a:t>h</a:t>
            </a:r>
            <a:r>
              <a:rPr sz="3200" b="1" spc="-10" dirty="0">
                <a:solidFill>
                  <a:schemeClr val="bg2"/>
                </a:solidFill>
                <a:latin typeface="+mj-lt"/>
                <a:cs typeface="Arial"/>
              </a:rPr>
              <a:t>a</a:t>
            </a:r>
            <a:r>
              <a:rPr sz="3200" b="1" dirty="0">
                <a:solidFill>
                  <a:schemeClr val="bg2"/>
                </a:solidFill>
                <a:latin typeface="+mj-lt"/>
                <a:cs typeface="Arial"/>
              </a:rPr>
              <a:t>re </a:t>
            </a:r>
            <a:r>
              <a:rPr sz="3200" b="1" spc="-5" dirty="0">
                <a:solidFill>
                  <a:schemeClr val="bg2"/>
                </a:solidFill>
                <a:latin typeface="+mj-lt"/>
                <a:cs typeface="Arial"/>
              </a:rPr>
              <a:t>o</a:t>
            </a:r>
            <a:r>
              <a:rPr sz="3200" b="1" dirty="0">
                <a:solidFill>
                  <a:schemeClr val="bg2"/>
                </a:solidFill>
                <a:latin typeface="+mj-lt"/>
                <a:cs typeface="Arial"/>
              </a:rPr>
              <a:t>f</a:t>
            </a:r>
            <a:r>
              <a:rPr sz="3200" b="1" spc="-15" dirty="0">
                <a:solidFill>
                  <a:schemeClr val="bg2"/>
                </a:solidFill>
                <a:latin typeface="+mj-lt"/>
                <a:cs typeface="Arial"/>
              </a:rPr>
              <a:t> </a:t>
            </a:r>
            <a:r>
              <a:rPr sz="3200" b="1" spc="-125" dirty="0">
                <a:solidFill>
                  <a:schemeClr val="bg2"/>
                </a:solidFill>
                <a:latin typeface="+mj-lt"/>
                <a:cs typeface="Arial"/>
              </a:rPr>
              <a:t>W</a:t>
            </a:r>
            <a:r>
              <a:rPr sz="3200" b="1" spc="-10" dirty="0">
                <a:solidFill>
                  <a:schemeClr val="bg2"/>
                </a:solidFill>
                <a:latin typeface="+mj-lt"/>
                <a:cs typeface="Arial"/>
              </a:rPr>
              <a:t>as</a:t>
            </a:r>
            <a:r>
              <a:rPr sz="3200" b="1" spc="-5" dirty="0">
                <a:solidFill>
                  <a:schemeClr val="bg2"/>
                </a:solidFill>
                <a:latin typeface="+mj-lt"/>
                <a:cs typeface="Arial"/>
              </a:rPr>
              <a:t>hing</a:t>
            </a:r>
            <a:r>
              <a:rPr sz="3200" b="1" dirty="0">
                <a:solidFill>
                  <a:schemeClr val="bg2"/>
                </a:solidFill>
                <a:latin typeface="+mj-lt"/>
                <a:cs typeface="Arial"/>
              </a:rPr>
              <a:t>t</a:t>
            </a:r>
            <a:r>
              <a:rPr sz="3200" b="1" spc="-5" dirty="0">
                <a:solidFill>
                  <a:schemeClr val="bg2"/>
                </a:solidFill>
                <a:latin typeface="+mj-lt"/>
                <a:cs typeface="Arial"/>
              </a:rPr>
              <a:t>o</a:t>
            </a:r>
            <a:r>
              <a:rPr sz="3200" b="1" dirty="0">
                <a:solidFill>
                  <a:schemeClr val="bg2"/>
                </a:solidFill>
                <a:latin typeface="+mj-lt"/>
                <a:cs typeface="Arial"/>
              </a:rPr>
              <a:t>n</a:t>
            </a:r>
            <a:r>
              <a:rPr sz="3200" b="1" spc="-160" dirty="0">
                <a:solidFill>
                  <a:schemeClr val="bg2"/>
                </a:solidFill>
                <a:latin typeface="+mj-lt"/>
                <a:cs typeface="Arial"/>
              </a:rPr>
              <a:t> </a:t>
            </a:r>
            <a:r>
              <a:rPr sz="3200" b="1" dirty="0">
                <a:solidFill>
                  <a:schemeClr val="bg2"/>
                </a:solidFill>
                <a:latin typeface="+mj-lt"/>
                <a:cs typeface="Arial"/>
              </a:rPr>
              <a:t>A</a:t>
            </a:r>
            <a:r>
              <a:rPr sz="3200" b="1" spc="-5" dirty="0">
                <a:solidFill>
                  <a:schemeClr val="bg2"/>
                </a:solidFill>
                <a:latin typeface="+mj-lt"/>
                <a:cs typeface="Arial"/>
              </a:rPr>
              <a:t>g</a:t>
            </a:r>
            <a:r>
              <a:rPr sz="3200" b="1" dirty="0">
                <a:solidFill>
                  <a:schemeClr val="bg2"/>
                </a:solidFill>
                <a:latin typeface="+mj-lt"/>
                <a:cs typeface="Arial"/>
              </a:rPr>
              <a:t>r</a:t>
            </a:r>
            <a:r>
              <a:rPr sz="3200" b="1" spc="-5" dirty="0">
                <a:solidFill>
                  <a:schemeClr val="bg2"/>
                </a:solidFill>
                <a:latin typeface="+mj-lt"/>
                <a:cs typeface="Arial"/>
              </a:rPr>
              <a:t>i</a:t>
            </a:r>
            <a:r>
              <a:rPr sz="3200" b="1" spc="-10" dirty="0">
                <a:solidFill>
                  <a:schemeClr val="bg2"/>
                </a:solidFill>
                <a:latin typeface="+mj-lt"/>
                <a:cs typeface="Arial"/>
              </a:rPr>
              <a:t>c</a:t>
            </a:r>
            <a:r>
              <a:rPr sz="3200" b="1" spc="-5" dirty="0">
                <a:solidFill>
                  <a:schemeClr val="bg2"/>
                </a:solidFill>
                <a:latin typeface="+mj-lt"/>
                <a:cs typeface="Arial"/>
              </a:rPr>
              <a:t>ul</a:t>
            </a:r>
            <a:r>
              <a:rPr sz="3200" b="1" dirty="0">
                <a:solidFill>
                  <a:schemeClr val="bg2"/>
                </a:solidFill>
                <a:latin typeface="+mj-lt"/>
                <a:cs typeface="Arial"/>
              </a:rPr>
              <a:t>t</a:t>
            </a:r>
            <a:r>
              <a:rPr sz="3200" b="1" spc="-5" dirty="0">
                <a:solidFill>
                  <a:schemeClr val="bg2"/>
                </a:solidFill>
                <a:latin typeface="+mj-lt"/>
                <a:cs typeface="Arial"/>
              </a:rPr>
              <a:t>u</a:t>
            </a:r>
            <a:r>
              <a:rPr sz="3200" b="1" dirty="0">
                <a:solidFill>
                  <a:schemeClr val="bg2"/>
                </a:solidFill>
                <a:latin typeface="+mj-lt"/>
                <a:cs typeface="Arial"/>
              </a:rPr>
              <a:t>re</a:t>
            </a:r>
            <a:endParaRPr sz="3200" dirty="0">
              <a:solidFill>
                <a:schemeClr val="bg2"/>
              </a:solidFill>
              <a:latin typeface="+mj-lt"/>
              <a:cs typeface="Arial"/>
            </a:endParaRPr>
          </a:p>
        </p:txBody>
      </p:sp>
      <p:sp>
        <p:nvSpPr>
          <p:cNvPr id="10" name="object 10"/>
          <p:cNvSpPr txBox="1"/>
          <p:nvPr/>
        </p:nvSpPr>
        <p:spPr>
          <a:xfrm>
            <a:off x="1123988" y="6299645"/>
            <a:ext cx="7451990" cy="184666"/>
          </a:xfrm>
          <a:prstGeom prst="rect">
            <a:avLst/>
          </a:prstGeom>
        </p:spPr>
        <p:txBody>
          <a:bodyPr vert="horz" wrap="square" lIns="0" tIns="0" rIns="0" bIns="0" rtlCol="0">
            <a:spAutoFit/>
          </a:bodyPr>
          <a:lstStyle/>
          <a:p>
            <a:pPr marL="12700" marR="5080">
              <a:lnSpc>
                <a:spcPct val="100000"/>
              </a:lnSpc>
            </a:pPr>
            <a:r>
              <a:rPr sz="1200" spc="-5" dirty="0">
                <a:solidFill>
                  <a:srgbClr val="3E3E3E"/>
                </a:solidFill>
                <a:latin typeface="+mj-lt"/>
                <a:cs typeface="Arial"/>
              </a:rPr>
              <a:t>C</a:t>
            </a:r>
            <a:r>
              <a:rPr sz="1200" dirty="0">
                <a:solidFill>
                  <a:srgbClr val="3E3E3E"/>
                </a:solidFill>
                <a:latin typeface="+mj-lt"/>
                <a:cs typeface="Arial"/>
              </a:rPr>
              <a:t>o</a:t>
            </a:r>
            <a:r>
              <a:rPr sz="1200" spc="-20" dirty="0">
                <a:solidFill>
                  <a:srgbClr val="3E3E3E"/>
                </a:solidFill>
                <a:latin typeface="+mj-lt"/>
                <a:cs typeface="Arial"/>
              </a:rPr>
              <a:t>m</a:t>
            </a:r>
            <a:r>
              <a:rPr sz="1200" dirty="0">
                <a:solidFill>
                  <a:srgbClr val="3E3E3E"/>
                </a:solidFill>
                <a:latin typeface="+mj-lt"/>
                <a:cs typeface="Arial"/>
              </a:rPr>
              <a:t>pa</a:t>
            </a:r>
            <a:r>
              <a:rPr sz="1200" spc="-5" dirty="0">
                <a:solidFill>
                  <a:srgbClr val="3E3E3E"/>
                </a:solidFill>
                <a:latin typeface="+mj-lt"/>
                <a:cs typeface="Arial"/>
              </a:rPr>
              <a:t>ri</a:t>
            </a:r>
            <a:r>
              <a:rPr sz="1200" dirty="0">
                <a:solidFill>
                  <a:srgbClr val="3E3E3E"/>
                </a:solidFill>
                <a:latin typeface="+mj-lt"/>
                <a:cs typeface="Arial"/>
              </a:rPr>
              <a:t>sons</a:t>
            </a:r>
            <a:r>
              <a:rPr sz="1200" spc="-25" dirty="0">
                <a:solidFill>
                  <a:srgbClr val="3E3E3E"/>
                </a:solidFill>
                <a:latin typeface="+mj-lt"/>
                <a:cs typeface="Arial"/>
              </a:rPr>
              <a:t> </a:t>
            </a:r>
            <a:r>
              <a:rPr sz="1200" dirty="0">
                <a:solidFill>
                  <a:srgbClr val="3E3E3E"/>
                </a:solidFill>
                <a:latin typeface="+mj-lt"/>
                <a:cs typeface="Arial"/>
              </a:rPr>
              <a:t>a</a:t>
            </a:r>
            <a:r>
              <a:rPr sz="1200" spc="-5" dirty="0">
                <a:solidFill>
                  <a:srgbClr val="3E3E3E"/>
                </a:solidFill>
                <a:latin typeface="+mj-lt"/>
                <a:cs typeface="Arial"/>
              </a:rPr>
              <a:t>r</a:t>
            </a:r>
            <a:r>
              <a:rPr sz="1200" dirty="0">
                <a:solidFill>
                  <a:srgbClr val="3E3E3E"/>
                </a:solidFill>
                <a:latin typeface="+mj-lt"/>
                <a:cs typeface="Arial"/>
              </a:rPr>
              <a:t>e</a:t>
            </a:r>
            <a:r>
              <a:rPr sz="1200" spc="-20" dirty="0">
                <a:solidFill>
                  <a:srgbClr val="3E3E3E"/>
                </a:solidFill>
                <a:latin typeface="+mj-lt"/>
                <a:cs typeface="Arial"/>
              </a:rPr>
              <a:t> </a:t>
            </a:r>
            <a:r>
              <a:rPr sz="1200" dirty="0">
                <a:solidFill>
                  <a:srgbClr val="3E3E3E"/>
                </a:solidFill>
                <a:latin typeface="+mj-lt"/>
                <a:cs typeface="Arial"/>
              </a:rPr>
              <a:t>based</a:t>
            </a:r>
            <a:r>
              <a:rPr sz="1200" spc="-30" dirty="0">
                <a:solidFill>
                  <a:srgbClr val="3E3E3E"/>
                </a:solidFill>
                <a:latin typeface="+mj-lt"/>
                <a:cs typeface="Arial"/>
              </a:rPr>
              <a:t> </a:t>
            </a:r>
            <a:r>
              <a:rPr sz="1200" dirty="0">
                <a:solidFill>
                  <a:srgbClr val="3E3E3E"/>
                </a:solidFill>
                <a:latin typeface="+mj-lt"/>
                <a:cs typeface="Arial"/>
              </a:rPr>
              <a:t>on</a:t>
            </a:r>
            <a:r>
              <a:rPr sz="1200" spc="-5" dirty="0">
                <a:solidFill>
                  <a:srgbClr val="3E3E3E"/>
                </a:solidFill>
                <a:latin typeface="+mj-lt"/>
                <a:cs typeface="Arial"/>
              </a:rPr>
              <a:t> </a:t>
            </a:r>
            <a:r>
              <a:rPr lang="en-US" sz="1200" spc="-5" dirty="0">
                <a:solidFill>
                  <a:srgbClr val="3E3E3E"/>
                </a:solidFill>
                <a:latin typeface="+mj-lt"/>
                <a:cs typeface="Arial"/>
              </a:rPr>
              <a:t>the combined certifier organic data and the statewide data from NASS and WSDA</a:t>
            </a:r>
            <a:endParaRPr sz="1200" dirty="0">
              <a:latin typeface="+mj-lt"/>
              <a:cs typeface="Arial"/>
            </a:endParaRPr>
          </a:p>
        </p:txBody>
      </p:sp>
      <p:sp>
        <p:nvSpPr>
          <p:cNvPr id="11" name="object 11"/>
          <p:cNvSpPr txBox="1"/>
          <p:nvPr/>
        </p:nvSpPr>
        <p:spPr>
          <a:xfrm>
            <a:off x="6951107" y="5506356"/>
            <a:ext cx="2047875" cy="165735"/>
          </a:xfrm>
          <a:prstGeom prst="rect">
            <a:avLst/>
          </a:prstGeom>
        </p:spPr>
        <p:txBody>
          <a:bodyPr vert="horz" wrap="square" lIns="0" tIns="0" rIns="0" bIns="0" rtlCol="0">
            <a:spAutoFit/>
          </a:bodyPr>
          <a:lstStyle/>
          <a:p>
            <a:pPr marL="12700">
              <a:lnSpc>
                <a:spcPct val="100000"/>
              </a:lnSpc>
            </a:pPr>
            <a:r>
              <a:rPr sz="1100" i="1" spc="-5" dirty="0">
                <a:solidFill>
                  <a:srgbClr val="C0C0C0"/>
                </a:solidFill>
                <a:latin typeface="Times New Roman"/>
                <a:cs typeface="Times New Roman"/>
              </a:rPr>
              <a:t>A</a:t>
            </a:r>
            <a:r>
              <a:rPr sz="1100" i="1" spc="5" dirty="0">
                <a:solidFill>
                  <a:srgbClr val="C0C0C0"/>
                </a:solidFill>
                <a:latin typeface="Times New Roman"/>
                <a:cs typeface="Times New Roman"/>
              </a:rPr>
              <a:t>l</a:t>
            </a:r>
            <a:r>
              <a:rPr sz="1100" i="1" dirty="0">
                <a:solidFill>
                  <a:srgbClr val="C0C0C0"/>
                </a:solidFill>
                <a:latin typeface="Times New Roman"/>
                <a:cs typeface="Times New Roman"/>
              </a:rPr>
              <a:t>varez</a:t>
            </a:r>
            <a:r>
              <a:rPr sz="1100" i="1" spc="-35" dirty="0">
                <a:solidFill>
                  <a:srgbClr val="C0C0C0"/>
                </a:solidFill>
                <a:latin typeface="Times New Roman"/>
                <a:cs typeface="Times New Roman"/>
              </a:rPr>
              <a:t> </a:t>
            </a:r>
            <a:r>
              <a:rPr sz="1100" i="1" spc="-5" dirty="0">
                <a:solidFill>
                  <a:srgbClr val="C0C0C0"/>
                </a:solidFill>
                <a:latin typeface="Times New Roman"/>
                <a:cs typeface="Times New Roman"/>
              </a:rPr>
              <a:t>F</a:t>
            </a:r>
            <a:r>
              <a:rPr sz="1100" i="1" dirty="0">
                <a:solidFill>
                  <a:srgbClr val="C0C0C0"/>
                </a:solidFill>
                <a:latin typeface="Times New Roman"/>
                <a:cs typeface="Times New Roman"/>
              </a:rPr>
              <a:t>arm</a:t>
            </a:r>
            <a:r>
              <a:rPr sz="1100" i="1" spc="-5" dirty="0">
                <a:solidFill>
                  <a:srgbClr val="C0C0C0"/>
                </a:solidFill>
                <a:latin typeface="Times New Roman"/>
                <a:cs typeface="Times New Roman"/>
              </a:rPr>
              <a:t> </a:t>
            </a:r>
            <a:r>
              <a:rPr sz="1100" i="1" dirty="0">
                <a:solidFill>
                  <a:srgbClr val="C0C0C0"/>
                </a:solidFill>
                <a:latin typeface="Times New Roman"/>
                <a:cs typeface="Times New Roman"/>
              </a:rPr>
              <a:t>produce:</a:t>
            </a:r>
            <a:r>
              <a:rPr sz="1100" i="1" spc="-35" dirty="0">
                <a:solidFill>
                  <a:srgbClr val="C0C0C0"/>
                </a:solidFill>
                <a:latin typeface="Times New Roman"/>
                <a:cs typeface="Times New Roman"/>
              </a:rPr>
              <a:t> </a:t>
            </a:r>
            <a:r>
              <a:rPr sz="1100" i="1" spc="-5" dirty="0">
                <a:solidFill>
                  <a:srgbClr val="C0C0C0"/>
                </a:solidFill>
                <a:latin typeface="Times New Roman"/>
                <a:cs typeface="Times New Roman"/>
              </a:rPr>
              <a:t>C</a:t>
            </a:r>
            <a:r>
              <a:rPr sz="1100" i="1" dirty="0">
                <a:solidFill>
                  <a:srgbClr val="C0C0C0"/>
                </a:solidFill>
                <a:latin typeface="Times New Roman"/>
                <a:cs typeface="Times New Roman"/>
              </a:rPr>
              <a:t>.</a:t>
            </a:r>
            <a:r>
              <a:rPr sz="1100" i="1" spc="10" dirty="0">
                <a:solidFill>
                  <a:srgbClr val="C0C0C0"/>
                </a:solidFill>
                <a:latin typeface="Times New Roman"/>
                <a:cs typeface="Times New Roman"/>
              </a:rPr>
              <a:t> </a:t>
            </a:r>
            <a:r>
              <a:rPr sz="1100" i="1" spc="-5" dirty="0">
                <a:solidFill>
                  <a:srgbClr val="C0C0C0"/>
                </a:solidFill>
                <a:latin typeface="Times New Roman"/>
                <a:cs typeface="Times New Roman"/>
              </a:rPr>
              <a:t>D</a:t>
            </a:r>
            <a:r>
              <a:rPr sz="1100" i="1" dirty="0">
                <a:solidFill>
                  <a:srgbClr val="C0C0C0"/>
                </a:solidFill>
                <a:latin typeface="Times New Roman"/>
                <a:cs typeface="Times New Roman"/>
              </a:rPr>
              <a:t>onovan</a:t>
            </a:r>
            <a:endParaRPr sz="1100" dirty="0">
              <a:latin typeface="Times New Roman"/>
              <a:cs typeface="Times New Roman"/>
            </a:endParaRPr>
          </a:p>
        </p:txBody>
      </p:sp>
      <p:sp>
        <p:nvSpPr>
          <p:cNvPr id="12" name="Slide Number Placeholder 11"/>
          <p:cNvSpPr>
            <a:spLocks noGrp="1"/>
          </p:cNvSpPr>
          <p:nvPr>
            <p:ph type="sldNum" sz="quarter" idx="4294967295"/>
          </p:nvPr>
        </p:nvSpPr>
        <p:spPr>
          <a:xfrm>
            <a:off x="8425129" y="6490078"/>
            <a:ext cx="658483" cy="342900"/>
          </a:xfrm>
        </p:spPr>
        <p:txBody>
          <a:bodyPr/>
          <a:lstStyle/>
          <a:p>
            <a:fld id="{B6F15528-21DE-4FAA-801E-634DDDAF4B2B}" type="slidenum">
              <a:rPr lang="en-US" sz="1200" smtClean="0"/>
              <a:t>19</a:t>
            </a:fld>
            <a:endParaRPr lang="en-US" sz="1200" dirty="0"/>
          </a:p>
        </p:txBody>
      </p:sp>
      <p:sp>
        <p:nvSpPr>
          <p:cNvPr id="7" name="TextBox 6"/>
          <p:cNvSpPr txBox="1"/>
          <p:nvPr/>
        </p:nvSpPr>
        <p:spPr>
          <a:xfrm>
            <a:off x="777606" y="4886906"/>
            <a:ext cx="4156685" cy="1477328"/>
          </a:xfrm>
          <a:prstGeom prst="rect">
            <a:avLst/>
          </a:prstGeom>
          <a:noFill/>
        </p:spPr>
        <p:txBody>
          <a:bodyPr wrap="square" rtlCol="0">
            <a:spAutoFit/>
          </a:bodyPr>
          <a:lstStyle/>
          <a:p>
            <a:r>
              <a:rPr lang="en-US" dirty="0">
                <a:solidFill>
                  <a:schemeClr val="bg2"/>
                </a:solidFill>
              </a:rPr>
              <a:t>If organic ag was considered a single commodity, it would rank no. </a:t>
            </a:r>
            <a:r>
              <a:rPr lang="en-US" b="1" dirty="0">
                <a:solidFill>
                  <a:schemeClr val="bg2"/>
                </a:solidFill>
              </a:rPr>
              <a:t>6</a:t>
            </a:r>
            <a:r>
              <a:rPr lang="en-US" dirty="0">
                <a:solidFill>
                  <a:schemeClr val="bg2"/>
                </a:solidFill>
              </a:rPr>
              <a:t> among all Washington commodities for dollar value in 2020</a:t>
            </a:r>
            <a:r>
              <a:rPr lang="en-US" dirty="0">
                <a:solidFill>
                  <a:srgbClr val="FF0000"/>
                </a:solidFill>
              </a:rPr>
              <a:t> </a:t>
            </a:r>
            <a:r>
              <a:rPr lang="en-US" dirty="0">
                <a:solidFill>
                  <a:schemeClr val="bg2"/>
                </a:solidFill>
              </a:rPr>
              <a:t>(after apples, milk, cattle, wheat, and potatoes).</a:t>
            </a:r>
          </a:p>
        </p:txBody>
      </p:sp>
      <p:sp>
        <p:nvSpPr>
          <p:cNvPr id="13" name="TextBox 12">
            <a:extLst>
              <a:ext uri="{FF2B5EF4-FFF2-40B4-BE49-F238E27FC236}">
                <a16:creationId xmlns:a16="http://schemas.microsoft.com/office/drawing/2014/main" id="{6BD413B4-44F2-458B-824A-5F6309474626}"/>
              </a:ext>
            </a:extLst>
          </p:cNvPr>
          <p:cNvSpPr txBox="1"/>
          <p:nvPr/>
        </p:nvSpPr>
        <p:spPr>
          <a:xfrm>
            <a:off x="464040" y="2131156"/>
            <a:ext cx="4056588" cy="2308324"/>
          </a:xfrm>
          <a:prstGeom prst="rect">
            <a:avLst/>
          </a:prstGeom>
          <a:noFill/>
          <a:ln>
            <a:solidFill>
              <a:srgbClr val="C00000"/>
            </a:solidFill>
          </a:ln>
        </p:spPr>
        <p:txBody>
          <a:bodyPr wrap="square" rtlCol="0">
            <a:spAutoFit/>
          </a:bodyPr>
          <a:lstStyle/>
          <a:p>
            <a:r>
              <a:rPr lang="en-US" sz="2400" dirty="0">
                <a:solidFill>
                  <a:schemeClr val="bg2"/>
                </a:solidFill>
              </a:rPr>
              <a:t>No. Farms</a:t>
            </a:r>
            <a:r>
              <a:rPr lang="en-US" dirty="0">
                <a:solidFill>
                  <a:schemeClr val="bg2"/>
                </a:solidFill>
              </a:rPr>
              <a:t>		    </a:t>
            </a:r>
            <a:r>
              <a:rPr lang="en-US" sz="2400" dirty="0">
                <a:solidFill>
                  <a:schemeClr val="bg2"/>
                </a:solidFill>
              </a:rPr>
              <a:t>2.7%</a:t>
            </a:r>
          </a:p>
          <a:p>
            <a:r>
              <a:rPr lang="en-US" sz="1200" dirty="0">
                <a:solidFill>
                  <a:schemeClr val="bg2"/>
                </a:solidFill>
              </a:rPr>
              <a:t>(2020 base data, 35,500 farms)</a:t>
            </a:r>
          </a:p>
          <a:p>
            <a:endParaRPr lang="en-US" dirty="0">
              <a:solidFill>
                <a:schemeClr val="bg2"/>
              </a:solidFill>
            </a:endParaRPr>
          </a:p>
          <a:p>
            <a:r>
              <a:rPr lang="en-US" sz="2400" dirty="0">
                <a:solidFill>
                  <a:schemeClr val="bg2"/>
                </a:solidFill>
              </a:rPr>
              <a:t>Cropland</a:t>
            </a:r>
            <a:r>
              <a:rPr lang="en-US" dirty="0">
                <a:solidFill>
                  <a:schemeClr val="bg2"/>
                </a:solidFill>
              </a:rPr>
              <a:t>			    </a:t>
            </a:r>
            <a:r>
              <a:rPr lang="en-US" sz="2400" dirty="0">
                <a:solidFill>
                  <a:schemeClr val="bg2"/>
                </a:solidFill>
              </a:rPr>
              <a:t>1.7%</a:t>
            </a:r>
            <a:r>
              <a:rPr lang="en-US" dirty="0">
                <a:solidFill>
                  <a:schemeClr val="bg2"/>
                </a:solidFill>
              </a:rPr>
              <a:t>	</a:t>
            </a:r>
          </a:p>
          <a:p>
            <a:r>
              <a:rPr lang="en-US" sz="1200" dirty="0">
                <a:solidFill>
                  <a:schemeClr val="bg2"/>
                </a:solidFill>
              </a:rPr>
              <a:t>(2019 base data)</a:t>
            </a:r>
          </a:p>
          <a:p>
            <a:endParaRPr lang="en-US" dirty="0"/>
          </a:p>
          <a:p>
            <a:r>
              <a:rPr lang="en-US" sz="2400" dirty="0">
                <a:solidFill>
                  <a:schemeClr val="bg2"/>
                </a:solidFill>
              </a:rPr>
              <a:t>Value 				   8.6%</a:t>
            </a:r>
          </a:p>
          <a:p>
            <a:r>
              <a:rPr lang="en-US" sz="1200" dirty="0">
                <a:solidFill>
                  <a:schemeClr val="bg2"/>
                </a:solidFill>
              </a:rPr>
              <a:t>(NASS 2020 data, at least $8.702 billion)</a:t>
            </a:r>
          </a:p>
        </p:txBody>
      </p:sp>
    </p:spTree>
    <p:extLst>
      <p:ext uri="{BB962C8B-B14F-4D97-AF65-F5344CB8AC3E}">
        <p14:creationId xmlns:p14="http://schemas.microsoft.com/office/powerpoint/2010/main" val="134320180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972064" y="934998"/>
            <a:ext cx="7364627" cy="4801314"/>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fontAlgn="auto">
              <a:spcBef>
                <a:spcPts val="0"/>
              </a:spcBef>
              <a:spcAft>
                <a:spcPts val="0"/>
              </a:spcAft>
            </a:pPr>
            <a:r>
              <a:rPr lang="en-US" sz="2800" b="1" kern="0" dirty="0">
                <a:solidFill>
                  <a:schemeClr val="bg2"/>
                </a:solidFill>
                <a:latin typeface="+mj-lt"/>
                <a:cs typeface="Arial" panose="020B0604020202020204" pitchFamily="34" charset="0"/>
              </a:rPr>
              <a:t>Introduction</a:t>
            </a:r>
          </a:p>
          <a:p>
            <a:pPr fontAlgn="auto">
              <a:spcBef>
                <a:spcPts val="0"/>
              </a:spcBef>
              <a:spcAft>
                <a:spcPts val="0"/>
              </a:spcAft>
            </a:pPr>
            <a:r>
              <a:rPr lang="en-US" kern="0" dirty="0">
                <a:solidFill>
                  <a:schemeClr val="bg2"/>
                </a:solidFill>
                <a:cs typeface="Arial" panose="020B0604020202020204" pitchFamily="34" charset="0"/>
              </a:rPr>
              <a:t>Washington State University has been providing statistical profiles on the Washington State organic sector since 2000. Annual updates on all crops reported have been done since 2004. The information presented in this document provides the 2020 update for the state, along with some national and global data. </a:t>
            </a:r>
          </a:p>
          <a:p>
            <a:pPr fontAlgn="auto">
              <a:spcBef>
                <a:spcPts val="0"/>
              </a:spcBef>
              <a:spcAft>
                <a:spcPts val="0"/>
              </a:spcAft>
            </a:pPr>
            <a:endParaRPr lang="en-US" kern="0" dirty="0">
              <a:solidFill>
                <a:schemeClr val="bg2"/>
              </a:solidFill>
              <a:cs typeface="Arial" panose="020B0604020202020204" pitchFamily="34" charset="0"/>
            </a:endParaRPr>
          </a:p>
          <a:p>
            <a:pPr fontAlgn="auto">
              <a:spcBef>
                <a:spcPts val="0"/>
              </a:spcBef>
              <a:spcAft>
                <a:spcPts val="0"/>
              </a:spcAft>
            </a:pPr>
            <a:r>
              <a:rPr lang="en-US" kern="0" dirty="0">
                <a:solidFill>
                  <a:schemeClr val="bg2"/>
                </a:solidFill>
                <a:cs typeface="Arial" panose="020B0604020202020204" pitchFamily="34" charset="0"/>
              </a:rPr>
              <a:t>The goal of this document is to make detailed timely information on the dynamic organic sector readily available to growers, businesses, policymakers, and others interested in organic agriculture. Detail is generally provided at the level reported to the certifier. The WSDA Organic Program certified 91% of the NOP-certified farms in the state in 2020, and it is the primary data source. Oregon Tilth Certified Organic (OTCO) and California Certified Organic Farmers (CCOF) also regularly provide data. Other certifiers are contacted for their information, but it is not always complete. </a:t>
            </a:r>
          </a:p>
          <a:p>
            <a:pPr fontAlgn="auto">
              <a:spcBef>
                <a:spcPts val="0"/>
              </a:spcBef>
              <a:spcAft>
                <a:spcPts val="0"/>
              </a:spcAft>
            </a:pPr>
            <a:endParaRPr lang="en-US" kern="0" dirty="0">
              <a:solidFill>
                <a:schemeClr val="bg2"/>
              </a:solidFill>
              <a:cs typeface="Arial" panose="020B0604020202020204" pitchFamily="34" charset="0"/>
            </a:endParaRPr>
          </a:p>
          <a:p>
            <a:pPr fontAlgn="auto">
              <a:spcBef>
                <a:spcPts val="0"/>
              </a:spcBef>
              <a:spcAft>
                <a:spcPts val="0"/>
              </a:spcAft>
            </a:pPr>
            <a:r>
              <a:rPr lang="en-US" sz="1400" i="1" kern="0" dirty="0">
                <a:solidFill>
                  <a:schemeClr val="bg2"/>
                </a:solidFill>
                <a:cs typeface="Arial" panose="020B0604020202020204" pitchFamily="34" charset="0"/>
              </a:rPr>
              <a:t>Note: Sums may not always agree for the same parameter due to data inconsistencies and errors.</a:t>
            </a:r>
          </a:p>
        </p:txBody>
      </p:sp>
      <p:sp>
        <p:nvSpPr>
          <p:cNvPr id="8" name="Rectangle 7"/>
          <p:cNvSpPr/>
          <p:nvPr/>
        </p:nvSpPr>
        <p:spPr>
          <a:xfrm rot="21395856">
            <a:off x="8828019" y="6559904"/>
            <a:ext cx="269626" cy="276999"/>
          </a:xfrm>
          <a:prstGeom prst="rect">
            <a:avLst/>
          </a:prstGeom>
        </p:spPr>
        <p:txBody>
          <a:bodyPr wrap="none">
            <a:spAutoFit/>
          </a:bodyPr>
          <a:lstStyle/>
          <a:p>
            <a:pPr lvl="0"/>
            <a:fld id="{B6F15528-21DE-4FAA-801E-634DDDAF4B2B}" type="slidenum">
              <a:rPr lang="en-US" sz="1200">
                <a:solidFill>
                  <a:schemeClr val="bg2">
                    <a:lumMod val="75000"/>
                    <a:lumOff val="25000"/>
                  </a:schemeClr>
                </a:solidFill>
              </a:rPr>
              <a:pPr lvl="0"/>
              <a:t>2</a:t>
            </a:fld>
            <a:endParaRPr lang="en-US" sz="1200" dirty="0">
              <a:solidFill>
                <a:schemeClr val="bg2">
                  <a:lumMod val="75000"/>
                  <a:lumOff val="25000"/>
                </a:schemeClr>
              </a:solidFill>
            </a:endParaRPr>
          </a:p>
        </p:txBody>
      </p:sp>
    </p:spTree>
    <p:extLst>
      <p:ext uri="{BB962C8B-B14F-4D97-AF65-F5344CB8AC3E}">
        <p14:creationId xmlns:p14="http://schemas.microsoft.com/office/powerpoint/2010/main" val="421169560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721306" y="6380163"/>
            <a:ext cx="422694" cy="476250"/>
          </a:xfrm>
        </p:spPr>
        <p:txBody>
          <a:bodyPr/>
          <a:lstStyle/>
          <a:p>
            <a:fld id="{B6F15528-21DE-4FAA-801E-634DDDAF4B2B}" type="slidenum">
              <a:rPr lang="en-US" sz="1200" smtClean="0"/>
              <a:t>20</a:t>
            </a:fld>
            <a:endParaRPr lang="en-US" sz="1200" dirty="0"/>
          </a:p>
        </p:txBody>
      </p:sp>
      <p:sp>
        <p:nvSpPr>
          <p:cNvPr id="3" name="TextBox 2"/>
          <p:cNvSpPr txBox="1"/>
          <p:nvPr/>
        </p:nvSpPr>
        <p:spPr>
          <a:xfrm>
            <a:off x="2133600" y="697294"/>
            <a:ext cx="4572000" cy="584775"/>
          </a:xfrm>
          <a:prstGeom prst="rect">
            <a:avLst/>
          </a:prstGeom>
          <a:noFill/>
        </p:spPr>
        <p:txBody>
          <a:bodyPr wrap="square" rtlCol="0">
            <a:spAutoFit/>
          </a:bodyPr>
          <a:lstStyle/>
          <a:p>
            <a:pPr algn="ctr"/>
            <a:r>
              <a:rPr lang="en-US" sz="3200" b="1" dirty="0">
                <a:solidFill>
                  <a:schemeClr val="bg2"/>
                </a:solidFill>
                <a:latin typeface="+mj-lt"/>
                <a:cs typeface="Arial" panose="020B0604020202020204" pitchFamily="34" charset="0"/>
              </a:rPr>
              <a:t>U.S. Organic Exports</a:t>
            </a:r>
          </a:p>
        </p:txBody>
      </p:sp>
      <p:sp>
        <p:nvSpPr>
          <p:cNvPr id="5" name="TextBox 4"/>
          <p:cNvSpPr txBox="1"/>
          <p:nvPr/>
        </p:nvSpPr>
        <p:spPr>
          <a:xfrm>
            <a:off x="884582" y="1273314"/>
            <a:ext cx="7374835" cy="707886"/>
          </a:xfrm>
          <a:prstGeom prst="rect">
            <a:avLst/>
          </a:prstGeom>
          <a:noFill/>
        </p:spPr>
        <p:txBody>
          <a:bodyPr wrap="square" rtlCol="0">
            <a:spAutoFit/>
          </a:bodyPr>
          <a:lstStyle/>
          <a:p>
            <a:r>
              <a:rPr lang="en-US" sz="2000" dirty="0">
                <a:solidFill>
                  <a:schemeClr val="bg2"/>
                </a:solidFill>
                <a:cs typeface="Arial" panose="020B0604020202020204" pitchFamily="34" charset="0"/>
              </a:rPr>
              <a:t>Apples ($90 mil) were the leading U.S. organic produce export in 2020, followed by grapes ($74 mil) and leaf lettuce ($68 mil).</a:t>
            </a:r>
          </a:p>
        </p:txBody>
      </p:sp>
      <p:sp>
        <p:nvSpPr>
          <p:cNvPr id="6" name="TextBox 5"/>
          <p:cNvSpPr txBox="1"/>
          <p:nvPr/>
        </p:nvSpPr>
        <p:spPr>
          <a:xfrm>
            <a:off x="6202363" y="6493240"/>
            <a:ext cx="2035863" cy="276999"/>
          </a:xfrm>
          <a:prstGeom prst="rect">
            <a:avLst/>
          </a:prstGeom>
          <a:noFill/>
        </p:spPr>
        <p:txBody>
          <a:bodyPr wrap="square" rtlCol="0">
            <a:spAutoFit/>
          </a:bodyPr>
          <a:lstStyle/>
          <a:p>
            <a:r>
              <a:rPr lang="en-US" sz="1200" i="1" dirty="0">
                <a:solidFill>
                  <a:schemeClr val="bg2">
                    <a:lumMod val="65000"/>
                    <a:lumOff val="35000"/>
                  </a:schemeClr>
                </a:solidFill>
              </a:rPr>
              <a:t>Source: USDA-FAS GATS</a:t>
            </a:r>
          </a:p>
        </p:txBody>
      </p:sp>
      <p:graphicFrame>
        <p:nvGraphicFramePr>
          <p:cNvPr id="8" name="Chart 7">
            <a:extLst>
              <a:ext uri="{FF2B5EF4-FFF2-40B4-BE49-F238E27FC236}">
                <a16:creationId xmlns:a16="http://schemas.microsoft.com/office/drawing/2014/main" id="{00000000-0008-0000-0000-000002000000}"/>
              </a:ext>
            </a:extLst>
          </p:cNvPr>
          <p:cNvGraphicFramePr>
            <a:graphicFrameLocks/>
          </p:cNvGraphicFramePr>
          <p:nvPr/>
        </p:nvGraphicFramePr>
        <p:xfrm>
          <a:off x="764794" y="1899185"/>
          <a:ext cx="7623313" cy="426057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C2962AB2-24B9-4F73-B4CC-735EBAB2F0D6}"/>
              </a:ext>
            </a:extLst>
          </p:cNvPr>
          <p:cNvSpPr txBox="1"/>
          <p:nvPr/>
        </p:nvSpPr>
        <p:spPr>
          <a:xfrm>
            <a:off x="1668920" y="6123908"/>
            <a:ext cx="3821986" cy="646331"/>
          </a:xfrm>
          <a:prstGeom prst="rect">
            <a:avLst/>
          </a:prstGeom>
          <a:noFill/>
        </p:spPr>
        <p:txBody>
          <a:bodyPr wrap="square" rtlCol="0">
            <a:spAutoFit/>
          </a:bodyPr>
          <a:lstStyle/>
          <a:p>
            <a:r>
              <a:rPr lang="en-US" i="1" dirty="0">
                <a:solidFill>
                  <a:schemeClr val="bg2"/>
                </a:solidFill>
              </a:rPr>
              <a:t>“other” is all other select organic exports tracked by GATS</a:t>
            </a:r>
          </a:p>
        </p:txBody>
      </p:sp>
    </p:spTree>
    <p:extLst>
      <p:ext uri="{BB962C8B-B14F-4D97-AF65-F5344CB8AC3E}">
        <p14:creationId xmlns:p14="http://schemas.microsoft.com/office/powerpoint/2010/main" val="8684773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91EB52-149E-4E5F-AA8E-F81035DE7763}"/>
              </a:ext>
            </a:extLst>
          </p:cNvPr>
          <p:cNvSpPr txBox="1"/>
          <p:nvPr/>
        </p:nvSpPr>
        <p:spPr>
          <a:xfrm>
            <a:off x="1623317" y="770562"/>
            <a:ext cx="5897366"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bg2"/>
                </a:solidFill>
                <a:effectLst/>
                <a:uLnTx/>
                <a:uFillTx/>
                <a:latin typeface="+mj-lt"/>
                <a:ea typeface="MS PGothic" panose="020B0600070205080204" pitchFamily="34" charset="-128"/>
                <a:cs typeface="+mn-cs"/>
              </a:rPr>
              <a:t>2019 NASS Organic Survey</a:t>
            </a:r>
          </a:p>
        </p:txBody>
      </p:sp>
      <p:sp>
        <p:nvSpPr>
          <p:cNvPr id="3" name="TextBox 2">
            <a:extLst>
              <a:ext uri="{FF2B5EF4-FFF2-40B4-BE49-F238E27FC236}">
                <a16:creationId xmlns:a16="http://schemas.microsoft.com/office/drawing/2014/main" id="{36E756D1-EE15-4E24-8271-598DBF922A8D}"/>
              </a:ext>
            </a:extLst>
          </p:cNvPr>
          <p:cNvSpPr txBox="1"/>
          <p:nvPr/>
        </p:nvSpPr>
        <p:spPr>
          <a:xfrm>
            <a:off x="1181528" y="1587411"/>
            <a:ext cx="7346023" cy="432426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ea typeface="MS PGothic" panose="020B0600070205080204" pitchFamily="34" charset="-128"/>
                <a:cs typeface="+mn-cs"/>
              </a:rPr>
              <a:t>					</a:t>
            </a:r>
            <a:r>
              <a:rPr kumimoji="0" lang="en-US" sz="2400" b="0" i="0" u="sng" strike="noStrike" kern="1200" cap="none" spc="0" normalizeH="0" baseline="0" noProof="0" dirty="0">
                <a:ln>
                  <a:noFill/>
                </a:ln>
                <a:solidFill>
                  <a:srgbClr val="000000"/>
                </a:solidFill>
                <a:effectLst/>
                <a:uLnTx/>
                <a:uFillTx/>
                <a:ea typeface="MS PGothic" panose="020B0600070205080204" pitchFamily="34" charset="-128"/>
                <a:cs typeface="+mn-cs"/>
              </a:rPr>
              <a:t>WA</a:t>
            </a:r>
            <a:r>
              <a:rPr kumimoji="0" lang="en-US" sz="2400" b="0" i="0" u="none" strike="noStrike" kern="1200" cap="none" spc="0" normalizeH="0" baseline="0" noProof="0" dirty="0">
                <a:ln>
                  <a:noFill/>
                </a:ln>
                <a:solidFill>
                  <a:srgbClr val="000000"/>
                </a:solidFill>
                <a:effectLst/>
                <a:uLnTx/>
                <a:uFillTx/>
                <a:ea typeface="MS PGothic" panose="020B0600070205080204" pitchFamily="34" charset="-128"/>
                <a:cs typeface="+mn-cs"/>
              </a:rPr>
              <a:t>	</a:t>
            </a:r>
            <a:r>
              <a:rPr kumimoji="0" lang="en-US" sz="2400" b="0" i="0" u="sng" strike="noStrike" kern="1200" cap="none" spc="0" normalizeH="0" baseline="0" noProof="0" dirty="0">
                <a:ln>
                  <a:noFill/>
                </a:ln>
                <a:solidFill>
                  <a:srgbClr val="000000"/>
                </a:solidFill>
                <a:effectLst/>
                <a:uLnTx/>
                <a:uFillTx/>
                <a:ea typeface="MS PGothic" panose="020B0600070205080204" pitchFamily="34" charset="-128"/>
                <a:cs typeface="+mn-cs"/>
              </a:rPr>
              <a:t>CA</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2400" b="0" i="0" u="none" strike="noStrike" kern="1200" cap="none" spc="0" normalizeH="0" baseline="0" noProof="0" dirty="0">
                <a:ln>
                  <a:noFill/>
                </a:ln>
                <a:solidFill>
                  <a:srgbClr val="000000"/>
                </a:solidFill>
                <a:effectLst/>
                <a:uLnTx/>
                <a:uFillTx/>
                <a:ea typeface="MS PGothic" panose="020B0600070205080204" pitchFamily="34" charset="-128"/>
                <a:cs typeface="+mn-cs"/>
              </a:rPr>
              <a:t>% of US cert. organic farms		4.5	18.2</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2400" b="0" i="0" u="none" strike="noStrike" kern="1200" cap="none" spc="0" normalizeH="0" baseline="0" noProof="0" dirty="0">
                <a:ln>
                  <a:noFill/>
                </a:ln>
                <a:solidFill>
                  <a:srgbClr val="000000"/>
                </a:solidFill>
                <a:effectLst/>
                <a:uLnTx/>
                <a:uFillTx/>
                <a:ea typeface="MS PGothic" panose="020B0600070205080204" pitchFamily="34" charset="-128"/>
                <a:cs typeface="+mn-cs"/>
              </a:rPr>
              <a:t>% of US cert. organic cropland	2.7	12.4</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2400" b="0" i="0" u="none" strike="noStrike" kern="1200" cap="none" spc="0" normalizeH="0" baseline="0" noProof="0" dirty="0">
                <a:ln>
                  <a:noFill/>
                </a:ln>
                <a:solidFill>
                  <a:srgbClr val="000000"/>
                </a:solidFill>
                <a:effectLst/>
                <a:uLnTx/>
                <a:uFillTx/>
                <a:ea typeface="MS PGothic" panose="020B0600070205080204" pitchFamily="34" charset="-128"/>
                <a:cs typeface="+mn-cs"/>
              </a:rPr>
              <a:t>% of US total organic sales		8.9	36.2</a:t>
            </a:r>
          </a:p>
          <a:p>
            <a:pPr lvl="1" defTabSz="914400" fontAlgn="base">
              <a:spcBef>
                <a:spcPct val="0"/>
              </a:spcBef>
              <a:spcAft>
                <a:spcPts val="600"/>
              </a:spcAft>
              <a:defRPr/>
            </a:pPr>
            <a:r>
              <a:rPr kumimoji="0" lang="en-US" sz="2400" b="0" i="0" u="none" strike="noStrike" kern="1200" cap="none" spc="0" normalizeH="0" baseline="0" noProof="0" dirty="0">
                <a:ln>
                  <a:noFill/>
                </a:ln>
                <a:solidFill>
                  <a:srgbClr val="000000"/>
                </a:solidFill>
                <a:effectLst/>
                <a:uLnTx/>
                <a:uFillTx/>
                <a:ea typeface="MS PGothic" panose="020B0600070205080204" pitchFamily="34" charset="-128"/>
                <a:cs typeface="+mn-cs"/>
              </a:rPr>
              <a:t>  WA ranks #2 after CA</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2400" b="0" i="0" u="none" strike="noStrike" kern="1200" cap="none" spc="0" normalizeH="0" baseline="0" noProof="0" dirty="0">
                <a:ln>
                  <a:noFill/>
                </a:ln>
                <a:solidFill>
                  <a:srgbClr val="000000"/>
                </a:solidFill>
                <a:effectLst/>
                <a:uLnTx/>
                <a:uFillTx/>
                <a:ea typeface="MS PGothic" panose="020B0600070205080204" pitchFamily="34" charset="-128"/>
                <a:cs typeface="+mn-cs"/>
              </a:rPr>
              <a:t>% of US organic crop sales		12.4	49.7</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2400" b="0" i="0" u="none" strike="noStrike" kern="1200" cap="none" spc="0" normalizeH="0" baseline="0" noProof="0" dirty="0">
                <a:ln>
                  <a:noFill/>
                </a:ln>
                <a:solidFill>
                  <a:srgbClr val="000000"/>
                </a:solidFill>
                <a:effectLst/>
                <a:uLnTx/>
                <a:uFillTx/>
                <a:ea typeface="MS PGothic" panose="020B0600070205080204" pitchFamily="34" charset="-128"/>
                <a:cs typeface="+mn-cs"/>
              </a:rPr>
              <a:t>Est. $ sales per acre cropland		7,523	6,557</a:t>
            </a:r>
          </a:p>
          <a:p>
            <a:pPr lvl="1" defTabSz="914400" fontAlgn="base">
              <a:spcBef>
                <a:spcPct val="0"/>
              </a:spcBef>
              <a:spcAft>
                <a:spcPts val="600"/>
              </a:spcAft>
              <a:defRPr/>
            </a:pPr>
            <a:r>
              <a:rPr kumimoji="0" lang="en-US" sz="2400" b="0" i="0" u="none" strike="noStrike" kern="1200" cap="none" spc="0" normalizeH="0" baseline="0" noProof="0" dirty="0">
                <a:ln>
                  <a:noFill/>
                </a:ln>
                <a:solidFill>
                  <a:srgbClr val="000000"/>
                </a:solidFill>
                <a:effectLst/>
                <a:uLnTx/>
                <a:uFillTx/>
                <a:ea typeface="MS PGothic" panose="020B0600070205080204" pitchFamily="34" charset="-128"/>
                <a:cs typeface="+mn-cs"/>
              </a:rPr>
              <a:t>  WA ranks #1, US </a:t>
            </a:r>
            <a:r>
              <a:rPr kumimoji="0" lang="en-US" sz="2400" b="0" i="0" u="none" strike="noStrike" kern="1200" cap="none" spc="0" normalizeH="0" baseline="0" noProof="0" dirty="0" err="1">
                <a:ln>
                  <a:noFill/>
                </a:ln>
                <a:solidFill>
                  <a:srgbClr val="000000"/>
                </a:solidFill>
                <a:effectLst/>
                <a:uLnTx/>
                <a:uFillTx/>
                <a:ea typeface="MS PGothic" panose="020B0600070205080204" pitchFamily="34" charset="-128"/>
                <a:cs typeface="+mn-cs"/>
              </a:rPr>
              <a:t>ave.</a:t>
            </a:r>
            <a:r>
              <a:rPr kumimoji="0" lang="en-US" sz="2400" b="0" i="0" u="none" strike="noStrike" kern="1200" cap="none" spc="0" normalizeH="0" baseline="0" noProof="0" dirty="0">
                <a:ln>
                  <a:noFill/>
                </a:ln>
                <a:solidFill>
                  <a:srgbClr val="000000"/>
                </a:solidFill>
                <a:effectLst/>
                <a:uLnTx/>
                <a:uFillTx/>
                <a:ea typeface="MS PGothic" panose="020B0600070205080204" pitchFamily="34" charset="-128"/>
                <a:cs typeface="+mn-cs"/>
              </a:rPr>
              <a:t> is $1,645/ac</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2400" b="0" i="0" u="none" strike="noStrike" kern="1200" cap="none" spc="0" normalizeH="0" baseline="0" noProof="0" dirty="0">
                <a:ln>
                  <a:noFill/>
                </a:ln>
                <a:solidFill>
                  <a:srgbClr val="000000"/>
                </a:solidFill>
                <a:effectLst/>
                <a:uLnTx/>
                <a:uFillTx/>
                <a:ea typeface="MS PGothic" panose="020B0600070205080204" pitchFamily="34" charset="-128"/>
                <a:cs typeface="+mn-cs"/>
              </a:rPr>
              <a:t>WA grows a higher percentage of high-value specialty crops compared to most states.</a:t>
            </a:r>
            <a:endParaRPr kumimoji="0" lang="en-US" sz="1800" b="0" i="0" u="none" strike="noStrike" kern="1200" cap="none" spc="0" normalizeH="0" baseline="0" noProof="0" dirty="0">
              <a:ln>
                <a:noFill/>
              </a:ln>
              <a:solidFill>
                <a:srgbClr val="FFFFFF"/>
              </a:solidFill>
              <a:effectLst/>
              <a:uLnTx/>
              <a:uFillTx/>
              <a:ea typeface="MS PGothic" panose="020B0600070205080204" pitchFamily="34" charset="-128"/>
              <a:cs typeface="+mn-cs"/>
            </a:endParaRPr>
          </a:p>
        </p:txBody>
      </p:sp>
    </p:spTree>
    <p:extLst>
      <p:ext uri="{BB962C8B-B14F-4D97-AF65-F5344CB8AC3E}">
        <p14:creationId xmlns:p14="http://schemas.microsoft.com/office/powerpoint/2010/main" val="85639491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6E3084-396B-470B-8C8B-5210464D2C43}"/>
              </a:ext>
            </a:extLst>
          </p:cNvPr>
          <p:cNvSpPr txBox="1"/>
          <p:nvPr/>
        </p:nvSpPr>
        <p:spPr>
          <a:xfrm>
            <a:off x="1277420" y="770562"/>
            <a:ext cx="6589159" cy="584775"/>
          </a:xfrm>
          <a:prstGeom prst="rect">
            <a:avLst/>
          </a:prstGeom>
          <a:noFill/>
        </p:spPr>
        <p:txBody>
          <a:bodyPr wrap="square" rtlCol="0">
            <a:spAutoFit/>
          </a:bodyPr>
          <a:lstStyle/>
          <a:p>
            <a:pPr algn="ctr"/>
            <a:r>
              <a:rPr lang="en-US" sz="3200" b="1" dirty="0">
                <a:solidFill>
                  <a:schemeClr val="bg2"/>
                </a:solidFill>
                <a:latin typeface="+mj-lt"/>
              </a:rPr>
              <a:t>2019 NASS Organic Survey</a:t>
            </a:r>
          </a:p>
        </p:txBody>
      </p:sp>
      <p:sp>
        <p:nvSpPr>
          <p:cNvPr id="3" name="TextBox 2">
            <a:extLst>
              <a:ext uri="{FF2B5EF4-FFF2-40B4-BE49-F238E27FC236}">
                <a16:creationId xmlns:a16="http://schemas.microsoft.com/office/drawing/2014/main" id="{F6B93705-21F5-4CB6-994E-2BFCC4839265}"/>
              </a:ext>
            </a:extLst>
          </p:cNvPr>
          <p:cNvSpPr txBox="1"/>
          <p:nvPr/>
        </p:nvSpPr>
        <p:spPr>
          <a:xfrm>
            <a:off x="1277420" y="1355337"/>
            <a:ext cx="6589160" cy="461665"/>
          </a:xfrm>
          <a:prstGeom prst="rect">
            <a:avLst/>
          </a:prstGeom>
          <a:noFill/>
        </p:spPr>
        <p:txBody>
          <a:bodyPr wrap="square" rtlCol="0">
            <a:spAutoFit/>
          </a:bodyPr>
          <a:lstStyle/>
          <a:p>
            <a:pPr algn="ctr"/>
            <a:r>
              <a:rPr lang="en-US" sz="2400" b="1" dirty="0">
                <a:solidFill>
                  <a:schemeClr val="tx2"/>
                </a:solidFill>
                <a:latin typeface="+mj-lt"/>
              </a:rPr>
              <a:t>WA Organic Fruit Production</a:t>
            </a:r>
          </a:p>
        </p:txBody>
      </p:sp>
      <p:graphicFrame>
        <p:nvGraphicFramePr>
          <p:cNvPr id="4" name="Table 4">
            <a:extLst>
              <a:ext uri="{FF2B5EF4-FFF2-40B4-BE49-F238E27FC236}">
                <a16:creationId xmlns:a16="http://schemas.microsoft.com/office/drawing/2014/main" id="{2DFB87BF-AE4B-4808-A114-BE3ED27CA6DC}"/>
              </a:ext>
            </a:extLst>
          </p:cNvPr>
          <p:cNvGraphicFramePr>
            <a:graphicFrameLocks noGrp="1"/>
          </p:cNvGraphicFramePr>
          <p:nvPr/>
        </p:nvGraphicFramePr>
        <p:xfrm>
          <a:off x="1277420" y="1827949"/>
          <a:ext cx="6589160" cy="3937000"/>
        </p:xfrm>
        <a:graphic>
          <a:graphicData uri="http://schemas.openxmlformats.org/drawingml/2006/table">
            <a:tbl>
              <a:tblPr firstRow="1" bandRow="1">
                <a:tableStyleId>{5C22544A-7EE6-4342-B048-85BDC9FD1C3A}</a:tableStyleId>
              </a:tblPr>
              <a:tblGrid>
                <a:gridCol w="1493178">
                  <a:extLst>
                    <a:ext uri="{9D8B030D-6E8A-4147-A177-3AD203B41FA5}">
                      <a16:colId xmlns:a16="http://schemas.microsoft.com/office/drawing/2014/main" val="52581478"/>
                    </a:ext>
                  </a:extLst>
                </a:gridCol>
                <a:gridCol w="1068512">
                  <a:extLst>
                    <a:ext uri="{9D8B030D-6E8A-4147-A177-3AD203B41FA5}">
                      <a16:colId xmlns:a16="http://schemas.microsoft.com/office/drawing/2014/main" val="1809207107"/>
                    </a:ext>
                  </a:extLst>
                </a:gridCol>
                <a:gridCol w="1109609">
                  <a:extLst>
                    <a:ext uri="{9D8B030D-6E8A-4147-A177-3AD203B41FA5}">
                      <a16:colId xmlns:a16="http://schemas.microsoft.com/office/drawing/2014/main" val="1465592776"/>
                    </a:ext>
                  </a:extLst>
                </a:gridCol>
                <a:gridCol w="1325366">
                  <a:extLst>
                    <a:ext uri="{9D8B030D-6E8A-4147-A177-3AD203B41FA5}">
                      <a16:colId xmlns:a16="http://schemas.microsoft.com/office/drawing/2014/main" val="2668984989"/>
                    </a:ext>
                  </a:extLst>
                </a:gridCol>
                <a:gridCol w="1592495">
                  <a:extLst>
                    <a:ext uri="{9D8B030D-6E8A-4147-A177-3AD203B41FA5}">
                      <a16:colId xmlns:a16="http://schemas.microsoft.com/office/drawing/2014/main" val="1643265287"/>
                    </a:ext>
                  </a:extLst>
                </a:gridCol>
              </a:tblGrid>
              <a:tr h="370840">
                <a:tc>
                  <a:txBody>
                    <a:bodyPr/>
                    <a:lstStyle/>
                    <a:p>
                      <a:endParaRPr lang="en-US" dirty="0"/>
                    </a:p>
                  </a:txBody>
                  <a:tcPr>
                    <a:solidFill>
                      <a:schemeClr val="bg1"/>
                    </a:solidFill>
                  </a:tcPr>
                </a:tc>
                <a:tc>
                  <a:txBody>
                    <a:bodyPr/>
                    <a:lstStyle/>
                    <a:p>
                      <a:pPr algn="ctr"/>
                      <a:r>
                        <a:rPr lang="en-US" dirty="0"/>
                        <a:t>% US*</a:t>
                      </a:r>
                    </a:p>
                  </a:txBody>
                  <a:tcPr>
                    <a:solidFill>
                      <a:schemeClr val="bg1"/>
                    </a:solidFill>
                  </a:tcPr>
                </a:tc>
                <a:tc>
                  <a:txBody>
                    <a:bodyPr/>
                    <a:lstStyle/>
                    <a:p>
                      <a:pPr algn="ctr"/>
                      <a:r>
                        <a:rPr lang="en-US" dirty="0"/>
                        <a:t>US rank</a:t>
                      </a:r>
                    </a:p>
                  </a:txBody>
                  <a:tcPr>
                    <a:solidFill>
                      <a:schemeClr val="bg1"/>
                    </a:solidFill>
                  </a:tcPr>
                </a:tc>
                <a:tc>
                  <a:txBody>
                    <a:bodyPr/>
                    <a:lstStyle/>
                    <a:p>
                      <a:pPr algn="ctr"/>
                      <a:r>
                        <a:rPr lang="en-US" dirty="0"/>
                        <a:t>Top State</a:t>
                      </a:r>
                    </a:p>
                  </a:txBody>
                  <a:tcPr>
                    <a:solidFill>
                      <a:schemeClr val="bg1"/>
                    </a:solidFill>
                  </a:tcPr>
                </a:tc>
                <a:tc>
                  <a:txBody>
                    <a:bodyPr/>
                    <a:lstStyle/>
                    <a:p>
                      <a:pPr algn="ctr"/>
                      <a:r>
                        <a:rPr lang="en-US" dirty="0"/>
                        <a:t> Value Mil $</a:t>
                      </a:r>
                    </a:p>
                  </a:txBody>
                  <a:tcPr>
                    <a:solidFill>
                      <a:schemeClr val="bg1"/>
                    </a:solidFill>
                  </a:tcPr>
                </a:tc>
                <a:extLst>
                  <a:ext uri="{0D108BD9-81ED-4DB2-BD59-A6C34878D82A}">
                    <a16:rowId xmlns:a16="http://schemas.microsoft.com/office/drawing/2014/main" val="3582038941"/>
                  </a:ext>
                </a:extLst>
              </a:tr>
              <a:tr h="370840">
                <a:tc>
                  <a:txBody>
                    <a:bodyPr/>
                    <a:lstStyle/>
                    <a:p>
                      <a:r>
                        <a:rPr lang="en-US" sz="2000" dirty="0"/>
                        <a:t>Apple</a:t>
                      </a:r>
                    </a:p>
                  </a:txBody>
                  <a:tcPr>
                    <a:solidFill>
                      <a:schemeClr val="bg1">
                        <a:lumMod val="40000"/>
                        <a:lumOff val="60000"/>
                      </a:schemeClr>
                    </a:solidFill>
                  </a:tcPr>
                </a:tc>
                <a:tc>
                  <a:txBody>
                    <a:bodyPr/>
                    <a:lstStyle/>
                    <a:p>
                      <a:pPr algn="ctr"/>
                      <a:r>
                        <a:rPr lang="en-US" dirty="0"/>
                        <a:t>93.3</a:t>
                      </a:r>
                    </a:p>
                  </a:txBody>
                  <a:tcPr>
                    <a:solidFill>
                      <a:schemeClr val="bg1">
                        <a:lumMod val="40000"/>
                        <a:lumOff val="60000"/>
                      </a:schemeClr>
                    </a:solidFill>
                  </a:tcPr>
                </a:tc>
                <a:tc>
                  <a:txBody>
                    <a:bodyPr/>
                    <a:lstStyle/>
                    <a:p>
                      <a:pPr algn="ctr"/>
                      <a:r>
                        <a:rPr lang="en-US" dirty="0"/>
                        <a:t>1</a:t>
                      </a:r>
                    </a:p>
                  </a:txBody>
                  <a:tcPr>
                    <a:solidFill>
                      <a:schemeClr val="bg1">
                        <a:lumMod val="40000"/>
                        <a:lumOff val="60000"/>
                      </a:schemeClr>
                    </a:solidFill>
                  </a:tcPr>
                </a:tc>
                <a:tc>
                  <a:txBody>
                    <a:bodyPr/>
                    <a:lstStyle/>
                    <a:p>
                      <a:pPr algn="ctr"/>
                      <a:r>
                        <a:rPr lang="en-US" dirty="0"/>
                        <a:t>WA</a:t>
                      </a:r>
                    </a:p>
                  </a:txBody>
                  <a:tcPr>
                    <a:solidFill>
                      <a:schemeClr val="bg1">
                        <a:lumMod val="40000"/>
                        <a:lumOff val="60000"/>
                      </a:schemeClr>
                    </a:solidFill>
                  </a:tcPr>
                </a:tc>
                <a:tc>
                  <a:txBody>
                    <a:bodyPr/>
                    <a:lstStyle/>
                    <a:p>
                      <a:pPr algn="r"/>
                      <a:r>
                        <a:rPr lang="en-US" dirty="0"/>
                        <a:t>447.6</a:t>
                      </a:r>
                    </a:p>
                  </a:txBody>
                  <a:tcPr marR="365760">
                    <a:solidFill>
                      <a:schemeClr val="bg1">
                        <a:lumMod val="40000"/>
                        <a:lumOff val="60000"/>
                      </a:schemeClr>
                    </a:solidFill>
                  </a:tcPr>
                </a:tc>
                <a:extLst>
                  <a:ext uri="{0D108BD9-81ED-4DB2-BD59-A6C34878D82A}">
                    <a16:rowId xmlns:a16="http://schemas.microsoft.com/office/drawing/2014/main" val="1526739410"/>
                  </a:ext>
                </a:extLst>
              </a:tr>
              <a:tr h="370840">
                <a:tc>
                  <a:txBody>
                    <a:bodyPr/>
                    <a:lstStyle/>
                    <a:p>
                      <a:r>
                        <a:rPr lang="en-US" sz="2000" dirty="0"/>
                        <a:t>Cherry, </a:t>
                      </a:r>
                      <a:r>
                        <a:rPr lang="en-US" sz="2000" dirty="0" err="1"/>
                        <a:t>sw</a:t>
                      </a:r>
                      <a:endParaRPr lang="en-US" sz="2000" dirty="0"/>
                    </a:p>
                  </a:txBody>
                  <a:tcPr>
                    <a:solidFill>
                      <a:schemeClr val="bg1">
                        <a:lumMod val="20000"/>
                        <a:lumOff val="80000"/>
                      </a:schemeClr>
                    </a:solidFill>
                  </a:tcPr>
                </a:tc>
                <a:tc>
                  <a:txBody>
                    <a:bodyPr/>
                    <a:lstStyle/>
                    <a:p>
                      <a:pPr algn="ctr"/>
                      <a:r>
                        <a:rPr lang="en-US" dirty="0"/>
                        <a:t>91.8</a:t>
                      </a:r>
                    </a:p>
                  </a:txBody>
                  <a:tcPr>
                    <a:solidFill>
                      <a:schemeClr val="bg1">
                        <a:lumMod val="20000"/>
                        <a:lumOff val="80000"/>
                      </a:schemeClr>
                    </a:solidFill>
                  </a:tcPr>
                </a:tc>
                <a:tc>
                  <a:txBody>
                    <a:bodyPr/>
                    <a:lstStyle/>
                    <a:p>
                      <a:pPr algn="ctr"/>
                      <a:r>
                        <a:rPr lang="en-US" dirty="0"/>
                        <a:t>1</a:t>
                      </a:r>
                    </a:p>
                  </a:txBody>
                  <a:tcPr>
                    <a:solidFill>
                      <a:schemeClr val="bg1">
                        <a:lumMod val="20000"/>
                        <a:lumOff val="80000"/>
                      </a:schemeClr>
                    </a:solidFill>
                  </a:tcPr>
                </a:tc>
                <a:tc>
                  <a:txBody>
                    <a:bodyPr/>
                    <a:lstStyle/>
                    <a:p>
                      <a:pPr algn="ctr"/>
                      <a:r>
                        <a:rPr lang="en-US" dirty="0"/>
                        <a:t>WA</a:t>
                      </a:r>
                    </a:p>
                  </a:txBody>
                  <a:tcPr>
                    <a:solidFill>
                      <a:schemeClr val="bg1">
                        <a:lumMod val="20000"/>
                        <a:lumOff val="80000"/>
                      </a:schemeClr>
                    </a:solidFill>
                  </a:tcPr>
                </a:tc>
                <a:tc>
                  <a:txBody>
                    <a:bodyPr/>
                    <a:lstStyle/>
                    <a:p>
                      <a:pPr algn="r"/>
                      <a:r>
                        <a:rPr lang="en-US" dirty="0"/>
                        <a:t>28.37</a:t>
                      </a:r>
                    </a:p>
                  </a:txBody>
                  <a:tcPr marR="365760">
                    <a:solidFill>
                      <a:schemeClr val="bg1">
                        <a:lumMod val="20000"/>
                        <a:lumOff val="80000"/>
                      </a:schemeClr>
                    </a:solidFill>
                  </a:tcPr>
                </a:tc>
                <a:extLst>
                  <a:ext uri="{0D108BD9-81ED-4DB2-BD59-A6C34878D82A}">
                    <a16:rowId xmlns:a16="http://schemas.microsoft.com/office/drawing/2014/main" val="966622388"/>
                  </a:ext>
                </a:extLst>
              </a:tr>
              <a:tr h="370840">
                <a:tc>
                  <a:txBody>
                    <a:bodyPr/>
                    <a:lstStyle/>
                    <a:p>
                      <a:r>
                        <a:rPr lang="en-US" sz="2000" dirty="0"/>
                        <a:t>Pear</a:t>
                      </a:r>
                    </a:p>
                  </a:txBody>
                  <a:tcPr>
                    <a:solidFill>
                      <a:schemeClr val="bg1">
                        <a:lumMod val="40000"/>
                        <a:lumOff val="60000"/>
                      </a:schemeClr>
                    </a:solidFill>
                  </a:tcPr>
                </a:tc>
                <a:tc>
                  <a:txBody>
                    <a:bodyPr/>
                    <a:lstStyle/>
                    <a:p>
                      <a:pPr algn="ctr"/>
                      <a:r>
                        <a:rPr lang="en-US" dirty="0"/>
                        <a:t>73.7</a:t>
                      </a:r>
                    </a:p>
                  </a:txBody>
                  <a:tcPr>
                    <a:solidFill>
                      <a:schemeClr val="bg1">
                        <a:lumMod val="40000"/>
                        <a:lumOff val="60000"/>
                      </a:schemeClr>
                    </a:solidFill>
                  </a:tcPr>
                </a:tc>
                <a:tc>
                  <a:txBody>
                    <a:bodyPr/>
                    <a:lstStyle/>
                    <a:p>
                      <a:pPr algn="ctr"/>
                      <a:r>
                        <a:rPr lang="en-US" dirty="0"/>
                        <a:t>1</a:t>
                      </a:r>
                    </a:p>
                  </a:txBody>
                  <a:tcPr>
                    <a:solidFill>
                      <a:schemeClr val="bg1">
                        <a:lumMod val="40000"/>
                        <a:lumOff val="60000"/>
                      </a:schemeClr>
                    </a:solidFill>
                  </a:tcPr>
                </a:tc>
                <a:tc>
                  <a:txBody>
                    <a:bodyPr/>
                    <a:lstStyle/>
                    <a:p>
                      <a:pPr algn="ctr"/>
                      <a:r>
                        <a:rPr lang="en-US" dirty="0"/>
                        <a:t>WA</a:t>
                      </a:r>
                    </a:p>
                  </a:txBody>
                  <a:tcPr>
                    <a:solidFill>
                      <a:schemeClr val="bg1">
                        <a:lumMod val="40000"/>
                        <a:lumOff val="60000"/>
                      </a:schemeClr>
                    </a:solidFill>
                  </a:tcPr>
                </a:tc>
                <a:tc>
                  <a:txBody>
                    <a:bodyPr/>
                    <a:lstStyle/>
                    <a:p>
                      <a:pPr algn="r"/>
                      <a:r>
                        <a:rPr lang="en-US" dirty="0"/>
                        <a:t>18.3</a:t>
                      </a:r>
                    </a:p>
                  </a:txBody>
                  <a:tcPr marR="365760">
                    <a:solidFill>
                      <a:schemeClr val="bg1">
                        <a:lumMod val="40000"/>
                        <a:lumOff val="60000"/>
                      </a:schemeClr>
                    </a:solidFill>
                  </a:tcPr>
                </a:tc>
                <a:extLst>
                  <a:ext uri="{0D108BD9-81ED-4DB2-BD59-A6C34878D82A}">
                    <a16:rowId xmlns:a16="http://schemas.microsoft.com/office/drawing/2014/main" val="833265514"/>
                  </a:ext>
                </a:extLst>
              </a:tr>
              <a:tr h="370840">
                <a:tc>
                  <a:txBody>
                    <a:bodyPr/>
                    <a:lstStyle/>
                    <a:p>
                      <a:r>
                        <a:rPr lang="en-US" sz="2000" dirty="0"/>
                        <a:t>Apricot</a:t>
                      </a:r>
                    </a:p>
                  </a:txBody>
                  <a:tcPr>
                    <a:solidFill>
                      <a:schemeClr val="bg1">
                        <a:lumMod val="20000"/>
                        <a:lumOff val="80000"/>
                      </a:schemeClr>
                    </a:solidFill>
                  </a:tcPr>
                </a:tc>
                <a:tc>
                  <a:txBody>
                    <a:bodyPr/>
                    <a:lstStyle/>
                    <a:p>
                      <a:pPr algn="ctr"/>
                      <a:r>
                        <a:rPr lang="en-US" dirty="0"/>
                        <a:t>21.6</a:t>
                      </a:r>
                    </a:p>
                  </a:txBody>
                  <a:tcPr>
                    <a:solidFill>
                      <a:schemeClr val="bg1">
                        <a:lumMod val="20000"/>
                        <a:lumOff val="80000"/>
                      </a:schemeClr>
                    </a:solidFill>
                  </a:tcPr>
                </a:tc>
                <a:tc>
                  <a:txBody>
                    <a:bodyPr/>
                    <a:lstStyle/>
                    <a:p>
                      <a:pPr algn="ctr"/>
                      <a:r>
                        <a:rPr lang="en-US" dirty="0"/>
                        <a:t>2</a:t>
                      </a:r>
                    </a:p>
                  </a:txBody>
                  <a:tcPr>
                    <a:solidFill>
                      <a:schemeClr val="bg1">
                        <a:lumMod val="20000"/>
                        <a:lumOff val="80000"/>
                      </a:schemeClr>
                    </a:solidFill>
                  </a:tcPr>
                </a:tc>
                <a:tc>
                  <a:txBody>
                    <a:bodyPr/>
                    <a:lstStyle/>
                    <a:p>
                      <a:pPr algn="ctr"/>
                      <a:r>
                        <a:rPr lang="en-US" dirty="0"/>
                        <a:t>CA</a:t>
                      </a:r>
                    </a:p>
                  </a:txBody>
                  <a:tcPr>
                    <a:solidFill>
                      <a:schemeClr val="bg1">
                        <a:lumMod val="20000"/>
                        <a:lumOff val="80000"/>
                      </a:schemeClr>
                    </a:solidFill>
                  </a:tcPr>
                </a:tc>
                <a:tc>
                  <a:txBody>
                    <a:bodyPr/>
                    <a:lstStyle/>
                    <a:p>
                      <a:pPr algn="r"/>
                      <a:r>
                        <a:rPr lang="en-US" dirty="0"/>
                        <a:t>1.2</a:t>
                      </a:r>
                    </a:p>
                  </a:txBody>
                  <a:tcPr marR="365760">
                    <a:solidFill>
                      <a:schemeClr val="bg1">
                        <a:lumMod val="20000"/>
                        <a:lumOff val="80000"/>
                      </a:schemeClr>
                    </a:solidFill>
                  </a:tcPr>
                </a:tc>
                <a:extLst>
                  <a:ext uri="{0D108BD9-81ED-4DB2-BD59-A6C34878D82A}">
                    <a16:rowId xmlns:a16="http://schemas.microsoft.com/office/drawing/2014/main" val="2832090965"/>
                  </a:ext>
                </a:extLst>
              </a:tr>
              <a:tr h="370840">
                <a:tc>
                  <a:txBody>
                    <a:bodyPr/>
                    <a:lstStyle/>
                    <a:p>
                      <a:r>
                        <a:rPr lang="en-US" sz="2000" dirty="0"/>
                        <a:t>Nectarine</a:t>
                      </a:r>
                    </a:p>
                  </a:txBody>
                  <a:tcPr>
                    <a:solidFill>
                      <a:schemeClr val="bg1">
                        <a:lumMod val="40000"/>
                        <a:lumOff val="60000"/>
                      </a:schemeClr>
                    </a:solidFill>
                  </a:tcPr>
                </a:tc>
                <a:tc>
                  <a:txBody>
                    <a:bodyPr/>
                    <a:lstStyle/>
                    <a:p>
                      <a:pPr algn="ctr"/>
                      <a:r>
                        <a:rPr lang="en-US" dirty="0"/>
                        <a:t>22.1</a:t>
                      </a:r>
                    </a:p>
                  </a:txBody>
                  <a:tcPr>
                    <a:solidFill>
                      <a:schemeClr val="bg1">
                        <a:lumMod val="40000"/>
                        <a:lumOff val="60000"/>
                      </a:schemeClr>
                    </a:solidFill>
                  </a:tcPr>
                </a:tc>
                <a:tc>
                  <a:txBody>
                    <a:bodyPr/>
                    <a:lstStyle/>
                    <a:p>
                      <a:pPr algn="ctr"/>
                      <a:r>
                        <a:rPr lang="en-US" dirty="0"/>
                        <a:t>2</a:t>
                      </a:r>
                    </a:p>
                  </a:txBody>
                  <a:tcPr>
                    <a:solidFill>
                      <a:schemeClr val="bg1">
                        <a:lumMod val="40000"/>
                        <a:lumOff val="60000"/>
                      </a:schemeClr>
                    </a:solidFill>
                  </a:tcPr>
                </a:tc>
                <a:tc>
                  <a:txBody>
                    <a:bodyPr/>
                    <a:lstStyle/>
                    <a:p>
                      <a:pPr algn="ctr"/>
                      <a:r>
                        <a:rPr lang="en-US" dirty="0"/>
                        <a:t>CA</a:t>
                      </a:r>
                    </a:p>
                  </a:txBody>
                  <a:tcPr>
                    <a:solidFill>
                      <a:schemeClr val="bg1">
                        <a:lumMod val="40000"/>
                        <a:lumOff val="60000"/>
                      </a:schemeClr>
                    </a:solidFill>
                  </a:tcPr>
                </a:tc>
                <a:tc>
                  <a:txBody>
                    <a:bodyPr/>
                    <a:lstStyle/>
                    <a:p>
                      <a:pPr algn="r"/>
                      <a:r>
                        <a:rPr lang="en-US" dirty="0"/>
                        <a:t>2.4</a:t>
                      </a:r>
                    </a:p>
                  </a:txBody>
                  <a:tcPr marR="365760">
                    <a:solidFill>
                      <a:schemeClr val="bg1">
                        <a:lumMod val="40000"/>
                        <a:lumOff val="60000"/>
                      </a:schemeClr>
                    </a:solidFill>
                  </a:tcPr>
                </a:tc>
                <a:extLst>
                  <a:ext uri="{0D108BD9-81ED-4DB2-BD59-A6C34878D82A}">
                    <a16:rowId xmlns:a16="http://schemas.microsoft.com/office/drawing/2014/main" val="2456841653"/>
                  </a:ext>
                </a:extLst>
              </a:tr>
              <a:tr h="370840">
                <a:tc>
                  <a:txBody>
                    <a:bodyPr/>
                    <a:lstStyle/>
                    <a:p>
                      <a:r>
                        <a:rPr lang="en-US" sz="2000" dirty="0"/>
                        <a:t>Peach</a:t>
                      </a:r>
                    </a:p>
                  </a:txBody>
                  <a:tcPr>
                    <a:solidFill>
                      <a:schemeClr val="bg1">
                        <a:lumMod val="20000"/>
                        <a:lumOff val="80000"/>
                      </a:schemeClr>
                    </a:solidFill>
                  </a:tcPr>
                </a:tc>
                <a:tc>
                  <a:txBody>
                    <a:bodyPr/>
                    <a:lstStyle/>
                    <a:p>
                      <a:pPr algn="ctr"/>
                      <a:r>
                        <a:rPr lang="en-US" dirty="0"/>
                        <a:t>17.8</a:t>
                      </a:r>
                    </a:p>
                  </a:txBody>
                  <a:tcPr>
                    <a:solidFill>
                      <a:schemeClr val="bg1">
                        <a:lumMod val="20000"/>
                        <a:lumOff val="80000"/>
                      </a:schemeClr>
                    </a:solidFill>
                  </a:tcPr>
                </a:tc>
                <a:tc>
                  <a:txBody>
                    <a:bodyPr/>
                    <a:lstStyle/>
                    <a:p>
                      <a:pPr algn="ctr"/>
                      <a:r>
                        <a:rPr lang="en-US" dirty="0"/>
                        <a:t>2</a:t>
                      </a:r>
                    </a:p>
                  </a:txBody>
                  <a:tcPr>
                    <a:solidFill>
                      <a:schemeClr val="bg1">
                        <a:lumMod val="20000"/>
                        <a:lumOff val="80000"/>
                      </a:schemeClr>
                    </a:solidFill>
                  </a:tcPr>
                </a:tc>
                <a:tc>
                  <a:txBody>
                    <a:bodyPr/>
                    <a:lstStyle/>
                    <a:p>
                      <a:pPr algn="ctr"/>
                      <a:r>
                        <a:rPr lang="en-US" dirty="0"/>
                        <a:t>CA</a:t>
                      </a:r>
                    </a:p>
                  </a:txBody>
                  <a:tcPr>
                    <a:solidFill>
                      <a:schemeClr val="bg1">
                        <a:lumMod val="20000"/>
                        <a:lumOff val="80000"/>
                      </a:schemeClr>
                    </a:solidFill>
                  </a:tcPr>
                </a:tc>
                <a:tc>
                  <a:txBody>
                    <a:bodyPr/>
                    <a:lstStyle/>
                    <a:p>
                      <a:pPr algn="r"/>
                      <a:r>
                        <a:rPr lang="en-US" dirty="0"/>
                        <a:t>3.9</a:t>
                      </a:r>
                    </a:p>
                  </a:txBody>
                  <a:tcPr marR="365760">
                    <a:solidFill>
                      <a:schemeClr val="bg1">
                        <a:lumMod val="20000"/>
                        <a:lumOff val="80000"/>
                      </a:schemeClr>
                    </a:solidFill>
                  </a:tcPr>
                </a:tc>
                <a:extLst>
                  <a:ext uri="{0D108BD9-81ED-4DB2-BD59-A6C34878D82A}">
                    <a16:rowId xmlns:a16="http://schemas.microsoft.com/office/drawing/2014/main" val="1867653073"/>
                  </a:ext>
                </a:extLst>
              </a:tr>
              <a:tr h="370840">
                <a:tc>
                  <a:txBody>
                    <a:bodyPr/>
                    <a:lstStyle/>
                    <a:p>
                      <a:r>
                        <a:rPr lang="en-US" sz="2000" dirty="0"/>
                        <a:t>Blueberry</a:t>
                      </a:r>
                    </a:p>
                  </a:txBody>
                  <a:tcPr>
                    <a:solidFill>
                      <a:schemeClr val="bg1">
                        <a:lumMod val="40000"/>
                        <a:lumOff val="60000"/>
                      </a:schemeClr>
                    </a:solidFill>
                  </a:tcPr>
                </a:tc>
                <a:tc>
                  <a:txBody>
                    <a:bodyPr/>
                    <a:lstStyle/>
                    <a:p>
                      <a:pPr algn="ctr"/>
                      <a:r>
                        <a:rPr lang="en-US" dirty="0"/>
                        <a:t>45.7</a:t>
                      </a:r>
                    </a:p>
                  </a:txBody>
                  <a:tcPr>
                    <a:solidFill>
                      <a:schemeClr val="bg1">
                        <a:lumMod val="40000"/>
                        <a:lumOff val="60000"/>
                      </a:schemeClr>
                    </a:solidFill>
                  </a:tcPr>
                </a:tc>
                <a:tc>
                  <a:txBody>
                    <a:bodyPr/>
                    <a:lstStyle/>
                    <a:p>
                      <a:pPr algn="ctr"/>
                      <a:r>
                        <a:rPr lang="en-US" dirty="0"/>
                        <a:t>1</a:t>
                      </a:r>
                    </a:p>
                  </a:txBody>
                  <a:tcPr>
                    <a:solidFill>
                      <a:schemeClr val="bg1">
                        <a:lumMod val="40000"/>
                        <a:lumOff val="60000"/>
                      </a:schemeClr>
                    </a:solidFill>
                  </a:tcPr>
                </a:tc>
                <a:tc>
                  <a:txBody>
                    <a:bodyPr/>
                    <a:lstStyle/>
                    <a:p>
                      <a:pPr algn="ctr"/>
                      <a:r>
                        <a:rPr lang="en-US" dirty="0"/>
                        <a:t>WA</a:t>
                      </a:r>
                    </a:p>
                  </a:txBody>
                  <a:tcPr>
                    <a:solidFill>
                      <a:schemeClr val="bg1">
                        <a:lumMod val="40000"/>
                        <a:lumOff val="60000"/>
                      </a:schemeClr>
                    </a:solidFill>
                  </a:tcPr>
                </a:tc>
                <a:tc>
                  <a:txBody>
                    <a:bodyPr/>
                    <a:lstStyle/>
                    <a:p>
                      <a:pPr algn="r"/>
                      <a:r>
                        <a:rPr lang="en-US" dirty="0"/>
                        <a:t>74.3</a:t>
                      </a:r>
                    </a:p>
                  </a:txBody>
                  <a:tcPr marR="365760">
                    <a:solidFill>
                      <a:schemeClr val="bg1">
                        <a:lumMod val="40000"/>
                        <a:lumOff val="60000"/>
                      </a:schemeClr>
                    </a:solidFill>
                  </a:tcPr>
                </a:tc>
                <a:extLst>
                  <a:ext uri="{0D108BD9-81ED-4DB2-BD59-A6C34878D82A}">
                    <a16:rowId xmlns:a16="http://schemas.microsoft.com/office/drawing/2014/main" val="3501256321"/>
                  </a:ext>
                </a:extLst>
              </a:tr>
              <a:tr h="370840">
                <a:tc>
                  <a:txBody>
                    <a:bodyPr/>
                    <a:lstStyle/>
                    <a:p>
                      <a:r>
                        <a:rPr lang="en-US" sz="2000" dirty="0"/>
                        <a:t>Raspberry</a:t>
                      </a:r>
                    </a:p>
                  </a:txBody>
                  <a:tcPr>
                    <a:solidFill>
                      <a:schemeClr val="bg1">
                        <a:lumMod val="20000"/>
                        <a:lumOff val="80000"/>
                      </a:schemeClr>
                    </a:solidFill>
                  </a:tcPr>
                </a:tc>
                <a:tc>
                  <a:txBody>
                    <a:bodyPr/>
                    <a:lstStyle/>
                    <a:p>
                      <a:pPr algn="ctr"/>
                      <a:r>
                        <a:rPr lang="en-US" dirty="0"/>
                        <a:t>10.8</a:t>
                      </a:r>
                    </a:p>
                  </a:txBody>
                  <a:tcPr>
                    <a:solidFill>
                      <a:schemeClr val="bg1">
                        <a:lumMod val="20000"/>
                        <a:lumOff val="80000"/>
                      </a:schemeClr>
                    </a:solidFill>
                  </a:tcPr>
                </a:tc>
                <a:tc>
                  <a:txBody>
                    <a:bodyPr/>
                    <a:lstStyle/>
                    <a:p>
                      <a:pPr algn="ctr"/>
                      <a:r>
                        <a:rPr lang="en-US" dirty="0"/>
                        <a:t>2</a:t>
                      </a:r>
                    </a:p>
                  </a:txBody>
                  <a:tcPr>
                    <a:solidFill>
                      <a:schemeClr val="bg1">
                        <a:lumMod val="20000"/>
                        <a:lumOff val="80000"/>
                      </a:schemeClr>
                    </a:solidFill>
                  </a:tcPr>
                </a:tc>
                <a:tc>
                  <a:txBody>
                    <a:bodyPr/>
                    <a:lstStyle/>
                    <a:p>
                      <a:pPr algn="ctr"/>
                      <a:r>
                        <a:rPr lang="en-US" dirty="0"/>
                        <a:t>CA</a:t>
                      </a:r>
                    </a:p>
                  </a:txBody>
                  <a:tcPr>
                    <a:solidFill>
                      <a:schemeClr val="bg1">
                        <a:lumMod val="20000"/>
                        <a:lumOff val="80000"/>
                      </a:schemeClr>
                    </a:solidFill>
                  </a:tcPr>
                </a:tc>
                <a:tc>
                  <a:txBody>
                    <a:bodyPr/>
                    <a:lstStyle/>
                    <a:p>
                      <a:pPr algn="r"/>
                      <a:r>
                        <a:rPr lang="en-US" dirty="0"/>
                        <a:t>0.6</a:t>
                      </a:r>
                    </a:p>
                  </a:txBody>
                  <a:tcPr marR="365760">
                    <a:solidFill>
                      <a:schemeClr val="bg1">
                        <a:lumMod val="20000"/>
                        <a:lumOff val="80000"/>
                      </a:schemeClr>
                    </a:solidFill>
                  </a:tcPr>
                </a:tc>
                <a:extLst>
                  <a:ext uri="{0D108BD9-81ED-4DB2-BD59-A6C34878D82A}">
                    <a16:rowId xmlns:a16="http://schemas.microsoft.com/office/drawing/2014/main" val="98975559"/>
                  </a:ext>
                </a:extLst>
              </a:tr>
              <a:tr h="370840">
                <a:tc>
                  <a:txBody>
                    <a:bodyPr/>
                    <a:lstStyle/>
                    <a:p>
                      <a:r>
                        <a:rPr lang="en-US" sz="2000" dirty="0"/>
                        <a:t>Grapes</a:t>
                      </a:r>
                    </a:p>
                  </a:txBody>
                  <a:tcPr>
                    <a:solidFill>
                      <a:schemeClr val="bg1">
                        <a:lumMod val="40000"/>
                        <a:lumOff val="60000"/>
                      </a:schemeClr>
                    </a:solidFill>
                  </a:tcPr>
                </a:tc>
                <a:tc>
                  <a:txBody>
                    <a:bodyPr/>
                    <a:lstStyle/>
                    <a:p>
                      <a:pPr algn="ctr"/>
                      <a:r>
                        <a:rPr lang="en-US" dirty="0"/>
                        <a:t>6.4</a:t>
                      </a:r>
                    </a:p>
                  </a:txBody>
                  <a:tcPr>
                    <a:solidFill>
                      <a:schemeClr val="bg1">
                        <a:lumMod val="40000"/>
                        <a:lumOff val="60000"/>
                      </a:schemeClr>
                    </a:solidFill>
                  </a:tcPr>
                </a:tc>
                <a:tc>
                  <a:txBody>
                    <a:bodyPr/>
                    <a:lstStyle/>
                    <a:p>
                      <a:pPr algn="ctr"/>
                      <a:r>
                        <a:rPr lang="en-US" dirty="0"/>
                        <a:t>2</a:t>
                      </a:r>
                    </a:p>
                  </a:txBody>
                  <a:tcPr>
                    <a:solidFill>
                      <a:schemeClr val="bg1">
                        <a:lumMod val="40000"/>
                        <a:lumOff val="60000"/>
                      </a:schemeClr>
                    </a:solidFill>
                  </a:tcPr>
                </a:tc>
                <a:tc>
                  <a:txBody>
                    <a:bodyPr/>
                    <a:lstStyle/>
                    <a:p>
                      <a:pPr algn="ctr"/>
                      <a:r>
                        <a:rPr lang="en-US" dirty="0"/>
                        <a:t>CA</a:t>
                      </a:r>
                    </a:p>
                  </a:txBody>
                  <a:tcPr>
                    <a:solidFill>
                      <a:schemeClr val="bg1">
                        <a:lumMod val="40000"/>
                        <a:lumOff val="60000"/>
                      </a:schemeClr>
                    </a:solidFill>
                  </a:tcPr>
                </a:tc>
                <a:tc>
                  <a:txBody>
                    <a:bodyPr/>
                    <a:lstStyle/>
                    <a:p>
                      <a:pPr algn="r"/>
                      <a:r>
                        <a:rPr lang="en-US" dirty="0"/>
                        <a:t>8.9</a:t>
                      </a:r>
                    </a:p>
                  </a:txBody>
                  <a:tcPr marR="365760">
                    <a:solidFill>
                      <a:schemeClr val="bg1">
                        <a:lumMod val="40000"/>
                        <a:lumOff val="60000"/>
                      </a:schemeClr>
                    </a:solidFill>
                  </a:tcPr>
                </a:tc>
                <a:extLst>
                  <a:ext uri="{0D108BD9-81ED-4DB2-BD59-A6C34878D82A}">
                    <a16:rowId xmlns:a16="http://schemas.microsoft.com/office/drawing/2014/main" val="3731966942"/>
                  </a:ext>
                </a:extLst>
              </a:tr>
            </a:tbl>
          </a:graphicData>
        </a:graphic>
      </p:graphicFrame>
      <p:sp>
        <p:nvSpPr>
          <p:cNvPr id="6" name="TextBox 5">
            <a:extLst>
              <a:ext uri="{FF2B5EF4-FFF2-40B4-BE49-F238E27FC236}">
                <a16:creationId xmlns:a16="http://schemas.microsoft.com/office/drawing/2014/main" id="{614A98C0-8A79-43BF-A0FD-3EB2C1FDA8C1}"/>
              </a:ext>
            </a:extLst>
          </p:cNvPr>
          <p:cNvSpPr txBox="1"/>
          <p:nvPr/>
        </p:nvSpPr>
        <p:spPr>
          <a:xfrm>
            <a:off x="1277420" y="5717840"/>
            <a:ext cx="3760341" cy="369332"/>
          </a:xfrm>
          <a:prstGeom prst="rect">
            <a:avLst/>
          </a:prstGeom>
          <a:noFill/>
        </p:spPr>
        <p:txBody>
          <a:bodyPr wrap="square" rtlCol="0">
            <a:spAutoFit/>
          </a:bodyPr>
          <a:lstStyle/>
          <a:p>
            <a:r>
              <a:rPr lang="en-US" dirty="0">
                <a:solidFill>
                  <a:schemeClr val="bg2"/>
                </a:solidFill>
              </a:rPr>
              <a:t>* WA share of total US production</a:t>
            </a:r>
          </a:p>
        </p:txBody>
      </p:sp>
      <p:sp>
        <p:nvSpPr>
          <p:cNvPr id="7" name="TextBox 6">
            <a:extLst>
              <a:ext uri="{FF2B5EF4-FFF2-40B4-BE49-F238E27FC236}">
                <a16:creationId xmlns:a16="http://schemas.microsoft.com/office/drawing/2014/main" id="{6205764A-7D8B-4315-A2C0-ECCD65D6550E}"/>
              </a:ext>
            </a:extLst>
          </p:cNvPr>
          <p:cNvSpPr txBox="1"/>
          <p:nvPr/>
        </p:nvSpPr>
        <p:spPr>
          <a:xfrm>
            <a:off x="2167849" y="6087438"/>
            <a:ext cx="5589140" cy="707886"/>
          </a:xfrm>
          <a:prstGeom prst="rect">
            <a:avLst/>
          </a:prstGeom>
          <a:noFill/>
        </p:spPr>
        <p:txBody>
          <a:bodyPr wrap="square" rtlCol="0">
            <a:spAutoFit/>
          </a:bodyPr>
          <a:lstStyle/>
          <a:p>
            <a:r>
              <a:rPr lang="en-US" sz="2000" b="1" dirty="0">
                <a:solidFill>
                  <a:schemeClr val="accent6"/>
                </a:solidFill>
              </a:rPr>
              <a:t>WA accounts for 30.9% of US farmgate organic fruit sales worth $590 mil</a:t>
            </a:r>
          </a:p>
        </p:txBody>
      </p:sp>
    </p:spTree>
    <p:extLst>
      <p:ext uri="{BB962C8B-B14F-4D97-AF65-F5344CB8AC3E}">
        <p14:creationId xmlns:p14="http://schemas.microsoft.com/office/powerpoint/2010/main" val="313173384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6E3084-396B-470B-8C8B-5210464D2C43}"/>
              </a:ext>
            </a:extLst>
          </p:cNvPr>
          <p:cNvSpPr txBox="1"/>
          <p:nvPr/>
        </p:nvSpPr>
        <p:spPr>
          <a:xfrm>
            <a:off x="1277420" y="770562"/>
            <a:ext cx="6589159" cy="584775"/>
          </a:xfrm>
          <a:prstGeom prst="rect">
            <a:avLst/>
          </a:prstGeom>
          <a:noFill/>
        </p:spPr>
        <p:txBody>
          <a:bodyPr wrap="square" rtlCol="0">
            <a:spAutoFit/>
          </a:bodyPr>
          <a:lstStyle/>
          <a:p>
            <a:pPr algn="ctr"/>
            <a:r>
              <a:rPr lang="en-US" sz="3200" b="1" dirty="0">
                <a:solidFill>
                  <a:schemeClr val="bg2"/>
                </a:solidFill>
                <a:latin typeface="+mj-lt"/>
              </a:rPr>
              <a:t>2019 NASS Organic Survey</a:t>
            </a:r>
          </a:p>
        </p:txBody>
      </p:sp>
      <p:sp>
        <p:nvSpPr>
          <p:cNvPr id="3" name="TextBox 2">
            <a:extLst>
              <a:ext uri="{FF2B5EF4-FFF2-40B4-BE49-F238E27FC236}">
                <a16:creationId xmlns:a16="http://schemas.microsoft.com/office/drawing/2014/main" id="{F6B93705-21F5-4CB6-994E-2BFCC4839265}"/>
              </a:ext>
            </a:extLst>
          </p:cNvPr>
          <p:cNvSpPr txBox="1"/>
          <p:nvPr/>
        </p:nvSpPr>
        <p:spPr>
          <a:xfrm>
            <a:off x="1277420" y="1355337"/>
            <a:ext cx="6589159" cy="461665"/>
          </a:xfrm>
          <a:prstGeom prst="rect">
            <a:avLst/>
          </a:prstGeom>
          <a:noFill/>
        </p:spPr>
        <p:txBody>
          <a:bodyPr wrap="square" rtlCol="0">
            <a:spAutoFit/>
          </a:bodyPr>
          <a:lstStyle/>
          <a:p>
            <a:pPr algn="ctr"/>
            <a:r>
              <a:rPr lang="en-US" sz="2400" b="1" dirty="0">
                <a:solidFill>
                  <a:schemeClr val="tx2"/>
                </a:solidFill>
                <a:latin typeface="+mj-lt"/>
              </a:rPr>
              <a:t>WA Organic Vegetable Production</a:t>
            </a:r>
          </a:p>
        </p:txBody>
      </p:sp>
      <p:graphicFrame>
        <p:nvGraphicFramePr>
          <p:cNvPr id="4" name="Table 4">
            <a:extLst>
              <a:ext uri="{FF2B5EF4-FFF2-40B4-BE49-F238E27FC236}">
                <a16:creationId xmlns:a16="http://schemas.microsoft.com/office/drawing/2014/main" id="{2DFB87BF-AE4B-4808-A114-BE3ED27CA6DC}"/>
              </a:ext>
            </a:extLst>
          </p:cNvPr>
          <p:cNvGraphicFramePr>
            <a:graphicFrameLocks noGrp="1"/>
          </p:cNvGraphicFramePr>
          <p:nvPr/>
        </p:nvGraphicFramePr>
        <p:xfrm>
          <a:off x="1277420" y="1827949"/>
          <a:ext cx="6589160" cy="3937000"/>
        </p:xfrm>
        <a:graphic>
          <a:graphicData uri="http://schemas.openxmlformats.org/drawingml/2006/table">
            <a:tbl>
              <a:tblPr firstRow="1" bandRow="1">
                <a:tableStyleId>{5C22544A-7EE6-4342-B048-85BDC9FD1C3A}</a:tableStyleId>
              </a:tblPr>
              <a:tblGrid>
                <a:gridCol w="1493178">
                  <a:extLst>
                    <a:ext uri="{9D8B030D-6E8A-4147-A177-3AD203B41FA5}">
                      <a16:colId xmlns:a16="http://schemas.microsoft.com/office/drawing/2014/main" val="52581478"/>
                    </a:ext>
                  </a:extLst>
                </a:gridCol>
                <a:gridCol w="1068512">
                  <a:extLst>
                    <a:ext uri="{9D8B030D-6E8A-4147-A177-3AD203B41FA5}">
                      <a16:colId xmlns:a16="http://schemas.microsoft.com/office/drawing/2014/main" val="1809207107"/>
                    </a:ext>
                  </a:extLst>
                </a:gridCol>
                <a:gridCol w="1109609">
                  <a:extLst>
                    <a:ext uri="{9D8B030D-6E8A-4147-A177-3AD203B41FA5}">
                      <a16:colId xmlns:a16="http://schemas.microsoft.com/office/drawing/2014/main" val="1465592776"/>
                    </a:ext>
                  </a:extLst>
                </a:gridCol>
                <a:gridCol w="1325366">
                  <a:extLst>
                    <a:ext uri="{9D8B030D-6E8A-4147-A177-3AD203B41FA5}">
                      <a16:colId xmlns:a16="http://schemas.microsoft.com/office/drawing/2014/main" val="2668984989"/>
                    </a:ext>
                  </a:extLst>
                </a:gridCol>
                <a:gridCol w="1592495">
                  <a:extLst>
                    <a:ext uri="{9D8B030D-6E8A-4147-A177-3AD203B41FA5}">
                      <a16:colId xmlns:a16="http://schemas.microsoft.com/office/drawing/2014/main" val="1643265287"/>
                    </a:ext>
                  </a:extLst>
                </a:gridCol>
              </a:tblGrid>
              <a:tr h="370840">
                <a:tc>
                  <a:txBody>
                    <a:bodyPr/>
                    <a:lstStyle/>
                    <a:p>
                      <a:endParaRPr lang="en-US" dirty="0"/>
                    </a:p>
                  </a:txBody>
                  <a:tcPr>
                    <a:solidFill>
                      <a:schemeClr val="bg1"/>
                    </a:solidFill>
                  </a:tcPr>
                </a:tc>
                <a:tc>
                  <a:txBody>
                    <a:bodyPr/>
                    <a:lstStyle/>
                    <a:p>
                      <a:pPr algn="ctr"/>
                      <a:r>
                        <a:rPr lang="en-US" dirty="0"/>
                        <a:t>% US*</a:t>
                      </a:r>
                    </a:p>
                  </a:txBody>
                  <a:tcPr>
                    <a:solidFill>
                      <a:schemeClr val="bg1"/>
                    </a:solidFill>
                  </a:tcPr>
                </a:tc>
                <a:tc>
                  <a:txBody>
                    <a:bodyPr/>
                    <a:lstStyle/>
                    <a:p>
                      <a:pPr algn="ctr"/>
                      <a:r>
                        <a:rPr lang="en-US" dirty="0"/>
                        <a:t>US rank</a:t>
                      </a:r>
                    </a:p>
                  </a:txBody>
                  <a:tcPr>
                    <a:solidFill>
                      <a:schemeClr val="bg1"/>
                    </a:solidFill>
                  </a:tcPr>
                </a:tc>
                <a:tc>
                  <a:txBody>
                    <a:bodyPr/>
                    <a:lstStyle/>
                    <a:p>
                      <a:pPr algn="ctr"/>
                      <a:r>
                        <a:rPr lang="en-US" dirty="0"/>
                        <a:t>Top State</a:t>
                      </a:r>
                    </a:p>
                  </a:txBody>
                  <a:tcPr>
                    <a:solidFill>
                      <a:schemeClr val="bg1"/>
                    </a:solidFill>
                  </a:tcPr>
                </a:tc>
                <a:tc>
                  <a:txBody>
                    <a:bodyPr/>
                    <a:lstStyle/>
                    <a:p>
                      <a:pPr algn="ctr"/>
                      <a:r>
                        <a:rPr lang="en-US" dirty="0"/>
                        <a:t> Value Mil $</a:t>
                      </a:r>
                    </a:p>
                  </a:txBody>
                  <a:tcPr>
                    <a:solidFill>
                      <a:schemeClr val="bg1"/>
                    </a:solidFill>
                  </a:tcPr>
                </a:tc>
                <a:extLst>
                  <a:ext uri="{0D108BD9-81ED-4DB2-BD59-A6C34878D82A}">
                    <a16:rowId xmlns:a16="http://schemas.microsoft.com/office/drawing/2014/main" val="3582038941"/>
                  </a:ext>
                </a:extLst>
              </a:tr>
              <a:tr h="370840">
                <a:tc>
                  <a:txBody>
                    <a:bodyPr/>
                    <a:lstStyle/>
                    <a:p>
                      <a:r>
                        <a:rPr lang="en-US" sz="2000" dirty="0"/>
                        <a:t>Carrot</a:t>
                      </a:r>
                    </a:p>
                  </a:txBody>
                  <a:tcPr>
                    <a:solidFill>
                      <a:schemeClr val="bg1">
                        <a:lumMod val="40000"/>
                        <a:lumOff val="60000"/>
                      </a:schemeClr>
                    </a:solidFill>
                  </a:tcPr>
                </a:tc>
                <a:tc>
                  <a:txBody>
                    <a:bodyPr/>
                    <a:lstStyle/>
                    <a:p>
                      <a:pPr algn="ctr"/>
                      <a:r>
                        <a:rPr lang="en-US" dirty="0"/>
                        <a:t>5.1</a:t>
                      </a:r>
                    </a:p>
                  </a:txBody>
                  <a:tcPr>
                    <a:solidFill>
                      <a:schemeClr val="bg1">
                        <a:lumMod val="40000"/>
                        <a:lumOff val="60000"/>
                      </a:schemeClr>
                    </a:solidFill>
                  </a:tcPr>
                </a:tc>
                <a:tc>
                  <a:txBody>
                    <a:bodyPr/>
                    <a:lstStyle/>
                    <a:p>
                      <a:pPr algn="ctr"/>
                      <a:r>
                        <a:rPr lang="en-US" dirty="0"/>
                        <a:t>2</a:t>
                      </a:r>
                    </a:p>
                  </a:txBody>
                  <a:tcPr>
                    <a:solidFill>
                      <a:schemeClr val="bg1">
                        <a:lumMod val="40000"/>
                        <a:lumOff val="60000"/>
                      </a:schemeClr>
                    </a:solidFill>
                  </a:tcPr>
                </a:tc>
                <a:tc>
                  <a:txBody>
                    <a:bodyPr/>
                    <a:lstStyle/>
                    <a:p>
                      <a:pPr algn="ctr"/>
                      <a:r>
                        <a:rPr lang="en-US" dirty="0"/>
                        <a:t>CA</a:t>
                      </a:r>
                    </a:p>
                  </a:txBody>
                  <a:tcPr>
                    <a:solidFill>
                      <a:schemeClr val="bg1">
                        <a:lumMod val="40000"/>
                        <a:lumOff val="60000"/>
                      </a:schemeClr>
                    </a:solidFill>
                  </a:tcPr>
                </a:tc>
                <a:tc>
                  <a:txBody>
                    <a:bodyPr/>
                    <a:lstStyle/>
                    <a:p>
                      <a:pPr algn="r"/>
                      <a:r>
                        <a:rPr lang="en-US" dirty="0"/>
                        <a:t>6.31</a:t>
                      </a:r>
                    </a:p>
                  </a:txBody>
                  <a:tcPr marR="365760">
                    <a:solidFill>
                      <a:schemeClr val="bg1">
                        <a:lumMod val="40000"/>
                        <a:lumOff val="60000"/>
                      </a:schemeClr>
                    </a:solidFill>
                  </a:tcPr>
                </a:tc>
                <a:extLst>
                  <a:ext uri="{0D108BD9-81ED-4DB2-BD59-A6C34878D82A}">
                    <a16:rowId xmlns:a16="http://schemas.microsoft.com/office/drawing/2014/main" val="1526739410"/>
                  </a:ext>
                </a:extLst>
              </a:tr>
              <a:tr h="370840">
                <a:tc>
                  <a:txBody>
                    <a:bodyPr/>
                    <a:lstStyle/>
                    <a:p>
                      <a:r>
                        <a:rPr lang="en-US" sz="2000" dirty="0"/>
                        <a:t>Herbs</a:t>
                      </a:r>
                    </a:p>
                  </a:txBody>
                  <a:tcPr>
                    <a:solidFill>
                      <a:schemeClr val="bg1">
                        <a:lumMod val="20000"/>
                        <a:lumOff val="80000"/>
                      </a:schemeClr>
                    </a:solidFill>
                  </a:tcPr>
                </a:tc>
                <a:tc>
                  <a:txBody>
                    <a:bodyPr/>
                    <a:lstStyle/>
                    <a:p>
                      <a:pPr algn="ctr"/>
                      <a:r>
                        <a:rPr lang="en-US" dirty="0"/>
                        <a:t>7.9</a:t>
                      </a:r>
                    </a:p>
                  </a:txBody>
                  <a:tcPr>
                    <a:solidFill>
                      <a:schemeClr val="bg1">
                        <a:lumMod val="20000"/>
                        <a:lumOff val="80000"/>
                      </a:schemeClr>
                    </a:solidFill>
                  </a:tcPr>
                </a:tc>
                <a:tc>
                  <a:txBody>
                    <a:bodyPr/>
                    <a:lstStyle/>
                    <a:p>
                      <a:pPr algn="ctr"/>
                      <a:r>
                        <a:rPr lang="en-US" dirty="0"/>
                        <a:t>2</a:t>
                      </a:r>
                    </a:p>
                  </a:txBody>
                  <a:tcPr>
                    <a:solidFill>
                      <a:schemeClr val="bg1">
                        <a:lumMod val="20000"/>
                        <a:lumOff val="80000"/>
                      </a:schemeClr>
                    </a:solidFill>
                  </a:tcPr>
                </a:tc>
                <a:tc>
                  <a:txBody>
                    <a:bodyPr/>
                    <a:lstStyle/>
                    <a:p>
                      <a:pPr algn="ctr"/>
                      <a:r>
                        <a:rPr lang="en-US" dirty="0"/>
                        <a:t>CA</a:t>
                      </a:r>
                    </a:p>
                  </a:txBody>
                  <a:tcPr>
                    <a:solidFill>
                      <a:schemeClr val="bg1">
                        <a:lumMod val="20000"/>
                        <a:lumOff val="80000"/>
                      </a:schemeClr>
                    </a:solidFill>
                  </a:tcPr>
                </a:tc>
                <a:tc>
                  <a:txBody>
                    <a:bodyPr/>
                    <a:lstStyle/>
                    <a:p>
                      <a:pPr algn="r"/>
                      <a:r>
                        <a:rPr lang="en-US" dirty="0"/>
                        <a:t>--</a:t>
                      </a:r>
                    </a:p>
                  </a:txBody>
                  <a:tcPr marR="365760">
                    <a:solidFill>
                      <a:schemeClr val="bg1">
                        <a:lumMod val="20000"/>
                        <a:lumOff val="80000"/>
                      </a:schemeClr>
                    </a:solidFill>
                  </a:tcPr>
                </a:tc>
                <a:extLst>
                  <a:ext uri="{0D108BD9-81ED-4DB2-BD59-A6C34878D82A}">
                    <a16:rowId xmlns:a16="http://schemas.microsoft.com/office/drawing/2014/main" val="966622388"/>
                  </a:ext>
                </a:extLst>
              </a:tr>
              <a:tr h="370840">
                <a:tc>
                  <a:txBody>
                    <a:bodyPr/>
                    <a:lstStyle/>
                    <a:p>
                      <a:r>
                        <a:rPr lang="en-US" sz="2000" dirty="0"/>
                        <a:t>Onion (all)</a:t>
                      </a:r>
                    </a:p>
                  </a:txBody>
                  <a:tcPr>
                    <a:solidFill>
                      <a:schemeClr val="bg1">
                        <a:lumMod val="40000"/>
                        <a:lumOff val="60000"/>
                      </a:schemeClr>
                    </a:solidFill>
                  </a:tcPr>
                </a:tc>
                <a:tc>
                  <a:txBody>
                    <a:bodyPr/>
                    <a:lstStyle/>
                    <a:p>
                      <a:pPr algn="ctr"/>
                      <a:r>
                        <a:rPr lang="en-US" dirty="0"/>
                        <a:t>13.6</a:t>
                      </a:r>
                    </a:p>
                  </a:txBody>
                  <a:tcPr>
                    <a:solidFill>
                      <a:schemeClr val="bg1">
                        <a:lumMod val="40000"/>
                        <a:lumOff val="60000"/>
                      </a:schemeClr>
                    </a:solidFill>
                  </a:tcPr>
                </a:tc>
                <a:tc>
                  <a:txBody>
                    <a:bodyPr/>
                    <a:lstStyle/>
                    <a:p>
                      <a:pPr algn="ctr"/>
                      <a:r>
                        <a:rPr lang="en-US" dirty="0"/>
                        <a:t>3</a:t>
                      </a:r>
                    </a:p>
                  </a:txBody>
                  <a:tcPr>
                    <a:solidFill>
                      <a:schemeClr val="bg1">
                        <a:lumMod val="40000"/>
                        <a:lumOff val="60000"/>
                      </a:schemeClr>
                    </a:solidFill>
                  </a:tcPr>
                </a:tc>
                <a:tc>
                  <a:txBody>
                    <a:bodyPr/>
                    <a:lstStyle/>
                    <a:p>
                      <a:pPr algn="ctr"/>
                      <a:r>
                        <a:rPr lang="en-US" dirty="0"/>
                        <a:t>OR</a:t>
                      </a:r>
                    </a:p>
                  </a:txBody>
                  <a:tcPr>
                    <a:solidFill>
                      <a:schemeClr val="bg1">
                        <a:lumMod val="40000"/>
                        <a:lumOff val="60000"/>
                      </a:schemeClr>
                    </a:solidFill>
                  </a:tcPr>
                </a:tc>
                <a:tc>
                  <a:txBody>
                    <a:bodyPr/>
                    <a:lstStyle/>
                    <a:p>
                      <a:pPr algn="r"/>
                      <a:r>
                        <a:rPr lang="en-US" dirty="0"/>
                        <a:t>--</a:t>
                      </a:r>
                    </a:p>
                  </a:txBody>
                  <a:tcPr marR="365760">
                    <a:solidFill>
                      <a:schemeClr val="bg1">
                        <a:lumMod val="40000"/>
                        <a:lumOff val="60000"/>
                      </a:schemeClr>
                    </a:solidFill>
                  </a:tcPr>
                </a:tc>
                <a:extLst>
                  <a:ext uri="{0D108BD9-81ED-4DB2-BD59-A6C34878D82A}">
                    <a16:rowId xmlns:a16="http://schemas.microsoft.com/office/drawing/2014/main" val="833265514"/>
                  </a:ext>
                </a:extLst>
              </a:tr>
              <a:tr h="370840">
                <a:tc>
                  <a:txBody>
                    <a:bodyPr/>
                    <a:lstStyle/>
                    <a:p>
                      <a:r>
                        <a:rPr lang="en-US" sz="2000" dirty="0"/>
                        <a:t>Peas, gr</a:t>
                      </a:r>
                    </a:p>
                  </a:txBody>
                  <a:tcPr>
                    <a:solidFill>
                      <a:schemeClr val="bg1">
                        <a:lumMod val="20000"/>
                        <a:lumOff val="80000"/>
                      </a:schemeClr>
                    </a:solidFill>
                  </a:tcPr>
                </a:tc>
                <a:tc>
                  <a:txBody>
                    <a:bodyPr/>
                    <a:lstStyle/>
                    <a:p>
                      <a:pPr algn="ctr"/>
                      <a:r>
                        <a:rPr lang="en-US" dirty="0"/>
                        <a:t>39.0</a:t>
                      </a:r>
                    </a:p>
                  </a:txBody>
                  <a:tcPr>
                    <a:solidFill>
                      <a:schemeClr val="bg1">
                        <a:lumMod val="20000"/>
                        <a:lumOff val="80000"/>
                      </a:schemeClr>
                    </a:solidFill>
                  </a:tcPr>
                </a:tc>
                <a:tc>
                  <a:txBody>
                    <a:bodyPr/>
                    <a:lstStyle/>
                    <a:p>
                      <a:pPr algn="ctr"/>
                      <a:r>
                        <a:rPr lang="en-US" dirty="0"/>
                        <a:t>1</a:t>
                      </a:r>
                    </a:p>
                  </a:txBody>
                  <a:tcPr>
                    <a:solidFill>
                      <a:schemeClr val="bg1">
                        <a:lumMod val="20000"/>
                        <a:lumOff val="80000"/>
                      </a:schemeClr>
                    </a:solidFill>
                  </a:tcPr>
                </a:tc>
                <a:tc>
                  <a:txBody>
                    <a:bodyPr/>
                    <a:lstStyle/>
                    <a:p>
                      <a:pPr algn="ctr"/>
                      <a:r>
                        <a:rPr lang="en-US" dirty="0"/>
                        <a:t>WA</a:t>
                      </a:r>
                    </a:p>
                  </a:txBody>
                  <a:tcPr>
                    <a:solidFill>
                      <a:schemeClr val="bg1">
                        <a:lumMod val="20000"/>
                        <a:lumOff val="80000"/>
                      </a:schemeClr>
                    </a:solidFill>
                  </a:tcPr>
                </a:tc>
                <a:tc>
                  <a:txBody>
                    <a:bodyPr/>
                    <a:lstStyle/>
                    <a:p>
                      <a:pPr algn="r"/>
                      <a:r>
                        <a:rPr lang="en-US" dirty="0"/>
                        <a:t>8.39</a:t>
                      </a:r>
                    </a:p>
                  </a:txBody>
                  <a:tcPr marR="365760">
                    <a:solidFill>
                      <a:schemeClr val="bg1">
                        <a:lumMod val="20000"/>
                        <a:lumOff val="80000"/>
                      </a:schemeClr>
                    </a:solidFill>
                  </a:tcPr>
                </a:tc>
                <a:extLst>
                  <a:ext uri="{0D108BD9-81ED-4DB2-BD59-A6C34878D82A}">
                    <a16:rowId xmlns:a16="http://schemas.microsoft.com/office/drawing/2014/main" val="2832090965"/>
                  </a:ext>
                </a:extLst>
              </a:tr>
              <a:tr h="370840">
                <a:tc>
                  <a:txBody>
                    <a:bodyPr/>
                    <a:lstStyle/>
                    <a:p>
                      <a:r>
                        <a:rPr lang="en-US" sz="2000" dirty="0"/>
                        <a:t>Potato</a:t>
                      </a:r>
                    </a:p>
                  </a:txBody>
                  <a:tcPr>
                    <a:solidFill>
                      <a:schemeClr val="bg1">
                        <a:lumMod val="40000"/>
                        <a:lumOff val="60000"/>
                      </a:schemeClr>
                    </a:solidFill>
                  </a:tcPr>
                </a:tc>
                <a:tc>
                  <a:txBody>
                    <a:bodyPr/>
                    <a:lstStyle/>
                    <a:p>
                      <a:pPr algn="ctr"/>
                      <a:r>
                        <a:rPr lang="en-US" dirty="0"/>
                        <a:t>19.3</a:t>
                      </a:r>
                    </a:p>
                  </a:txBody>
                  <a:tcPr>
                    <a:solidFill>
                      <a:schemeClr val="bg1">
                        <a:lumMod val="40000"/>
                        <a:lumOff val="60000"/>
                      </a:schemeClr>
                    </a:solidFill>
                  </a:tcPr>
                </a:tc>
                <a:tc>
                  <a:txBody>
                    <a:bodyPr/>
                    <a:lstStyle/>
                    <a:p>
                      <a:pPr algn="ctr"/>
                      <a:r>
                        <a:rPr lang="en-US" dirty="0"/>
                        <a:t>2</a:t>
                      </a:r>
                    </a:p>
                  </a:txBody>
                  <a:tcPr>
                    <a:solidFill>
                      <a:schemeClr val="bg1">
                        <a:lumMod val="40000"/>
                        <a:lumOff val="60000"/>
                      </a:schemeClr>
                    </a:solidFill>
                  </a:tcPr>
                </a:tc>
                <a:tc>
                  <a:txBody>
                    <a:bodyPr/>
                    <a:lstStyle/>
                    <a:p>
                      <a:pPr algn="ctr"/>
                      <a:r>
                        <a:rPr lang="en-US" dirty="0"/>
                        <a:t>CA</a:t>
                      </a:r>
                    </a:p>
                  </a:txBody>
                  <a:tcPr>
                    <a:solidFill>
                      <a:schemeClr val="bg1">
                        <a:lumMod val="40000"/>
                        <a:lumOff val="60000"/>
                      </a:schemeClr>
                    </a:solidFill>
                  </a:tcPr>
                </a:tc>
                <a:tc>
                  <a:txBody>
                    <a:bodyPr/>
                    <a:lstStyle/>
                    <a:p>
                      <a:pPr algn="r"/>
                      <a:r>
                        <a:rPr lang="en-US" dirty="0"/>
                        <a:t>8.91</a:t>
                      </a:r>
                    </a:p>
                  </a:txBody>
                  <a:tcPr marR="365760">
                    <a:solidFill>
                      <a:schemeClr val="bg1">
                        <a:lumMod val="40000"/>
                        <a:lumOff val="60000"/>
                      </a:schemeClr>
                    </a:solidFill>
                  </a:tcPr>
                </a:tc>
                <a:extLst>
                  <a:ext uri="{0D108BD9-81ED-4DB2-BD59-A6C34878D82A}">
                    <a16:rowId xmlns:a16="http://schemas.microsoft.com/office/drawing/2014/main" val="2456841653"/>
                  </a:ext>
                </a:extLst>
              </a:tr>
              <a:tr h="370840">
                <a:tc>
                  <a:txBody>
                    <a:bodyPr/>
                    <a:lstStyle/>
                    <a:p>
                      <a:r>
                        <a:rPr lang="en-US" sz="2000" dirty="0"/>
                        <a:t>Spinach</a:t>
                      </a:r>
                    </a:p>
                  </a:txBody>
                  <a:tcPr>
                    <a:solidFill>
                      <a:schemeClr val="bg1">
                        <a:lumMod val="20000"/>
                        <a:lumOff val="80000"/>
                      </a:schemeClr>
                    </a:solidFill>
                  </a:tcPr>
                </a:tc>
                <a:tc>
                  <a:txBody>
                    <a:bodyPr/>
                    <a:lstStyle/>
                    <a:p>
                      <a:pPr algn="ctr"/>
                      <a:r>
                        <a:rPr lang="en-US" dirty="0"/>
                        <a:t>1.8</a:t>
                      </a:r>
                    </a:p>
                  </a:txBody>
                  <a:tcPr>
                    <a:solidFill>
                      <a:schemeClr val="bg1">
                        <a:lumMod val="20000"/>
                        <a:lumOff val="80000"/>
                      </a:schemeClr>
                    </a:solidFill>
                  </a:tcPr>
                </a:tc>
                <a:tc>
                  <a:txBody>
                    <a:bodyPr/>
                    <a:lstStyle/>
                    <a:p>
                      <a:pPr algn="ctr"/>
                      <a:r>
                        <a:rPr lang="en-US" dirty="0"/>
                        <a:t>2</a:t>
                      </a:r>
                    </a:p>
                  </a:txBody>
                  <a:tcPr>
                    <a:solidFill>
                      <a:schemeClr val="bg1">
                        <a:lumMod val="20000"/>
                        <a:lumOff val="80000"/>
                      </a:schemeClr>
                    </a:solidFill>
                  </a:tcPr>
                </a:tc>
                <a:tc>
                  <a:txBody>
                    <a:bodyPr/>
                    <a:lstStyle/>
                    <a:p>
                      <a:pPr algn="ctr"/>
                      <a:r>
                        <a:rPr lang="en-US" dirty="0"/>
                        <a:t>CA</a:t>
                      </a:r>
                    </a:p>
                  </a:txBody>
                  <a:tcPr>
                    <a:solidFill>
                      <a:schemeClr val="bg1">
                        <a:lumMod val="20000"/>
                        <a:lumOff val="80000"/>
                      </a:schemeClr>
                    </a:solidFill>
                  </a:tcPr>
                </a:tc>
                <a:tc>
                  <a:txBody>
                    <a:bodyPr/>
                    <a:lstStyle/>
                    <a:p>
                      <a:pPr algn="r"/>
                      <a:r>
                        <a:rPr lang="en-US" dirty="0"/>
                        <a:t>4.21</a:t>
                      </a:r>
                    </a:p>
                  </a:txBody>
                  <a:tcPr marR="365760">
                    <a:solidFill>
                      <a:schemeClr val="bg1">
                        <a:lumMod val="20000"/>
                        <a:lumOff val="80000"/>
                      </a:schemeClr>
                    </a:solidFill>
                  </a:tcPr>
                </a:tc>
                <a:extLst>
                  <a:ext uri="{0D108BD9-81ED-4DB2-BD59-A6C34878D82A}">
                    <a16:rowId xmlns:a16="http://schemas.microsoft.com/office/drawing/2014/main" val="1867653073"/>
                  </a:ext>
                </a:extLst>
              </a:tr>
              <a:tr h="370840">
                <a:tc>
                  <a:txBody>
                    <a:bodyPr/>
                    <a:lstStyle/>
                    <a:p>
                      <a:r>
                        <a:rPr lang="en-US" sz="2000" dirty="0"/>
                        <a:t>Squash</a:t>
                      </a:r>
                    </a:p>
                  </a:txBody>
                  <a:tcPr>
                    <a:solidFill>
                      <a:schemeClr val="bg1">
                        <a:lumMod val="40000"/>
                        <a:lumOff val="60000"/>
                      </a:schemeClr>
                    </a:solidFill>
                  </a:tcPr>
                </a:tc>
                <a:tc>
                  <a:txBody>
                    <a:bodyPr/>
                    <a:lstStyle/>
                    <a:p>
                      <a:pPr algn="ctr"/>
                      <a:r>
                        <a:rPr lang="en-US" dirty="0"/>
                        <a:t>10.7</a:t>
                      </a:r>
                    </a:p>
                  </a:txBody>
                  <a:tcPr>
                    <a:solidFill>
                      <a:schemeClr val="bg1">
                        <a:lumMod val="40000"/>
                        <a:lumOff val="60000"/>
                      </a:schemeClr>
                    </a:solidFill>
                  </a:tcPr>
                </a:tc>
                <a:tc>
                  <a:txBody>
                    <a:bodyPr/>
                    <a:lstStyle/>
                    <a:p>
                      <a:pPr algn="ctr"/>
                      <a:r>
                        <a:rPr lang="en-US" dirty="0"/>
                        <a:t>2</a:t>
                      </a:r>
                    </a:p>
                  </a:txBody>
                  <a:tcPr>
                    <a:solidFill>
                      <a:schemeClr val="bg1">
                        <a:lumMod val="40000"/>
                        <a:lumOff val="60000"/>
                      </a:schemeClr>
                    </a:solidFill>
                  </a:tcPr>
                </a:tc>
                <a:tc>
                  <a:txBody>
                    <a:bodyPr/>
                    <a:lstStyle/>
                    <a:p>
                      <a:pPr algn="ctr"/>
                      <a:r>
                        <a:rPr lang="en-US" dirty="0"/>
                        <a:t>CA</a:t>
                      </a:r>
                    </a:p>
                  </a:txBody>
                  <a:tcPr>
                    <a:solidFill>
                      <a:schemeClr val="bg1">
                        <a:lumMod val="40000"/>
                        <a:lumOff val="60000"/>
                      </a:schemeClr>
                    </a:solidFill>
                  </a:tcPr>
                </a:tc>
                <a:tc>
                  <a:txBody>
                    <a:bodyPr/>
                    <a:lstStyle/>
                    <a:p>
                      <a:pPr algn="r"/>
                      <a:r>
                        <a:rPr lang="en-US" dirty="0"/>
                        <a:t>5.38</a:t>
                      </a:r>
                    </a:p>
                  </a:txBody>
                  <a:tcPr marR="365760">
                    <a:solidFill>
                      <a:schemeClr val="bg1">
                        <a:lumMod val="40000"/>
                        <a:lumOff val="60000"/>
                      </a:schemeClr>
                    </a:solidFill>
                  </a:tcPr>
                </a:tc>
                <a:extLst>
                  <a:ext uri="{0D108BD9-81ED-4DB2-BD59-A6C34878D82A}">
                    <a16:rowId xmlns:a16="http://schemas.microsoft.com/office/drawing/2014/main" val="3501256321"/>
                  </a:ext>
                </a:extLst>
              </a:tr>
              <a:tr h="370840">
                <a:tc>
                  <a:txBody>
                    <a:bodyPr/>
                    <a:lstStyle/>
                    <a:p>
                      <a:r>
                        <a:rPr lang="en-US" sz="2000" dirty="0"/>
                        <a:t>Sweet corn</a:t>
                      </a:r>
                    </a:p>
                  </a:txBody>
                  <a:tcPr>
                    <a:solidFill>
                      <a:schemeClr val="bg1">
                        <a:lumMod val="20000"/>
                        <a:lumOff val="80000"/>
                      </a:schemeClr>
                    </a:solidFill>
                  </a:tcPr>
                </a:tc>
                <a:tc>
                  <a:txBody>
                    <a:bodyPr/>
                    <a:lstStyle/>
                    <a:p>
                      <a:pPr algn="ctr"/>
                      <a:r>
                        <a:rPr lang="en-US" dirty="0"/>
                        <a:t>40.8</a:t>
                      </a:r>
                    </a:p>
                  </a:txBody>
                  <a:tcPr>
                    <a:solidFill>
                      <a:schemeClr val="bg1">
                        <a:lumMod val="20000"/>
                        <a:lumOff val="80000"/>
                      </a:schemeClr>
                    </a:solidFill>
                  </a:tcPr>
                </a:tc>
                <a:tc>
                  <a:txBody>
                    <a:bodyPr/>
                    <a:lstStyle/>
                    <a:p>
                      <a:pPr algn="ctr"/>
                      <a:r>
                        <a:rPr lang="en-US" dirty="0"/>
                        <a:t>1</a:t>
                      </a:r>
                    </a:p>
                  </a:txBody>
                  <a:tcPr>
                    <a:solidFill>
                      <a:schemeClr val="bg1">
                        <a:lumMod val="20000"/>
                        <a:lumOff val="80000"/>
                      </a:schemeClr>
                    </a:solidFill>
                  </a:tcPr>
                </a:tc>
                <a:tc>
                  <a:txBody>
                    <a:bodyPr/>
                    <a:lstStyle/>
                    <a:p>
                      <a:pPr algn="ctr"/>
                      <a:r>
                        <a:rPr lang="en-US" dirty="0"/>
                        <a:t>CA</a:t>
                      </a:r>
                    </a:p>
                  </a:txBody>
                  <a:tcPr>
                    <a:solidFill>
                      <a:schemeClr val="bg1">
                        <a:lumMod val="20000"/>
                        <a:lumOff val="80000"/>
                      </a:schemeClr>
                    </a:solidFill>
                  </a:tcPr>
                </a:tc>
                <a:tc>
                  <a:txBody>
                    <a:bodyPr/>
                    <a:lstStyle/>
                    <a:p>
                      <a:pPr algn="r"/>
                      <a:r>
                        <a:rPr lang="en-US" dirty="0"/>
                        <a:t>9.84</a:t>
                      </a:r>
                    </a:p>
                  </a:txBody>
                  <a:tcPr marR="365760">
                    <a:solidFill>
                      <a:schemeClr val="bg1">
                        <a:lumMod val="20000"/>
                        <a:lumOff val="80000"/>
                      </a:schemeClr>
                    </a:solidFill>
                  </a:tcPr>
                </a:tc>
                <a:extLst>
                  <a:ext uri="{0D108BD9-81ED-4DB2-BD59-A6C34878D82A}">
                    <a16:rowId xmlns:a16="http://schemas.microsoft.com/office/drawing/2014/main" val="98975559"/>
                  </a:ext>
                </a:extLst>
              </a:tr>
              <a:tr h="370840">
                <a:tc>
                  <a:txBody>
                    <a:bodyPr/>
                    <a:lstStyle/>
                    <a:p>
                      <a:r>
                        <a:rPr lang="en-US" sz="2000" dirty="0"/>
                        <a:t>Other</a:t>
                      </a:r>
                    </a:p>
                  </a:txBody>
                  <a:tcPr>
                    <a:solidFill>
                      <a:schemeClr val="bg1">
                        <a:lumMod val="40000"/>
                        <a:lumOff val="60000"/>
                      </a:schemeClr>
                    </a:solidFill>
                  </a:tcPr>
                </a:tc>
                <a:tc>
                  <a:txBody>
                    <a:bodyPr/>
                    <a:lstStyle/>
                    <a:p>
                      <a:pPr algn="ctr"/>
                      <a:r>
                        <a:rPr lang="en-US" dirty="0"/>
                        <a:t>--</a:t>
                      </a:r>
                    </a:p>
                  </a:txBody>
                  <a:tcPr>
                    <a:solidFill>
                      <a:schemeClr val="bg1">
                        <a:lumMod val="40000"/>
                        <a:lumOff val="60000"/>
                      </a:schemeClr>
                    </a:solidFill>
                  </a:tcPr>
                </a:tc>
                <a:tc>
                  <a:txBody>
                    <a:bodyPr/>
                    <a:lstStyle/>
                    <a:p>
                      <a:pPr algn="ctr"/>
                      <a:r>
                        <a:rPr lang="en-US" dirty="0"/>
                        <a:t>2</a:t>
                      </a:r>
                    </a:p>
                  </a:txBody>
                  <a:tcPr>
                    <a:solidFill>
                      <a:schemeClr val="bg1">
                        <a:lumMod val="40000"/>
                        <a:lumOff val="60000"/>
                      </a:schemeClr>
                    </a:solidFill>
                  </a:tcPr>
                </a:tc>
                <a:tc>
                  <a:txBody>
                    <a:bodyPr/>
                    <a:lstStyle/>
                    <a:p>
                      <a:pPr algn="ctr"/>
                      <a:r>
                        <a:rPr lang="en-US" dirty="0"/>
                        <a:t>CA</a:t>
                      </a:r>
                    </a:p>
                  </a:txBody>
                  <a:tcPr>
                    <a:solidFill>
                      <a:schemeClr val="bg1">
                        <a:lumMod val="40000"/>
                        <a:lumOff val="60000"/>
                      </a:schemeClr>
                    </a:solidFill>
                  </a:tcPr>
                </a:tc>
                <a:tc>
                  <a:txBody>
                    <a:bodyPr/>
                    <a:lstStyle/>
                    <a:p>
                      <a:pPr algn="r"/>
                      <a:r>
                        <a:rPr lang="en-US" dirty="0"/>
                        <a:t>11.31</a:t>
                      </a:r>
                    </a:p>
                  </a:txBody>
                  <a:tcPr marR="365760">
                    <a:solidFill>
                      <a:schemeClr val="bg1">
                        <a:lumMod val="40000"/>
                        <a:lumOff val="60000"/>
                      </a:schemeClr>
                    </a:solidFill>
                  </a:tcPr>
                </a:tc>
                <a:extLst>
                  <a:ext uri="{0D108BD9-81ED-4DB2-BD59-A6C34878D82A}">
                    <a16:rowId xmlns:a16="http://schemas.microsoft.com/office/drawing/2014/main" val="3731966942"/>
                  </a:ext>
                </a:extLst>
              </a:tr>
            </a:tbl>
          </a:graphicData>
        </a:graphic>
      </p:graphicFrame>
      <p:sp>
        <p:nvSpPr>
          <p:cNvPr id="6" name="TextBox 5">
            <a:extLst>
              <a:ext uri="{FF2B5EF4-FFF2-40B4-BE49-F238E27FC236}">
                <a16:creationId xmlns:a16="http://schemas.microsoft.com/office/drawing/2014/main" id="{614A98C0-8A79-43BF-A0FD-3EB2C1FDA8C1}"/>
              </a:ext>
            </a:extLst>
          </p:cNvPr>
          <p:cNvSpPr txBox="1"/>
          <p:nvPr/>
        </p:nvSpPr>
        <p:spPr>
          <a:xfrm>
            <a:off x="1277420" y="5758936"/>
            <a:ext cx="3760341" cy="369332"/>
          </a:xfrm>
          <a:prstGeom prst="rect">
            <a:avLst/>
          </a:prstGeom>
          <a:noFill/>
        </p:spPr>
        <p:txBody>
          <a:bodyPr wrap="square" rtlCol="0">
            <a:spAutoFit/>
          </a:bodyPr>
          <a:lstStyle/>
          <a:p>
            <a:r>
              <a:rPr lang="en-US" dirty="0">
                <a:solidFill>
                  <a:schemeClr val="bg2"/>
                </a:solidFill>
              </a:rPr>
              <a:t>* WA share of total US production</a:t>
            </a:r>
          </a:p>
        </p:txBody>
      </p:sp>
      <p:sp>
        <p:nvSpPr>
          <p:cNvPr id="5" name="TextBox 4">
            <a:extLst>
              <a:ext uri="{FF2B5EF4-FFF2-40B4-BE49-F238E27FC236}">
                <a16:creationId xmlns:a16="http://schemas.microsoft.com/office/drawing/2014/main" id="{846949CE-DBA0-48FA-BF9B-759FE46E1D8F}"/>
              </a:ext>
            </a:extLst>
          </p:cNvPr>
          <p:cNvSpPr txBox="1"/>
          <p:nvPr/>
        </p:nvSpPr>
        <p:spPr>
          <a:xfrm>
            <a:off x="2167849" y="6087438"/>
            <a:ext cx="5589140" cy="707886"/>
          </a:xfrm>
          <a:prstGeom prst="rect">
            <a:avLst/>
          </a:prstGeom>
          <a:noFill/>
        </p:spPr>
        <p:txBody>
          <a:bodyPr wrap="square" rtlCol="0">
            <a:spAutoFit/>
          </a:bodyPr>
          <a:lstStyle/>
          <a:p>
            <a:r>
              <a:rPr lang="en-US" sz="2000" b="1" dirty="0">
                <a:solidFill>
                  <a:schemeClr val="accent6"/>
                </a:solidFill>
              </a:rPr>
              <a:t>WA accounts for 3.8% of US farmgate organic vegetable sales worth $80 mil</a:t>
            </a:r>
          </a:p>
        </p:txBody>
      </p:sp>
    </p:spTree>
    <p:extLst>
      <p:ext uri="{BB962C8B-B14F-4D97-AF65-F5344CB8AC3E}">
        <p14:creationId xmlns:p14="http://schemas.microsoft.com/office/powerpoint/2010/main" val="248138318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6E3084-396B-470B-8C8B-5210464D2C43}"/>
              </a:ext>
            </a:extLst>
          </p:cNvPr>
          <p:cNvSpPr txBox="1"/>
          <p:nvPr/>
        </p:nvSpPr>
        <p:spPr>
          <a:xfrm>
            <a:off x="1623317" y="770562"/>
            <a:ext cx="5897366"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bg2"/>
                </a:solidFill>
                <a:effectLst/>
                <a:uLnTx/>
                <a:uFillTx/>
                <a:latin typeface="+mj-lt"/>
                <a:ea typeface="MS PGothic" panose="020B0600070205080204" pitchFamily="34" charset="-128"/>
                <a:cs typeface="+mn-cs"/>
              </a:rPr>
              <a:t>2019 NASS Organic Survey</a:t>
            </a:r>
          </a:p>
        </p:txBody>
      </p:sp>
      <p:sp>
        <p:nvSpPr>
          <p:cNvPr id="3" name="TextBox 2">
            <a:extLst>
              <a:ext uri="{FF2B5EF4-FFF2-40B4-BE49-F238E27FC236}">
                <a16:creationId xmlns:a16="http://schemas.microsoft.com/office/drawing/2014/main" id="{F6B93705-21F5-4CB6-994E-2BFCC4839265}"/>
              </a:ext>
            </a:extLst>
          </p:cNvPr>
          <p:cNvSpPr txBox="1"/>
          <p:nvPr/>
        </p:nvSpPr>
        <p:spPr>
          <a:xfrm>
            <a:off x="667822" y="1345915"/>
            <a:ext cx="8054940" cy="517064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accent6"/>
                </a:solidFill>
                <a:effectLst/>
                <a:uLnTx/>
                <a:uFillTx/>
                <a:ea typeface="MS PGothic" panose="020B0600070205080204" pitchFamily="34" charset="-128"/>
                <a:cs typeface="+mn-cs"/>
              </a:rPr>
              <a:t>Livestock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ea typeface="MS PGothic" panose="020B0600070205080204" pitchFamily="34" charset="-128"/>
                <a:cs typeface="+mn-cs"/>
              </a:rPr>
              <a:t>                        </a:t>
            </a:r>
            <a:r>
              <a:rPr kumimoji="0" lang="en-US" sz="2400" b="0" i="0" u="sng" strike="noStrike" kern="1200" cap="none" spc="0" normalizeH="0" baseline="0" noProof="0" dirty="0">
                <a:ln>
                  <a:noFill/>
                </a:ln>
                <a:solidFill>
                  <a:srgbClr val="000000"/>
                </a:solidFill>
                <a:effectLst/>
                <a:uLnTx/>
                <a:uFillTx/>
                <a:ea typeface="MS PGothic" panose="020B0600070205080204" pitchFamily="34" charset="-128"/>
                <a:cs typeface="+mn-cs"/>
              </a:rPr>
              <a:t># farms</a:t>
            </a:r>
            <a:r>
              <a:rPr kumimoji="0" lang="en-US" sz="2400" b="0" i="0" u="none" strike="noStrike" kern="1200" cap="none" spc="0" normalizeH="0" baseline="0" noProof="0" dirty="0">
                <a:ln>
                  <a:noFill/>
                </a:ln>
                <a:solidFill>
                  <a:srgbClr val="000000"/>
                </a:solidFill>
                <a:effectLst/>
                <a:uLnTx/>
                <a:uFillTx/>
                <a:ea typeface="MS PGothic" panose="020B0600070205080204" pitchFamily="34" charset="-128"/>
                <a:cs typeface="+mn-cs"/>
              </a:rPr>
              <a:t>		</a:t>
            </a:r>
            <a:r>
              <a:rPr kumimoji="0" lang="en-US" sz="2400" b="0" i="0" u="sng" strike="noStrike" kern="1200" cap="none" spc="0" normalizeH="0" baseline="0" noProof="0" dirty="0">
                <a:ln>
                  <a:noFill/>
                </a:ln>
                <a:solidFill>
                  <a:srgbClr val="000000"/>
                </a:solidFill>
                <a:effectLst/>
                <a:uLnTx/>
                <a:uFillTx/>
                <a:ea typeface="MS PGothic" panose="020B0600070205080204" pitchFamily="34" charset="-128"/>
                <a:cs typeface="+mn-cs"/>
              </a:rPr>
              <a:t>Peak animals</a:t>
            </a:r>
            <a:r>
              <a:rPr kumimoji="0" lang="en-US" sz="2400" b="0" i="0" u="none" strike="noStrike" kern="1200" cap="none" spc="0" normalizeH="0" baseline="0" noProof="0" dirty="0">
                <a:ln>
                  <a:noFill/>
                </a:ln>
                <a:solidFill>
                  <a:srgbClr val="000000"/>
                </a:solidFill>
                <a:effectLst/>
                <a:uLnTx/>
                <a:uFillTx/>
                <a:ea typeface="MS PGothic" panose="020B0600070205080204" pitchFamily="34" charset="-128"/>
                <a:cs typeface="+mn-cs"/>
              </a:rPr>
              <a:t>            </a:t>
            </a:r>
            <a:r>
              <a:rPr kumimoji="0" lang="en-US" sz="2400" b="0" i="0" u="sng" strike="noStrike" kern="1200" cap="none" spc="0" normalizeH="0" baseline="0" noProof="0" dirty="0">
                <a:ln>
                  <a:noFill/>
                </a:ln>
                <a:solidFill>
                  <a:srgbClr val="000000"/>
                </a:solidFill>
                <a:effectLst/>
                <a:uLnTx/>
                <a:uFillTx/>
                <a:ea typeface="MS PGothic" panose="020B0600070205080204" pitchFamily="34" charset="-128"/>
                <a:cs typeface="+mn-cs"/>
              </a:rPr>
              <a:t>% of US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ea typeface="MS PGothic" panose="020B0600070205080204" pitchFamily="34" charset="-128"/>
                <a:cs typeface="+mn-cs"/>
              </a:rPr>
              <a:t>Milk cows	45		9,657			2.7</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ea typeface="MS PGothic" panose="020B0600070205080204" pitchFamily="34" charset="-128"/>
                <a:cs typeface="+mn-cs"/>
              </a:rPr>
              <a:t>Other cows	60		8,320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ea typeface="MS PGothic" panose="020B0600070205080204" pitchFamily="34" charset="-128"/>
                <a:cs typeface="+mn-cs"/>
              </a:rPr>
              <a:t>Layers		29		1.026 mil		5.1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ea typeface="MS PGothic" panose="020B0600070205080204" pitchFamily="34" charset="-128"/>
                <a:cs typeface="+mn-cs"/>
              </a:rPr>
              <a:t>Broilers	13		2.108 mil		7.2</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ea typeface="MS PGothic" panose="020B0600070205080204" pitchFamily="34" charset="-128"/>
                <a:cs typeface="+mn-cs"/>
              </a:rPr>
              <a:t>				</a:t>
            </a:r>
            <a:r>
              <a:rPr kumimoji="0" lang="en-US" sz="2400" b="0" i="0" u="sng" strike="noStrike" kern="1200" cap="none" spc="0" normalizeH="0" baseline="0" noProof="0" dirty="0">
                <a:ln>
                  <a:noFill/>
                </a:ln>
                <a:solidFill>
                  <a:srgbClr val="000000"/>
                </a:solidFill>
                <a:effectLst/>
                <a:uLnTx/>
                <a:uFillTx/>
                <a:ea typeface="MS PGothic" panose="020B0600070205080204" pitchFamily="34" charset="-128"/>
                <a:cs typeface="+mn-cs"/>
              </a:rPr>
              <a:t>Production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ea typeface="MS PGothic" panose="020B0600070205080204" pitchFamily="34" charset="-128"/>
                <a:cs typeface="+mn-cs"/>
              </a:rPr>
              <a:t>Milk		45		136.89 mil </a:t>
            </a:r>
            <a:r>
              <a:rPr kumimoji="0" lang="en-US" sz="2400" b="0" i="0" u="none" strike="noStrike" kern="1200" cap="none" spc="0" normalizeH="0" baseline="0" noProof="0" dirty="0" err="1">
                <a:ln>
                  <a:noFill/>
                </a:ln>
                <a:solidFill>
                  <a:srgbClr val="000000"/>
                </a:solidFill>
                <a:effectLst/>
                <a:uLnTx/>
                <a:uFillTx/>
                <a:ea typeface="MS PGothic" panose="020B0600070205080204" pitchFamily="34" charset="-128"/>
                <a:cs typeface="+mn-cs"/>
              </a:rPr>
              <a:t>lb</a:t>
            </a:r>
            <a:r>
              <a:rPr kumimoji="0" lang="en-US" sz="2400" b="0" i="0" u="none" strike="noStrike" kern="1200" cap="none" spc="0" normalizeH="0" baseline="0" noProof="0" dirty="0">
                <a:ln>
                  <a:noFill/>
                </a:ln>
                <a:solidFill>
                  <a:srgbClr val="000000"/>
                </a:solidFill>
                <a:effectLst/>
                <a:uLnTx/>
                <a:uFillTx/>
                <a:ea typeface="MS PGothic" panose="020B0600070205080204" pitchFamily="34" charset="-128"/>
                <a:cs typeface="+mn-cs"/>
              </a:rPr>
              <a:t>		2.7</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ea typeface="MS PGothic" panose="020B0600070205080204" pitchFamily="34" charset="-128"/>
                <a:cs typeface="+mn-cs"/>
              </a:rPr>
              <a:t>Eggs		25		18.201 mil </a:t>
            </a:r>
            <a:r>
              <a:rPr kumimoji="0" lang="en-US" sz="2400" b="0" i="0" u="none" strike="noStrike" kern="1200" cap="none" spc="0" normalizeH="0" baseline="0" noProof="0" dirty="0" err="1">
                <a:ln>
                  <a:noFill/>
                </a:ln>
                <a:solidFill>
                  <a:srgbClr val="000000"/>
                </a:solidFill>
                <a:effectLst/>
                <a:uLnTx/>
                <a:uFillTx/>
                <a:ea typeface="MS PGothic" panose="020B0600070205080204" pitchFamily="34" charset="-128"/>
                <a:cs typeface="+mn-cs"/>
              </a:rPr>
              <a:t>doz</a:t>
            </a:r>
            <a:r>
              <a:rPr kumimoji="0" lang="en-US" sz="2400" b="0" i="0" u="none" strike="noStrike" kern="1200" cap="none" spc="0" normalizeH="0" baseline="0" noProof="0" dirty="0">
                <a:ln>
                  <a:noFill/>
                </a:ln>
                <a:solidFill>
                  <a:srgbClr val="000000"/>
                </a:solidFill>
                <a:effectLst/>
                <a:uLnTx/>
                <a:uFillTx/>
                <a:ea typeface="MS PGothic" panose="020B0600070205080204" pitchFamily="34" charset="-128"/>
                <a:cs typeface="+mn-cs"/>
              </a:rPr>
              <a:t>		4.6</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ea typeface="MS PGothic" panose="020B0600070205080204" pitchFamily="34" charset="-128"/>
                <a:cs typeface="+mn-cs"/>
              </a:rPr>
              <a:t>2019 organic milk value = $39.2 mil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ea typeface="MS PGothic" panose="020B0600070205080204" pitchFamily="34" charset="-128"/>
                <a:cs typeface="+mn-cs"/>
              </a:rPr>
              <a:t>2019 organic egg value = $52.9 mil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ea typeface="MS PGothic" panose="020B0600070205080204" pitchFamily="34" charset="-128"/>
              <a:cs typeface="+mn-cs"/>
            </a:endParaRPr>
          </a:p>
        </p:txBody>
      </p:sp>
    </p:spTree>
    <p:extLst>
      <p:ext uri="{BB962C8B-B14F-4D97-AF65-F5344CB8AC3E}">
        <p14:creationId xmlns:p14="http://schemas.microsoft.com/office/powerpoint/2010/main" val="223637342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79608" y="6380163"/>
            <a:ext cx="464392" cy="476250"/>
          </a:xfrm>
        </p:spPr>
        <p:txBody>
          <a:bodyPr/>
          <a:lstStyle/>
          <a:p>
            <a:pPr>
              <a:defRPr/>
            </a:pPr>
            <a:fld id="{A0854C1B-F1E7-402B-A370-2BF606E21C33}" type="slidenum">
              <a:rPr lang="en-US" sz="1200" smtClean="0"/>
              <a:pPr>
                <a:defRPr/>
              </a:pPr>
              <a:t>25</a:t>
            </a:fld>
            <a:endParaRPr lang="en-US" sz="1200" dirty="0"/>
          </a:p>
        </p:txBody>
      </p:sp>
      <p:sp>
        <p:nvSpPr>
          <p:cNvPr id="5" name="TextBox 4"/>
          <p:cNvSpPr txBox="1"/>
          <p:nvPr/>
        </p:nvSpPr>
        <p:spPr>
          <a:xfrm>
            <a:off x="0" y="642952"/>
            <a:ext cx="9144000" cy="584775"/>
          </a:xfrm>
          <a:prstGeom prst="rect">
            <a:avLst/>
          </a:prstGeom>
          <a:noFill/>
        </p:spPr>
        <p:txBody>
          <a:bodyPr wrap="square" rtlCol="0">
            <a:spAutoFit/>
          </a:bodyPr>
          <a:lstStyle/>
          <a:p>
            <a:pPr algn="ctr"/>
            <a:r>
              <a:rPr lang="en-US" sz="3200" b="1" dirty="0">
                <a:solidFill>
                  <a:schemeClr val="bg2"/>
                </a:solidFill>
                <a:latin typeface="+mj-lt"/>
                <a:cs typeface="Arial" panose="020B0604020202020204" pitchFamily="34" charset="0"/>
              </a:rPr>
              <a:t>Organic Data Sources</a:t>
            </a:r>
          </a:p>
        </p:txBody>
      </p:sp>
      <p:sp>
        <p:nvSpPr>
          <p:cNvPr id="6" name="TextBox 5"/>
          <p:cNvSpPr txBox="1"/>
          <p:nvPr/>
        </p:nvSpPr>
        <p:spPr>
          <a:xfrm>
            <a:off x="754808" y="1150470"/>
            <a:ext cx="7924800" cy="5262979"/>
          </a:xfrm>
          <a:prstGeom prst="rect">
            <a:avLst/>
          </a:prstGeom>
          <a:noFill/>
        </p:spPr>
        <p:txBody>
          <a:bodyPr wrap="square" rtlCol="0">
            <a:spAutoFit/>
          </a:bodyPr>
          <a:lstStyle/>
          <a:p>
            <a:r>
              <a:rPr lang="en-US" sz="1600" dirty="0">
                <a:solidFill>
                  <a:schemeClr val="bg2"/>
                </a:solidFill>
                <a:cs typeface="Arial" panose="020B0604020202020204" pitchFamily="34" charset="0"/>
              </a:rPr>
              <a:t>USDA-AMS Market News – a list of organic reports</a:t>
            </a:r>
          </a:p>
          <a:p>
            <a:r>
              <a:rPr lang="en-US" sz="1600" u="sng" dirty="0">
                <a:solidFill>
                  <a:schemeClr val="bg2"/>
                </a:solidFill>
                <a:cs typeface="Arial" panose="020B0604020202020204" pitchFamily="34" charset="0"/>
                <a:hlinkClick r:id="rId2"/>
              </a:rPr>
              <a:t>https://www.ams.usda.gov/market-news/organic</a:t>
            </a:r>
            <a:endParaRPr lang="en-US" sz="1600" dirty="0">
              <a:solidFill>
                <a:schemeClr val="bg2"/>
              </a:solidFill>
              <a:cs typeface="Arial" panose="020B0604020202020204" pitchFamily="34" charset="0"/>
            </a:endParaRPr>
          </a:p>
          <a:p>
            <a:r>
              <a:rPr lang="en-US" sz="1600" dirty="0">
                <a:solidFill>
                  <a:schemeClr val="bg2"/>
                </a:solidFill>
                <a:cs typeface="Arial" panose="020B0604020202020204" pitchFamily="34" charset="0"/>
              </a:rPr>
              <a:t>These include: Organic Dairy; Livestock, Poultry and Grain; National Organic Grain and Feedstuffs; Organic Poultry and Eggs; Weekly Feed and Seed Summary; Specialty Crops (a searchable database, includes fruits and vegetables); Cotton; Retail Markets (local and organic). </a:t>
            </a:r>
          </a:p>
          <a:p>
            <a:endParaRPr lang="en-US" sz="1600" dirty="0">
              <a:solidFill>
                <a:schemeClr val="bg2"/>
              </a:solidFill>
              <a:cs typeface="Arial" panose="020B0604020202020204" pitchFamily="34" charset="0"/>
            </a:endParaRPr>
          </a:p>
          <a:p>
            <a:r>
              <a:rPr lang="en-US" sz="1600" dirty="0">
                <a:solidFill>
                  <a:schemeClr val="bg2"/>
                </a:solidFill>
                <a:cs typeface="Arial" panose="020B0604020202020204" pitchFamily="34" charset="0"/>
              </a:rPr>
              <a:t>USDA-NASS organic surveys. </a:t>
            </a:r>
            <a:r>
              <a:rPr lang="en-US" sz="1600" dirty="0">
                <a:solidFill>
                  <a:schemeClr val="bg2"/>
                </a:solidFill>
                <a:cs typeface="Arial" panose="020B0604020202020204" pitchFamily="34" charset="0"/>
                <a:hlinkClick r:id="rId3"/>
              </a:rPr>
              <a:t>https://www.agcensus.usda.gov/Publications/Organic_Survey/</a:t>
            </a:r>
            <a:r>
              <a:rPr lang="en-US" sz="1600" dirty="0">
                <a:solidFill>
                  <a:schemeClr val="bg2"/>
                </a:solidFill>
                <a:cs typeface="Arial" panose="020B0604020202020204" pitchFamily="34" charset="0"/>
              </a:rPr>
              <a:t> </a:t>
            </a:r>
          </a:p>
          <a:p>
            <a:endParaRPr lang="en-US" sz="1600" dirty="0">
              <a:solidFill>
                <a:schemeClr val="bg2"/>
              </a:solidFill>
              <a:cs typeface="Arial" panose="020B0604020202020204" pitchFamily="34" charset="0"/>
            </a:endParaRPr>
          </a:p>
          <a:p>
            <a:r>
              <a:rPr lang="en-US" sz="1600" dirty="0">
                <a:solidFill>
                  <a:schemeClr val="bg2"/>
                </a:solidFill>
                <a:cs typeface="Arial" panose="020B0604020202020204" pitchFamily="34" charset="0"/>
              </a:rPr>
              <a:t>USDA-ERS </a:t>
            </a:r>
            <a:r>
              <a:rPr lang="en-US" sz="1600" dirty="0">
                <a:solidFill>
                  <a:schemeClr val="bg2"/>
                </a:solidFill>
                <a:cs typeface="Arial" panose="020B0604020202020204" pitchFamily="34" charset="0"/>
                <a:hlinkClick r:id="rId4"/>
              </a:rPr>
              <a:t>http://www.ers.usda.gov/topics/natural-resources-environment/organic-agriculture.aspx</a:t>
            </a:r>
            <a:r>
              <a:rPr lang="en-US" sz="1600" dirty="0">
                <a:solidFill>
                  <a:schemeClr val="bg2"/>
                </a:solidFill>
                <a:cs typeface="Arial" panose="020B0604020202020204" pitchFamily="34" charset="0"/>
              </a:rPr>
              <a:t>   Organic market overview, organic production area, organic trade, individual research reports.</a:t>
            </a:r>
          </a:p>
          <a:p>
            <a:endParaRPr lang="en-US" sz="1600" dirty="0">
              <a:solidFill>
                <a:schemeClr val="bg2"/>
              </a:solidFill>
              <a:cs typeface="Arial" panose="020B0604020202020204" pitchFamily="34" charset="0"/>
            </a:endParaRPr>
          </a:p>
          <a:p>
            <a:r>
              <a:rPr lang="en-US" sz="1600" dirty="0">
                <a:solidFill>
                  <a:schemeClr val="bg2"/>
                </a:solidFill>
                <a:cs typeface="Arial" panose="020B0604020202020204" pitchFamily="34" charset="0"/>
              </a:rPr>
              <a:t>USDA-FAS has international trade data for many organic products in its </a:t>
            </a:r>
            <a:r>
              <a:rPr lang="en-US" sz="1600" dirty="0">
                <a:solidFill>
                  <a:schemeClr val="bg2"/>
                </a:solidFill>
                <a:cs typeface="Arial" panose="020B0604020202020204" pitchFamily="34" charset="0"/>
                <a:hlinkClick r:id="rId5"/>
              </a:rPr>
              <a:t>Global Agricultural Trade System</a:t>
            </a:r>
            <a:r>
              <a:rPr lang="en-US" sz="1600" dirty="0">
                <a:solidFill>
                  <a:schemeClr val="bg2"/>
                </a:solidFill>
                <a:cs typeface="Arial" panose="020B0604020202020204" pitchFamily="34" charset="0"/>
              </a:rPr>
              <a:t>.</a:t>
            </a:r>
          </a:p>
          <a:p>
            <a:endParaRPr lang="en-US" sz="1600" dirty="0">
              <a:solidFill>
                <a:schemeClr val="bg2"/>
              </a:solidFill>
              <a:cs typeface="Arial" panose="020B0604020202020204" pitchFamily="34" charset="0"/>
            </a:endParaRPr>
          </a:p>
          <a:p>
            <a:r>
              <a:rPr lang="en-US" sz="1600" dirty="0">
                <a:solidFill>
                  <a:schemeClr val="bg2"/>
                </a:solidFill>
                <a:cs typeface="Arial" panose="020B0604020202020204" pitchFamily="34" charset="0"/>
              </a:rPr>
              <a:t>USDA NOP Organic Integrity Database. </a:t>
            </a:r>
            <a:r>
              <a:rPr lang="en-US" sz="1600" dirty="0">
                <a:solidFill>
                  <a:schemeClr val="bg2"/>
                </a:solidFill>
                <a:cs typeface="Arial" panose="020B0604020202020204" pitchFamily="34" charset="0"/>
                <a:hlinkClick r:id="rId6"/>
              </a:rPr>
              <a:t>https://apps.ams.usda.gov/integrity/</a:t>
            </a:r>
            <a:endParaRPr lang="en-US" sz="1600" dirty="0">
              <a:solidFill>
                <a:schemeClr val="bg2"/>
              </a:solidFill>
              <a:cs typeface="Arial" panose="020B0604020202020204" pitchFamily="34" charset="0"/>
            </a:endParaRPr>
          </a:p>
          <a:p>
            <a:r>
              <a:rPr lang="en-US" sz="1600" dirty="0">
                <a:solidFill>
                  <a:schemeClr val="bg2"/>
                </a:solidFill>
                <a:cs typeface="Arial" panose="020B0604020202020204" pitchFamily="34" charset="0"/>
              </a:rPr>
              <a:t>Current information on certified farms and companies by state and products.  No acreage data at present. </a:t>
            </a:r>
          </a:p>
          <a:p>
            <a:endParaRPr lang="en-US" sz="1600" u="heavy" dirty="0">
              <a:solidFill>
                <a:srgbClr val="0000CC"/>
              </a:solidFill>
              <a:cs typeface="Arial"/>
            </a:endParaRPr>
          </a:p>
          <a:p>
            <a:r>
              <a:rPr lang="en-US" sz="1600" u="heavy" dirty="0">
                <a:solidFill>
                  <a:schemeClr val="accent6"/>
                </a:solidFill>
                <a:cs typeface="Arial"/>
              </a:rPr>
              <a:t>http://tfrec.cahnrs.wsu.edu/organicag/organic-statistics/</a:t>
            </a:r>
            <a:endParaRPr lang="en-US" sz="1600" dirty="0">
              <a:solidFill>
                <a:schemeClr val="accent6"/>
              </a:solidFill>
              <a:cs typeface="Arial" panose="020B0604020202020204" pitchFamily="34" charset="0"/>
            </a:endParaRPr>
          </a:p>
        </p:txBody>
      </p:sp>
      <p:pic>
        <p:nvPicPr>
          <p:cNvPr id="7" name="Picture 15" descr="Center for Sustating Agriculture &amp; Natural Resources"/>
          <p:cNvPicPr>
            <a:picLocks noChangeAspect="1" noChangeArrowheads="1"/>
          </p:cNvPicPr>
          <p:nvPr/>
        </p:nvPicPr>
        <p:blipFill>
          <a:blip r:embed="rId7" cstate="print"/>
          <a:srcRect/>
          <a:stretch>
            <a:fillRect/>
          </a:stretch>
        </p:blipFill>
        <p:spPr bwMode="auto">
          <a:xfrm>
            <a:off x="140906" y="5724525"/>
            <a:ext cx="623888" cy="981075"/>
          </a:xfrm>
          <a:prstGeom prst="rect">
            <a:avLst/>
          </a:prstGeom>
          <a:noFill/>
          <a:ln w="9525">
            <a:noFill/>
            <a:miter lim="800000"/>
            <a:headEnd/>
            <a:tailEnd/>
          </a:ln>
        </p:spPr>
      </p:pic>
    </p:spTree>
    <p:extLst>
      <p:ext uri="{BB962C8B-B14F-4D97-AF65-F5344CB8AC3E}">
        <p14:creationId xmlns:p14="http://schemas.microsoft.com/office/powerpoint/2010/main" val="349099986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Salad greens"/>
          <p:cNvSpPr/>
          <p:nvPr/>
        </p:nvSpPr>
        <p:spPr>
          <a:xfrm>
            <a:off x="0" y="0"/>
            <a:ext cx="9143999" cy="685800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740822" y="2529631"/>
            <a:ext cx="7814945" cy="738664"/>
          </a:xfrm>
          <a:prstGeom prst="rect">
            <a:avLst/>
          </a:prstGeom>
          <a:solidFill>
            <a:schemeClr val="accent2">
              <a:lumMod val="40000"/>
              <a:lumOff val="60000"/>
            </a:schemeClr>
          </a:solidFill>
        </p:spPr>
        <p:txBody>
          <a:bodyPr vert="horz" wrap="square" lIns="0" tIns="0" rIns="0" bIns="0" rtlCol="0">
            <a:spAutoFit/>
          </a:bodyPr>
          <a:lstStyle/>
          <a:p>
            <a:pPr marL="12700" algn="ctr">
              <a:lnSpc>
                <a:spcPct val="100000"/>
              </a:lnSpc>
            </a:pPr>
            <a:r>
              <a:rPr sz="2400" u="heavy" spc="-25" dirty="0">
                <a:solidFill>
                  <a:srgbClr val="000000"/>
                </a:solidFill>
                <a:cs typeface="Arial"/>
                <a:hlinkClick r:id="rId4">
                  <a:extLst>
                    <a:ext uri="{A12FA001-AC4F-418D-AE19-62706E023703}">
                      <ahyp:hlinkClr xmlns:ahyp="http://schemas.microsoft.com/office/drawing/2018/hyperlinkcolor" val="tx"/>
                    </a:ext>
                  </a:extLst>
                </a:hlinkClick>
              </a:rPr>
              <a:t>h</a:t>
            </a:r>
            <a:r>
              <a:rPr sz="2400" u="heavy" spc="-5" dirty="0">
                <a:solidFill>
                  <a:srgbClr val="000000"/>
                </a:solidFill>
                <a:cs typeface="Arial"/>
                <a:hlinkClick r:id="rId4">
                  <a:extLst>
                    <a:ext uri="{A12FA001-AC4F-418D-AE19-62706E023703}">
                      <ahyp:hlinkClr xmlns:ahyp="http://schemas.microsoft.com/office/drawing/2018/hyperlinkcolor" val="tx"/>
                    </a:ext>
                  </a:extLst>
                </a:hlinkClick>
              </a:rPr>
              <a:t>tt</a:t>
            </a:r>
            <a:r>
              <a:rPr sz="2400" u="heavy" spc="-30" dirty="0">
                <a:solidFill>
                  <a:srgbClr val="000000"/>
                </a:solidFill>
                <a:cs typeface="Arial"/>
                <a:hlinkClick r:id="rId4">
                  <a:extLst>
                    <a:ext uri="{A12FA001-AC4F-418D-AE19-62706E023703}">
                      <ahyp:hlinkClr xmlns:ahyp="http://schemas.microsoft.com/office/drawing/2018/hyperlinkcolor" val="tx"/>
                    </a:ext>
                  </a:extLst>
                </a:hlinkClick>
              </a:rPr>
              <a:t>p</a:t>
            </a:r>
            <a:r>
              <a:rPr sz="2400" u="heavy" spc="-5" dirty="0">
                <a:solidFill>
                  <a:srgbClr val="000000"/>
                </a:solidFill>
                <a:cs typeface="Arial"/>
                <a:hlinkClick r:id="rId4">
                  <a:extLst>
                    <a:ext uri="{A12FA001-AC4F-418D-AE19-62706E023703}">
                      <ahyp:hlinkClr xmlns:ahyp="http://schemas.microsoft.com/office/drawing/2018/hyperlinkcolor" val="tx"/>
                    </a:ext>
                  </a:extLst>
                </a:hlinkClick>
              </a:rPr>
              <a:t>:</a:t>
            </a:r>
            <a:r>
              <a:rPr sz="2400" u="heavy" spc="-10" dirty="0">
                <a:solidFill>
                  <a:srgbClr val="000000"/>
                </a:solidFill>
                <a:cs typeface="Arial"/>
                <a:hlinkClick r:id="rId4">
                  <a:extLst>
                    <a:ext uri="{A12FA001-AC4F-418D-AE19-62706E023703}">
                      <ahyp:hlinkClr xmlns:ahyp="http://schemas.microsoft.com/office/drawing/2018/hyperlinkcolor" val="tx"/>
                    </a:ext>
                  </a:extLst>
                </a:hlinkClick>
              </a:rPr>
              <a:t>//</a:t>
            </a:r>
            <a:r>
              <a:rPr sz="2400" u="heavy" spc="-15" dirty="0">
                <a:solidFill>
                  <a:srgbClr val="000000"/>
                </a:solidFill>
                <a:cs typeface="Arial"/>
                <a:hlinkClick r:id="rId4">
                  <a:extLst>
                    <a:ext uri="{A12FA001-AC4F-418D-AE19-62706E023703}">
                      <ahyp:hlinkClr xmlns:ahyp="http://schemas.microsoft.com/office/drawing/2018/hyperlinkcolor" val="tx"/>
                    </a:ext>
                  </a:extLst>
                </a:hlinkClick>
              </a:rPr>
              <a:t>csa</a:t>
            </a:r>
            <a:r>
              <a:rPr sz="2400" u="heavy" spc="-25" dirty="0">
                <a:solidFill>
                  <a:srgbClr val="000000"/>
                </a:solidFill>
                <a:cs typeface="Arial"/>
                <a:hlinkClick r:id="rId4">
                  <a:extLst>
                    <a:ext uri="{A12FA001-AC4F-418D-AE19-62706E023703}">
                      <ahyp:hlinkClr xmlns:ahyp="http://schemas.microsoft.com/office/drawing/2018/hyperlinkcolor" val="tx"/>
                    </a:ext>
                  </a:extLst>
                </a:hlinkClick>
              </a:rPr>
              <a:t>n</a:t>
            </a:r>
            <a:r>
              <a:rPr sz="2400" u="heavy" spc="-170" dirty="0">
                <a:solidFill>
                  <a:srgbClr val="000000"/>
                </a:solidFill>
                <a:cs typeface="Arial"/>
                <a:hlinkClick r:id="rId4">
                  <a:extLst>
                    <a:ext uri="{A12FA001-AC4F-418D-AE19-62706E023703}">
                      <ahyp:hlinkClr xmlns:ahyp="http://schemas.microsoft.com/office/drawing/2018/hyperlinkcolor" val="tx"/>
                    </a:ext>
                  </a:extLst>
                </a:hlinkClick>
              </a:rPr>
              <a:t>r</a:t>
            </a:r>
            <a:r>
              <a:rPr sz="2400" u="heavy" spc="-10" dirty="0">
                <a:solidFill>
                  <a:srgbClr val="000000"/>
                </a:solidFill>
                <a:cs typeface="Arial"/>
                <a:hlinkClick r:id="rId4">
                  <a:extLst>
                    <a:ext uri="{A12FA001-AC4F-418D-AE19-62706E023703}">
                      <ahyp:hlinkClr xmlns:ahyp="http://schemas.microsoft.com/office/drawing/2018/hyperlinkcolor" val="tx"/>
                    </a:ext>
                  </a:extLst>
                </a:hlinkClick>
              </a:rPr>
              <a:t>.</a:t>
            </a:r>
            <a:r>
              <a:rPr sz="2400" u="heavy" spc="-30" dirty="0">
                <a:solidFill>
                  <a:srgbClr val="000000"/>
                </a:solidFill>
                <a:cs typeface="Arial"/>
                <a:hlinkClick r:id="rId4">
                  <a:extLst>
                    <a:ext uri="{A12FA001-AC4F-418D-AE19-62706E023703}">
                      <ahyp:hlinkClr xmlns:ahyp="http://schemas.microsoft.com/office/drawing/2018/hyperlinkcolor" val="tx"/>
                    </a:ext>
                  </a:extLst>
                </a:hlinkClick>
              </a:rPr>
              <a:t>w</a:t>
            </a:r>
            <a:r>
              <a:rPr sz="2400" u="heavy" spc="-15" dirty="0">
                <a:solidFill>
                  <a:srgbClr val="000000"/>
                </a:solidFill>
                <a:cs typeface="Arial"/>
                <a:hlinkClick r:id="rId4">
                  <a:extLst>
                    <a:ext uri="{A12FA001-AC4F-418D-AE19-62706E023703}">
                      <ahyp:hlinkClr xmlns:ahyp="http://schemas.microsoft.com/office/drawing/2018/hyperlinkcolor" val="tx"/>
                    </a:ext>
                  </a:extLst>
                </a:hlinkClick>
              </a:rPr>
              <a:t>s</a:t>
            </a:r>
            <a:r>
              <a:rPr sz="2400" u="heavy" spc="-25" dirty="0">
                <a:solidFill>
                  <a:srgbClr val="000000"/>
                </a:solidFill>
                <a:cs typeface="Arial"/>
                <a:hlinkClick r:id="rId4">
                  <a:extLst>
                    <a:ext uri="{A12FA001-AC4F-418D-AE19-62706E023703}">
                      <ahyp:hlinkClr xmlns:ahyp="http://schemas.microsoft.com/office/drawing/2018/hyperlinkcolor" val="tx"/>
                    </a:ext>
                  </a:extLst>
                </a:hlinkClick>
              </a:rPr>
              <a:t>u</a:t>
            </a:r>
            <a:r>
              <a:rPr sz="2400" u="heavy" spc="-10" dirty="0">
                <a:solidFill>
                  <a:srgbClr val="000000"/>
                </a:solidFill>
                <a:cs typeface="Arial"/>
                <a:hlinkClick r:id="rId4">
                  <a:extLst>
                    <a:ext uri="{A12FA001-AC4F-418D-AE19-62706E023703}">
                      <ahyp:hlinkClr xmlns:ahyp="http://schemas.microsoft.com/office/drawing/2018/hyperlinkcolor" val="tx"/>
                    </a:ext>
                  </a:extLst>
                </a:hlinkClick>
              </a:rPr>
              <a:t>.</a:t>
            </a:r>
            <a:r>
              <a:rPr sz="2400" u="heavy" spc="-15" dirty="0">
                <a:solidFill>
                  <a:srgbClr val="000000"/>
                </a:solidFill>
                <a:cs typeface="Arial"/>
                <a:hlinkClick r:id="rId4">
                  <a:extLst>
                    <a:ext uri="{A12FA001-AC4F-418D-AE19-62706E023703}">
                      <ahyp:hlinkClr xmlns:ahyp="http://schemas.microsoft.com/office/drawing/2018/hyperlinkcolor" val="tx"/>
                    </a:ext>
                  </a:extLst>
                </a:hlinkClick>
              </a:rPr>
              <a:t>e</a:t>
            </a:r>
            <a:r>
              <a:rPr sz="2400" u="heavy" spc="-25" dirty="0">
                <a:solidFill>
                  <a:srgbClr val="000000"/>
                </a:solidFill>
                <a:cs typeface="Arial"/>
                <a:hlinkClick r:id="rId4">
                  <a:extLst>
                    <a:ext uri="{A12FA001-AC4F-418D-AE19-62706E023703}">
                      <ahyp:hlinkClr xmlns:ahyp="http://schemas.microsoft.com/office/drawing/2018/hyperlinkcolor" val="tx"/>
                    </a:ext>
                  </a:extLst>
                </a:hlinkClick>
              </a:rPr>
              <a:t>du</a:t>
            </a:r>
            <a:r>
              <a:rPr sz="2400" u="heavy" spc="-10" dirty="0">
                <a:solidFill>
                  <a:srgbClr val="000000"/>
                </a:solidFill>
                <a:cs typeface="Arial"/>
                <a:hlinkClick r:id="rId4">
                  <a:extLst>
                    <a:ext uri="{A12FA001-AC4F-418D-AE19-62706E023703}">
                      <ahyp:hlinkClr xmlns:ahyp="http://schemas.microsoft.com/office/drawing/2018/hyperlinkcolor" val="tx"/>
                    </a:ext>
                  </a:extLst>
                </a:hlinkClick>
              </a:rPr>
              <a:t>/</a:t>
            </a:r>
            <a:r>
              <a:rPr sz="2400" u="heavy" spc="-25" dirty="0">
                <a:solidFill>
                  <a:srgbClr val="000000"/>
                </a:solidFill>
                <a:cs typeface="Arial"/>
                <a:hlinkClick r:id="rId4">
                  <a:extLst>
                    <a:ext uri="{A12FA001-AC4F-418D-AE19-62706E023703}">
                      <ahyp:hlinkClr xmlns:ahyp="http://schemas.microsoft.com/office/drawing/2018/hyperlinkcolor" val="tx"/>
                    </a:ext>
                  </a:extLst>
                </a:hlinkClick>
              </a:rPr>
              <a:t>p</a:t>
            </a:r>
            <a:r>
              <a:rPr sz="2400" u="heavy" spc="-15" dirty="0">
                <a:solidFill>
                  <a:srgbClr val="000000"/>
                </a:solidFill>
                <a:cs typeface="Arial"/>
                <a:hlinkClick r:id="rId4">
                  <a:extLst>
                    <a:ext uri="{A12FA001-AC4F-418D-AE19-62706E023703}">
                      <ahyp:hlinkClr xmlns:ahyp="http://schemas.microsoft.com/office/drawing/2018/hyperlinkcolor" val="tx"/>
                    </a:ext>
                  </a:extLst>
                </a:hlinkClick>
              </a:rPr>
              <a:t>a</a:t>
            </a:r>
            <a:r>
              <a:rPr sz="2400" u="heavy" spc="-25" dirty="0">
                <a:solidFill>
                  <a:srgbClr val="000000"/>
                </a:solidFill>
                <a:cs typeface="Arial"/>
                <a:hlinkClick r:id="rId4">
                  <a:extLst>
                    <a:ext uri="{A12FA001-AC4F-418D-AE19-62706E023703}">
                      <ahyp:hlinkClr xmlns:ahyp="http://schemas.microsoft.com/office/drawing/2018/hyperlinkcolor" val="tx"/>
                    </a:ext>
                  </a:extLst>
                </a:hlinkClick>
              </a:rPr>
              <a:t>g</a:t>
            </a:r>
            <a:r>
              <a:rPr sz="2400" u="heavy" spc="-5" dirty="0">
                <a:solidFill>
                  <a:srgbClr val="000000"/>
                </a:solidFill>
                <a:cs typeface="Arial"/>
                <a:hlinkClick r:id="rId4">
                  <a:extLst>
                    <a:ext uri="{A12FA001-AC4F-418D-AE19-62706E023703}">
                      <ahyp:hlinkClr xmlns:ahyp="http://schemas.microsoft.com/office/drawing/2018/hyperlinkcolor" val="tx"/>
                    </a:ext>
                  </a:extLst>
                </a:hlinkClick>
              </a:rPr>
              <a:t>e</a:t>
            </a:r>
            <a:r>
              <a:rPr sz="2400" u="heavy" spc="-15" dirty="0">
                <a:solidFill>
                  <a:srgbClr val="000000"/>
                </a:solidFill>
                <a:cs typeface="Arial"/>
                <a:hlinkClick r:id="rId4">
                  <a:extLst>
                    <a:ext uri="{A12FA001-AC4F-418D-AE19-62706E023703}">
                      <ahyp:hlinkClr xmlns:ahyp="http://schemas.microsoft.com/office/drawing/2018/hyperlinkcolor" val="tx"/>
                    </a:ext>
                  </a:extLst>
                </a:hlinkClick>
              </a:rPr>
              <a:t>s</a:t>
            </a:r>
            <a:r>
              <a:rPr sz="2400" u="heavy" spc="-10" dirty="0">
                <a:solidFill>
                  <a:srgbClr val="000000"/>
                </a:solidFill>
                <a:cs typeface="Arial"/>
                <a:hlinkClick r:id="rId4">
                  <a:extLst>
                    <a:ext uri="{A12FA001-AC4F-418D-AE19-62706E023703}">
                      <ahyp:hlinkClr xmlns:ahyp="http://schemas.microsoft.com/office/drawing/2018/hyperlinkcolor" val="tx"/>
                    </a:ext>
                  </a:extLst>
                </a:hlinkClick>
              </a:rPr>
              <a:t>/</a:t>
            </a:r>
            <a:r>
              <a:rPr sz="2400" u="heavy" spc="-30" dirty="0">
                <a:solidFill>
                  <a:srgbClr val="000000"/>
                </a:solidFill>
                <a:cs typeface="Arial"/>
                <a:hlinkClick r:id="rId4">
                  <a:extLst>
                    <a:ext uri="{A12FA001-AC4F-418D-AE19-62706E023703}">
                      <ahyp:hlinkClr xmlns:ahyp="http://schemas.microsoft.com/office/drawing/2018/hyperlinkcolor" val="tx"/>
                    </a:ext>
                  </a:extLst>
                </a:hlinkClick>
              </a:rPr>
              <a:t>O</a:t>
            </a:r>
            <a:r>
              <a:rPr sz="2400" u="heavy" spc="-15" dirty="0">
                <a:solidFill>
                  <a:srgbClr val="000000"/>
                </a:solidFill>
                <a:cs typeface="Arial"/>
                <a:hlinkClick r:id="rId4">
                  <a:extLst>
                    <a:ext uri="{A12FA001-AC4F-418D-AE19-62706E023703}">
                      <ahyp:hlinkClr xmlns:ahyp="http://schemas.microsoft.com/office/drawing/2018/hyperlinkcolor" val="tx"/>
                    </a:ext>
                  </a:extLst>
                </a:hlinkClick>
              </a:rPr>
              <a:t>r</a:t>
            </a:r>
            <a:r>
              <a:rPr sz="2400" u="heavy" spc="-25" dirty="0">
                <a:solidFill>
                  <a:srgbClr val="000000"/>
                </a:solidFill>
                <a:cs typeface="Arial"/>
                <a:hlinkClick r:id="rId4">
                  <a:extLst>
                    <a:ext uri="{A12FA001-AC4F-418D-AE19-62706E023703}">
                      <ahyp:hlinkClr xmlns:ahyp="http://schemas.microsoft.com/office/drawing/2018/hyperlinkcolor" val="tx"/>
                    </a:ext>
                  </a:extLst>
                </a:hlinkClick>
              </a:rPr>
              <a:t>g</a:t>
            </a:r>
            <a:r>
              <a:rPr sz="2400" u="heavy" spc="-5" dirty="0">
                <a:solidFill>
                  <a:srgbClr val="000000"/>
                </a:solidFill>
                <a:cs typeface="Arial"/>
                <a:hlinkClick r:id="rId4">
                  <a:extLst>
                    <a:ext uri="{A12FA001-AC4F-418D-AE19-62706E023703}">
                      <ahyp:hlinkClr xmlns:ahyp="http://schemas.microsoft.com/office/drawing/2018/hyperlinkcolor" val="tx"/>
                    </a:ext>
                  </a:extLst>
                </a:hlinkClick>
              </a:rPr>
              <a:t>a</a:t>
            </a:r>
            <a:r>
              <a:rPr sz="2400" u="heavy" spc="-25" dirty="0">
                <a:solidFill>
                  <a:srgbClr val="000000"/>
                </a:solidFill>
                <a:cs typeface="Arial"/>
                <a:hlinkClick r:id="rId4">
                  <a:extLst>
                    <a:ext uri="{A12FA001-AC4F-418D-AE19-62706E023703}">
                      <ahyp:hlinkClr xmlns:ahyp="http://schemas.microsoft.com/office/drawing/2018/hyperlinkcolor" val="tx"/>
                    </a:ext>
                  </a:extLst>
                </a:hlinkClick>
              </a:rPr>
              <a:t>n</a:t>
            </a:r>
            <a:r>
              <a:rPr sz="2400" u="heavy" spc="-10" dirty="0">
                <a:solidFill>
                  <a:srgbClr val="000000"/>
                </a:solidFill>
                <a:cs typeface="Arial"/>
                <a:hlinkClick r:id="rId4">
                  <a:extLst>
                    <a:ext uri="{A12FA001-AC4F-418D-AE19-62706E023703}">
                      <ahyp:hlinkClr xmlns:ahyp="http://schemas.microsoft.com/office/drawing/2018/hyperlinkcolor" val="tx"/>
                    </a:ext>
                  </a:extLst>
                </a:hlinkClick>
              </a:rPr>
              <a:t>i</a:t>
            </a:r>
            <a:r>
              <a:rPr sz="2400" u="heavy" spc="-15" dirty="0">
                <a:solidFill>
                  <a:srgbClr val="000000"/>
                </a:solidFill>
                <a:cs typeface="Arial"/>
                <a:hlinkClick r:id="rId4">
                  <a:extLst>
                    <a:ext uri="{A12FA001-AC4F-418D-AE19-62706E023703}">
                      <ahyp:hlinkClr xmlns:ahyp="http://schemas.microsoft.com/office/drawing/2018/hyperlinkcolor" val="tx"/>
                    </a:ext>
                  </a:extLst>
                </a:hlinkClick>
              </a:rPr>
              <a:t>c_</a:t>
            </a:r>
            <a:r>
              <a:rPr sz="2400" u="heavy" spc="-25" dirty="0">
                <a:solidFill>
                  <a:srgbClr val="000000"/>
                </a:solidFill>
                <a:cs typeface="Arial"/>
                <a:hlinkClick r:id="rId4">
                  <a:extLst>
                    <a:ext uri="{A12FA001-AC4F-418D-AE19-62706E023703}">
                      <ahyp:hlinkClr xmlns:ahyp="http://schemas.microsoft.com/office/drawing/2018/hyperlinkcolor" val="tx"/>
                    </a:ext>
                  </a:extLst>
                </a:hlinkClick>
              </a:rPr>
              <a:t>S</a:t>
            </a:r>
            <a:r>
              <a:rPr sz="2400" u="heavy" spc="-10" dirty="0">
                <a:solidFill>
                  <a:srgbClr val="000000"/>
                </a:solidFill>
                <a:cs typeface="Arial"/>
                <a:hlinkClick r:id="rId4">
                  <a:extLst>
                    <a:ext uri="{A12FA001-AC4F-418D-AE19-62706E023703}">
                      <ahyp:hlinkClr xmlns:ahyp="http://schemas.microsoft.com/office/drawing/2018/hyperlinkcolor" val="tx"/>
                    </a:ext>
                  </a:extLst>
                </a:hlinkClick>
              </a:rPr>
              <a:t>tatisti</a:t>
            </a:r>
            <a:r>
              <a:rPr sz="2400" u="heavy" spc="-15" dirty="0">
                <a:solidFill>
                  <a:schemeClr val="accent6"/>
                </a:solidFill>
                <a:cs typeface="Arial"/>
                <a:hlinkClick r:id="rId4">
                  <a:extLst>
                    <a:ext uri="{A12FA001-AC4F-418D-AE19-62706E023703}">
                      <ahyp:hlinkClr xmlns:ahyp="http://schemas.microsoft.com/office/drawing/2018/hyperlinkcolor" val="tx"/>
                    </a:ext>
                  </a:extLst>
                </a:hlinkClick>
              </a:rPr>
              <a:t>cs</a:t>
            </a:r>
            <a:r>
              <a:rPr lang="en-US" sz="2400" spc="-15" dirty="0">
                <a:solidFill>
                  <a:schemeClr val="accent6"/>
                </a:solidFill>
                <a:cs typeface="Arial"/>
              </a:rPr>
              <a:t> or</a:t>
            </a:r>
          </a:p>
          <a:p>
            <a:pPr marL="145415" marR="137795" lvl="0" algn="ctr"/>
            <a:r>
              <a:rPr lang="en-US" sz="2400" u="heavy" dirty="0">
                <a:solidFill>
                  <a:schemeClr val="accent6"/>
                </a:solidFill>
                <a:cs typeface="Arial"/>
              </a:rPr>
              <a:t>http://tfrec.cahnrs.wsu.edu/organicag/organic-statistics/</a:t>
            </a:r>
            <a:endParaRPr sz="2400" dirty="0">
              <a:solidFill>
                <a:schemeClr val="accent6"/>
              </a:solidFill>
              <a:cs typeface="Arial"/>
            </a:endParaRPr>
          </a:p>
        </p:txBody>
      </p:sp>
      <p:sp>
        <p:nvSpPr>
          <p:cNvPr id="5" name="object 5"/>
          <p:cNvSpPr txBox="1"/>
          <p:nvPr/>
        </p:nvSpPr>
        <p:spPr>
          <a:xfrm>
            <a:off x="457200" y="4086758"/>
            <a:ext cx="8315864" cy="1231106"/>
          </a:xfrm>
          <a:prstGeom prst="rect">
            <a:avLst/>
          </a:prstGeom>
          <a:solidFill>
            <a:srgbClr val="92D050"/>
          </a:solidFill>
        </p:spPr>
        <p:txBody>
          <a:bodyPr vert="horz" wrap="square" lIns="0" tIns="0" rIns="0" bIns="0" rtlCol="0">
            <a:spAutoFit/>
          </a:bodyPr>
          <a:lstStyle/>
          <a:p>
            <a:pPr marL="91440" marR="100330">
              <a:lnSpc>
                <a:spcPct val="100000"/>
              </a:lnSpc>
            </a:pPr>
            <a:r>
              <a:rPr sz="2000" b="1" spc="5" dirty="0">
                <a:solidFill>
                  <a:srgbClr val="FFFFFF"/>
                </a:solidFill>
                <a:cs typeface="Arial"/>
              </a:rPr>
              <a:t>C</a:t>
            </a:r>
            <a:r>
              <a:rPr sz="2000" b="1" spc="-10" dirty="0">
                <a:solidFill>
                  <a:srgbClr val="FFFFFF"/>
                </a:solidFill>
                <a:cs typeface="Arial"/>
              </a:rPr>
              <a:t>i</a:t>
            </a:r>
            <a:r>
              <a:rPr sz="2000" b="1" dirty="0">
                <a:solidFill>
                  <a:srgbClr val="FFFFFF"/>
                </a:solidFill>
                <a:cs typeface="Arial"/>
              </a:rPr>
              <a:t>tat</a:t>
            </a:r>
            <a:r>
              <a:rPr sz="2000" b="1" spc="-10" dirty="0">
                <a:solidFill>
                  <a:srgbClr val="FFFFFF"/>
                </a:solidFill>
                <a:cs typeface="Arial"/>
              </a:rPr>
              <a:t>i</a:t>
            </a:r>
            <a:r>
              <a:rPr sz="2000" b="1" spc="-5" dirty="0">
                <a:solidFill>
                  <a:srgbClr val="FFFFFF"/>
                </a:solidFill>
                <a:cs typeface="Arial"/>
              </a:rPr>
              <a:t>on</a:t>
            </a:r>
            <a:r>
              <a:rPr sz="2000" b="1" dirty="0">
                <a:solidFill>
                  <a:srgbClr val="FFFFFF"/>
                </a:solidFill>
                <a:cs typeface="Arial"/>
              </a:rPr>
              <a:t>:</a:t>
            </a:r>
            <a:r>
              <a:rPr sz="2000" b="1" spc="-35" dirty="0">
                <a:solidFill>
                  <a:srgbClr val="FFFFFF"/>
                </a:solidFill>
                <a:cs typeface="Arial"/>
              </a:rPr>
              <a:t> </a:t>
            </a:r>
            <a:r>
              <a:rPr lang="en-US" sz="2000" spc="-35" dirty="0">
                <a:solidFill>
                  <a:srgbClr val="FFFFFF"/>
                </a:solidFill>
                <a:cs typeface="Arial"/>
              </a:rPr>
              <a:t>Gr</a:t>
            </a:r>
            <a:r>
              <a:rPr sz="2000" dirty="0">
                <a:solidFill>
                  <a:srgbClr val="FFFFFF"/>
                </a:solidFill>
                <a:cs typeface="Arial"/>
              </a:rPr>
              <a:t>ana</a:t>
            </a:r>
            <a:r>
              <a:rPr sz="2000" spc="-10" dirty="0">
                <a:solidFill>
                  <a:srgbClr val="FFFFFF"/>
                </a:solidFill>
                <a:cs typeface="Arial"/>
              </a:rPr>
              <a:t>t</a:t>
            </a:r>
            <a:r>
              <a:rPr sz="2000" spc="5" dirty="0">
                <a:solidFill>
                  <a:srgbClr val="FFFFFF"/>
                </a:solidFill>
                <a:cs typeface="Arial"/>
              </a:rPr>
              <a:t>s</a:t>
            </a:r>
            <a:r>
              <a:rPr sz="2000" spc="-20" dirty="0">
                <a:solidFill>
                  <a:srgbClr val="FFFFFF"/>
                </a:solidFill>
                <a:cs typeface="Arial"/>
              </a:rPr>
              <a:t>t</a:t>
            </a:r>
            <a:r>
              <a:rPr sz="2000" dirty="0">
                <a:solidFill>
                  <a:srgbClr val="FFFFFF"/>
                </a:solidFill>
                <a:cs typeface="Arial"/>
              </a:rPr>
              <a:t>e</a:t>
            </a:r>
            <a:r>
              <a:rPr sz="2000" spc="-5" dirty="0">
                <a:solidFill>
                  <a:srgbClr val="FFFFFF"/>
                </a:solidFill>
                <a:cs typeface="Arial"/>
              </a:rPr>
              <a:t>i</a:t>
            </a:r>
            <a:r>
              <a:rPr sz="2000" dirty="0">
                <a:solidFill>
                  <a:srgbClr val="FFFFFF"/>
                </a:solidFill>
                <a:cs typeface="Arial"/>
              </a:rPr>
              <a:t>n</a:t>
            </a:r>
            <a:r>
              <a:rPr lang="en-US" sz="2000" dirty="0">
                <a:solidFill>
                  <a:srgbClr val="FFFFFF"/>
                </a:solidFill>
                <a:cs typeface="Arial"/>
              </a:rPr>
              <a:t>, D</a:t>
            </a:r>
            <a:r>
              <a:rPr sz="2000" dirty="0">
                <a:solidFill>
                  <a:srgbClr val="FFFFFF"/>
                </a:solidFill>
                <a:cs typeface="Arial"/>
              </a:rPr>
              <a:t>.</a:t>
            </a:r>
            <a:r>
              <a:rPr lang="en-US" sz="2000" dirty="0">
                <a:solidFill>
                  <a:srgbClr val="FFFFFF"/>
                </a:solidFill>
                <a:cs typeface="Arial"/>
              </a:rPr>
              <a:t> and E. Kirby.</a:t>
            </a:r>
            <a:r>
              <a:rPr sz="2000" spc="-50" dirty="0">
                <a:solidFill>
                  <a:srgbClr val="FFFFFF"/>
                </a:solidFill>
                <a:cs typeface="Arial"/>
              </a:rPr>
              <a:t> </a:t>
            </a:r>
            <a:r>
              <a:rPr sz="2000" dirty="0">
                <a:solidFill>
                  <a:srgbClr val="FFFFFF"/>
                </a:solidFill>
                <a:cs typeface="Arial"/>
              </a:rPr>
              <a:t>201</a:t>
            </a:r>
            <a:r>
              <a:rPr lang="en-US" sz="2000" dirty="0">
                <a:solidFill>
                  <a:srgbClr val="FFFFFF"/>
                </a:solidFill>
                <a:cs typeface="Arial"/>
              </a:rPr>
              <a:t>9</a:t>
            </a:r>
            <a:r>
              <a:rPr sz="2000" dirty="0">
                <a:solidFill>
                  <a:srgbClr val="FFFFFF"/>
                </a:solidFill>
                <a:cs typeface="Arial"/>
              </a:rPr>
              <a:t>.</a:t>
            </a:r>
            <a:r>
              <a:rPr sz="2000" spc="-25" dirty="0">
                <a:solidFill>
                  <a:srgbClr val="FFFFFF"/>
                </a:solidFill>
                <a:cs typeface="Arial"/>
              </a:rPr>
              <a:t> </a:t>
            </a:r>
            <a:r>
              <a:rPr sz="2000" spc="5" dirty="0">
                <a:solidFill>
                  <a:srgbClr val="FFFFFF"/>
                </a:solidFill>
                <a:cs typeface="Arial"/>
              </a:rPr>
              <a:t>C</a:t>
            </a:r>
            <a:r>
              <a:rPr sz="2000" dirty="0">
                <a:solidFill>
                  <a:srgbClr val="FFFFFF"/>
                </a:solidFill>
                <a:cs typeface="Arial"/>
              </a:rPr>
              <a:t>urrent</a:t>
            </a:r>
            <a:r>
              <a:rPr sz="2000" spc="-50" dirty="0">
                <a:solidFill>
                  <a:srgbClr val="FFFFFF"/>
                </a:solidFill>
                <a:cs typeface="Arial"/>
              </a:rPr>
              <a:t> </a:t>
            </a:r>
            <a:r>
              <a:rPr sz="2000" spc="5" dirty="0">
                <a:solidFill>
                  <a:srgbClr val="FFFFFF"/>
                </a:solidFill>
                <a:cs typeface="Arial"/>
              </a:rPr>
              <a:t>s</a:t>
            </a:r>
            <a:r>
              <a:rPr sz="2000" spc="-5" dirty="0">
                <a:solidFill>
                  <a:srgbClr val="FFFFFF"/>
                </a:solidFill>
                <a:cs typeface="Arial"/>
              </a:rPr>
              <a:t>t</a:t>
            </a:r>
            <a:r>
              <a:rPr sz="2000" dirty="0">
                <a:solidFill>
                  <a:srgbClr val="FFFFFF"/>
                </a:solidFill>
                <a:cs typeface="Arial"/>
              </a:rPr>
              <a:t>a</a:t>
            </a:r>
            <a:r>
              <a:rPr sz="2000" spc="-10" dirty="0">
                <a:solidFill>
                  <a:srgbClr val="FFFFFF"/>
                </a:solidFill>
                <a:cs typeface="Arial"/>
              </a:rPr>
              <a:t>t</a:t>
            </a:r>
            <a:r>
              <a:rPr sz="2000" dirty="0">
                <a:solidFill>
                  <a:srgbClr val="FFFFFF"/>
                </a:solidFill>
                <a:cs typeface="Arial"/>
              </a:rPr>
              <a:t>us</a:t>
            </a:r>
            <a:r>
              <a:rPr sz="2000" spc="-35" dirty="0">
                <a:solidFill>
                  <a:srgbClr val="FFFFFF"/>
                </a:solidFill>
                <a:cs typeface="Arial"/>
              </a:rPr>
              <a:t> </a:t>
            </a:r>
            <a:r>
              <a:rPr sz="2000" dirty="0">
                <a:solidFill>
                  <a:srgbClr val="FFFFFF"/>
                </a:solidFill>
                <a:cs typeface="Arial"/>
              </a:rPr>
              <a:t>of</a:t>
            </a:r>
            <a:r>
              <a:rPr sz="2000" spc="-10" dirty="0">
                <a:solidFill>
                  <a:srgbClr val="FFFFFF"/>
                </a:solidFill>
                <a:cs typeface="Arial"/>
              </a:rPr>
              <a:t> </a:t>
            </a:r>
            <a:r>
              <a:rPr sz="2000" dirty="0">
                <a:solidFill>
                  <a:srgbClr val="FFFFFF"/>
                </a:solidFill>
                <a:cs typeface="Arial"/>
              </a:rPr>
              <a:t>organ</a:t>
            </a:r>
            <a:r>
              <a:rPr sz="2000" spc="-5" dirty="0">
                <a:solidFill>
                  <a:srgbClr val="FFFFFF"/>
                </a:solidFill>
                <a:cs typeface="Arial"/>
              </a:rPr>
              <a:t>i</a:t>
            </a:r>
            <a:r>
              <a:rPr sz="2000" dirty="0">
                <a:solidFill>
                  <a:srgbClr val="FFFFFF"/>
                </a:solidFill>
                <a:cs typeface="Arial"/>
              </a:rPr>
              <a:t>c agr</a:t>
            </a:r>
            <a:r>
              <a:rPr sz="2000" spc="-5" dirty="0">
                <a:solidFill>
                  <a:srgbClr val="FFFFFF"/>
                </a:solidFill>
                <a:cs typeface="Arial"/>
              </a:rPr>
              <a:t>i</a:t>
            </a:r>
            <a:r>
              <a:rPr sz="2000" spc="5" dirty="0">
                <a:solidFill>
                  <a:srgbClr val="FFFFFF"/>
                </a:solidFill>
                <a:cs typeface="Arial"/>
              </a:rPr>
              <a:t>c</a:t>
            </a:r>
            <a:r>
              <a:rPr sz="2000" dirty="0">
                <a:solidFill>
                  <a:srgbClr val="FFFFFF"/>
                </a:solidFill>
                <a:cs typeface="Arial"/>
              </a:rPr>
              <a:t>u</a:t>
            </a:r>
            <a:r>
              <a:rPr sz="2000" spc="-5" dirty="0">
                <a:solidFill>
                  <a:srgbClr val="FFFFFF"/>
                </a:solidFill>
                <a:cs typeface="Arial"/>
              </a:rPr>
              <a:t>l</a:t>
            </a:r>
            <a:r>
              <a:rPr sz="2000" spc="-10" dirty="0">
                <a:solidFill>
                  <a:srgbClr val="FFFFFF"/>
                </a:solidFill>
                <a:cs typeface="Arial"/>
              </a:rPr>
              <a:t>t</a:t>
            </a:r>
            <a:r>
              <a:rPr sz="2000" dirty="0">
                <a:solidFill>
                  <a:srgbClr val="FFFFFF"/>
                </a:solidFill>
                <a:cs typeface="Arial"/>
              </a:rPr>
              <a:t>ure</a:t>
            </a:r>
            <a:r>
              <a:rPr sz="2000" spc="-40" dirty="0">
                <a:solidFill>
                  <a:srgbClr val="FFFFFF"/>
                </a:solidFill>
                <a:cs typeface="Arial"/>
              </a:rPr>
              <a:t> </a:t>
            </a:r>
            <a:r>
              <a:rPr sz="2000" spc="-5" dirty="0">
                <a:solidFill>
                  <a:srgbClr val="FFFFFF"/>
                </a:solidFill>
                <a:cs typeface="Arial"/>
              </a:rPr>
              <a:t>i</a:t>
            </a:r>
            <a:r>
              <a:rPr sz="2000" dirty="0">
                <a:solidFill>
                  <a:srgbClr val="FFFFFF"/>
                </a:solidFill>
                <a:cs typeface="Arial"/>
              </a:rPr>
              <a:t>n</a:t>
            </a:r>
            <a:r>
              <a:rPr sz="2000" spc="-5" dirty="0">
                <a:solidFill>
                  <a:srgbClr val="FFFFFF"/>
                </a:solidFill>
                <a:cs typeface="Arial"/>
              </a:rPr>
              <a:t> </a:t>
            </a:r>
            <a:r>
              <a:rPr sz="2000" spc="-70" dirty="0">
                <a:solidFill>
                  <a:srgbClr val="FFFFFF"/>
                </a:solidFill>
                <a:cs typeface="Arial"/>
              </a:rPr>
              <a:t>W</a:t>
            </a:r>
            <a:r>
              <a:rPr sz="2000" dirty="0">
                <a:solidFill>
                  <a:srgbClr val="FFFFFF"/>
                </a:solidFill>
                <a:cs typeface="Arial"/>
              </a:rPr>
              <a:t>a</a:t>
            </a:r>
            <a:r>
              <a:rPr sz="2000" spc="5" dirty="0">
                <a:solidFill>
                  <a:srgbClr val="FFFFFF"/>
                </a:solidFill>
                <a:cs typeface="Arial"/>
              </a:rPr>
              <a:t>s</a:t>
            </a:r>
            <a:r>
              <a:rPr sz="2000" dirty="0">
                <a:solidFill>
                  <a:srgbClr val="FFFFFF"/>
                </a:solidFill>
                <a:cs typeface="Arial"/>
              </a:rPr>
              <a:t>h</a:t>
            </a:r>
            <a:r>
              <a:rPr sz="2000" spc="-5" dirty="0">
                <a:solidFill>
                  <a:srgbClr val="FFFFFF"/>
                </a:solidFill>
                <a:cs typeface="Arial"/>
              </a:rPr>
              <a:t>i</a:t>
            </a:r>
            <a:r>
              <a:rPr sz="2000" dirty="0">
                <a:solidFill>
                  <a:srgbClr val="FFFFFF"/>
                </a:solidFill>
                <a:cs typeface="Arial"/>
              </a:rPr>
              <a:t>ng</a:t>
            </a:r>
            <a:r>
              <a:rPr sz="2000" spc="-5" dirty="0">
                <a:solidFill>
                  <a:srgbClr val="FFFFFF"/>
                </a:solidFill>
                <a:cs typeface="Arial"/>
              </a:rPr>
              <a:t>t</a:t>
            </a:r>
            <a:r>
              <a:rPr sz="2000" dirty="0">
                <a:solidFill>
                  <a:srgbClr val="FFFFFF"/>
                </a:solidFill>
                <a:cs typeface="Arial"/>
              </a:rPr>
              <a:t>on</a:t>
            </a:r>
            <a:r>
              <a:rPr sz="2000" spc="-40" dirty="0">
                <a:solidFill>
                  <a:srgbClr val="FFFFFF"/>
                </a:solidFill>
                <a:cs typeface="Arial"/>
              </a:rPr>
              <a:t> </a:t>
            </a:r>
            <a:r>
              <a:rPr sz="2000" spc="-5" dirty="0">
                <a:solidFill>
                  <a:srgbClr val="FFFFFF"/>
                </a:solidFill>
                <a:cs typeface="Arial"/>
              </a:rPr>
              <a:t>S</a:t>
            </a:r>
            <a:r>
              <a:rPr sz="2000" spc="-10" dirty="0">
                <a:solidFill>
                  <a:srgbClr val="FFFFFF"/>
                </a:solidFill>
                <a:cs typeface="Arial"/>
              </a:rPr>
              <a:t>t</a:t>
            </a:r>
            <a:r>
              <a:rPr sz="2000" dirty="0">
                <a:solidFill>
                  <a:srgbClr val="FFFFFF"/>
                </a:solidFill>
                <a:cs typeface="Arial"/>
              </a:rPr>
              <a:t>a</a:t>
            </a:r>
            <a:r>
              <a:rPr sz="2000" spc="-5" dirty="0">
                <a:solidFill>
                  <a:srgbClr val="FFFFFF"/>
                </a:solidFill>
                <a:cs typeface="Arial"/>
              </a:rPr>
              <a:t>t</a:t>
            </a:r>
            <a:r>
              <a:rPr sz="2000" dirty="0">
                <a:solidFill>
                  <a:srgbClr val="FFFFFF"/>
                </a:solidFill>
                <a:cs typeface="Arial"/>
              </a:rPr>
              <a:t>e:</a:t>
            </a:r>
            <a:r>
              <a:rPr sz="2000" spc="-25" dirty="0">
                <a:solidFill>
                  <a:srgbClr val="FFFFFF"/>
                </a:solidFill>
                <a:cs typeface="Arial"/>
              </a:rPr>
              <a:t> </a:t>
            </a:r>
            <a:r>
              <a:rPr sz="2000" dirty="0">
                <a:solidFill>
                  <a:srgbClr val="FFFFFF"/>
                </a:solidFill>
                <a:cs typeface="Arial"/>
              </a:rPr>
              <a:t>201</a:t>
            </a:r>
            <a:r>
              <a:rPr lang="en-US" sz="2000" dirty="0">
                <a:solidFill>
                  <a:srgbClr val="FFFFFF"/>
                </a:solidFill>
                <a:cs typeface="Arial"/>
              </a:rPr>
              <a:t>8</a:t>
            </a:r>
            <a:r>
              <a:rPr sz="2000" dirty="0">
                <a:solidFill>
                  <a:srgbClr val="FFFFFF"/>
                </a:solidFill>
                <a:cs typeface="Arial"/>
              </a:rPr>
              <a:t>.</a:t>
            </a:r>
            <a:r>
              <a:rPr sz="2000" spc="-25" dirty="0">
                <a:solidFill>
                  <a:srgbClr val="FFFFFF"/>
                </a:solidFill>
                <a:cs typeface="Arial"/>
              </a:rPr>
              <a:t> </a:t>
            </a:r>
            <a:r>
              <a:rPr sz="2000" dirty="0">
                <a:solidFill>
                  <a:srgbClr val="FFFFFF"/>
                </a:solidFill>
                <a:cs typeface="Arial"/>
              </a:rPr>
              <a:t>Organ</a:t>
            </a:r>
            <a:r>
              <a:rPr sz="2000" spc="-5" dirty="0">
                <a:solidFill>
                  <a:srgbClr val="FFFFFF"/>
                </a:solidFill>
                <a:cs typeface="Arial"/>
              </a:rPr>
              <a:t>i</a:t>
            </a:r>
            <a:r>
              <a:rPr sz="2000" dirty="0">
                <a:solidFill>
                  <a:srgbClr val="FFFFFF"/>
                </a:solidFill>
                <a:cs typeface="Arial"/>
              </a:rPr>
              <a:t>c</a:t>
            </a:r>
            <a:r>
              <a:rPr sz="2000" spc="-70" dirty="0">
                <a:solidFill>
                  <a:srgbClr val="FFFFFF"/>
                </a:solidFill>
                <a:cs typeface="Arial"/>
              </a:rPr>
              <a:t> </a:t>
            </a:r>
            <a:r>
              <a:rPr sz="2000" spc="-75" dirty="0">
                <a:solidFill>
                  <a:srgbClr val="FFFFFF"/>
                </a:solidFill>
                <a:cs typeface="Arial"/>
              </a:rPr>
              <a:t>T</a:t>
            </a:r>
            <a:r>
              <a:rPr sz="2000" dirty="0">
                <a:solidFill>
                  <a:srgbClr val="FFFFFF"/>
                </a:solidFill>
                <a:cs typeface="Arial"/>
              </a:rPr>
              <a:t>rend</a:t>
            </a:r>
            <a:r>
              <a:rPr sz="2000" spc="-30" dirty="0">
                <a:solidFill>
                  <a:srgbClr val="FFFFFF"/>
                </a:solidFill>
                <a:cs typeface="Arial"/>
              </a:rPr>
              <a:t> </a:t>
            </a:r>
            <a:r>
              <a:rPr sz="2000" spc="-5" dirty="0">
                <a:solidFill>
                  <a:srgbClr val="FFFFFF"/>
                </a:solidFill>
                <a:cs typeface="Arial"/>
              </a:rPr>
              <a:t>S</a:t>
            </a:r>
            <a:r>
              <a:rPr sz="2000" dirty="0">
                <a:solidFill>
                  <a:srgbClr val="FFFFFF"/>
                </a:solidFill>
                <a:cs typeface="Arial"/>
              </a:rPr>
              <a:t>er</a:t>
            </a:r>
            <a:r>
              <a:rPr sz="2000" spc="-5" dirty="0">
                <a:solidFill>
                  <a:srgbClr val="FFFFFF"/>
                </a:solidFill>
                <a:cs typeface="Arial"/>
              </a:rPr>
              <a:t>i</a:t>
            </a:r>
            <a:r>
              <a:rPr sz="2000" dirty="0">
                <a:solidFill>
                  <a:srgbClr val="FFFFFF"/>
                </a:solidFill>
                <a:cs typeface="Arial"/>
              </a:rPr>
              <a:t>e</a:t>
            </a:r>
            <a:r>
              <a:rPr sz="2000" spc="5" dirty="0">
                <a:solidFill>
                  <a:srgbClr val="FFFFFF"/>
                </a:solidFill>
                <a:cs typeface="Arial"/>
              </a:rPr>
              <a:t>s</a:t>
            </a:r>
            <a:r>
              <a:rPr sz="2000" dirty="0">
                <a:solidFill>
                  <a:srgbClr val="FFFFFF"/>
                </a:solidFill>
                <a:cs typeface="Arial"/>
              </a:rPr>
              <a:t>,</a:t>
            </a:r>
            <a:r>
              <a:rPr sz="2000" spc="-35" dirty="0">
                <a:solidFill>
                  <a:srgbClr val="FFFFFF"/>
                </a:solidFill>
                <a:cs typeface="Arial"/>
              </a:rPr>
              <a:t> </a:t>
            </a:r>
            <a:r>
              <a:rPr sz="2000" spc="5" dirty="0">
                <a:solidFill>
                  <a:srgbClr val="FFFFFF"/>
                </a:solidFill>
                <a:cs typeface="Arial"/>
              </a:rPr>
              <a:t>C</a:t>
            </a:r>
            <a:r>
              <a:rPr sz="2000" dirty="0">
                <a:solidFill>
                  <a:srgbClr val="FFFFFF"/>
                </a:solidFill>
                <a:cs typeface="Arial"/>
              </a:rPr>
              <a:t>en</a:t>
            </a:r>
            <a:r>
              <a:rPr sz="2000" spc="-5" dirty="0">
                <a:solidFill>
                  <a:srgbClr val="FFFFFF"/>
                </a:solidFill>
                <a:cs typeface="Arial"/>
              </a:rPr>
              <a:t>t</a:t>
            </a:r>
            <a:r>
              <a:rPr sz="2000" dirty="0">
                <a:solidFill>
                  <a:srgbClr val="FFFFFF"/>
                </a:solidFill>
                <a:cs typeface="Arial"/>
              </a:rPr>
              <a:t>er</a:t>
            </a:r>
            <a:r>
              <a:rPr sz="2000" spc="-25" dirty="0">
                <a:solidFill>
                  <a:srgbClr val="FFFFFF"/>
                </a:solidFill>
                <a:cs typeface="Arial"/>
              </a:rPr>
              <a:t> </a:t>
            </a:r>
            <a:r>
              <a:rPr sz="2000" spc="-5" dirty="0">
                <a:solidFill>
                  <a:srgbClr val="FFFFFF"/>
                </a:solidFill>
                <a:cs typeface="Arial"/>
              </a:rPr>
              <a:t>f</a:t>
            </a:r>
            <a:r>
              <a:rPr sz="2000" dirty="0">
                <a:solidFill>
                  <a:srgbClr val="FFFFFF"/>
                </a:solidFill>
                <a:cs typeface="Arial"/>
              </a:rPr>
              <a:t>or </a:t>
            </a:r>
            <a:r>
              <a:rPr sz="2000" spc="-5" dirty="0">
                <a:solidFill>
                  <a:srgbClr val="FFFFFF"/>
                </a:solidFill>
                <a:cs typeface="Arial"/>
              </a:rPr>
              <a:t>S</a:t>
            </a:r>
            <a:r>
              <a:rPr sz="2000" dirty="0">
                <a:solidFill>
                  <a:srgbClr val="FFFFFF"/>
                </a:solidFill>
                <a:cs typeface="Arial"/>
              </a:rPr>
              <a:t>u</a:t>
            </a:r>
            <a:r>
              <a:rPr sz="2000" spc="5" dirty="0">
                <a:solidFill>
                  <a:srgbClr val="FFFFFF"/>
                </a:solidFill>
                <a:cs typeface="Arial"/>
              </a:rPr>
              <a:t>s</a:t>
            </a:r>
            <a:r>
              <a:rPr sz="2000" spc="-5" dirty="0">
                <a:solidFill>
                  <a:srgbClr val="FFFFFF"/>
                </a:solidFill>
                <a:cs typeface="Arial"/>
              </a:rPr>
              <a:t>t</a:t>
            </a:r>
            <a:r>
              <a:rPr sz="2000" dirty="0">
                <a:solidFill>
                  <a:srgbClr val="FFFFFF"/>
                </a:solidFill>
                <a:cs typeface="Arial"/>
              </a:rPr>
              <a:t>a</a:t>
            </a:r>
            <a:r>
              <a:rPr sz="2000" spc="-5" dirty="0">
                <a:solidFill>
                  <a:srgbClr val="FFFFFF"/>
                </a:solidFill>
                <a:cs typeface="Arial"/>
              </a:rPr>
              <a:t>i</a:t>
            </a:r>
            <a:r>
              <a:rPr sz="2000" dirty="0">
                <a:solidFill>
                  <a:srgbClr val="FFFFFF"/>
                </a:solidFill>
                <a:cs typeface="Arial"/>
              </a:rPr>
              <a:t>n</a:t>
            </a:r>
            <a:r>
              <a:rPr sz="2000" spc="-5" dirty="0">
                <a:solidFill>
                  <a:srgbClr val="FFFFFF"/>
                </a:solidFill>
                <a:cs typeface="Arial"/>
              </a:rPr>
              <a:t>i</a:t>
            </a:r>
            <a:r>
              <a:rPr sz="2000" dirty="0">
                <a:solidFill>
                  <a:srgbClr val="FFFFFF"/>
                </a:solidFill>
                <a:cs typeface="Arial"/>
              </a:rPr>
              <a:t>ng</a:t>
            </a:r>
            <a:r>
              <a:rPr sz="2000" spc="-125" dirty="0">
                <a:solidFill>
                  <a:srgbClr val="FFFFFF"/>
                </a:solidFill>
                <a:cs typeface="Arial"/>
              </a:rPr>
              <a:t> </a:t>
            </a:r>
            <a:r>
              <a:rPr sz="2000" spc="-5" dirty="0">
                <a:solidFill>
                  <a:srgbClr val="FFFFFF"/>
                </a:solidFill>
                <a:cs typeface="Arial"/>
              </a:rPr>
              <a:t>A</a:t>
            </a:r>
            <a:r>
              <a:rPr sz="2000" dirty="0">
                <a:solidFill>
                  <a:srgbClr val="FFFFFF"/>
                </a:solidFill>
                <a:cs typeface="Arial"/>
              </a:rPr>
              <a:t>gr</a:t>
            </a:r>
            <a:r>
              <a:rPr sz="2000" spc="-5" dirty="0">
                <a:solidFill>
                  <a:srgbClr val="FFFFFF"/>
                </a:solidFill>
                <a:cs typeface="Arial"/>
              </a:rPr>
              <a:t>i</a:t>
            </a:r>
            <a:r>
              <a:rPr sz="2000" spc="5" dirty="0">
                <a:solidFill>
                  <a:srgbClr val="FFFFFF"/>
                </a:solidFill>
                <a:cs typeface="Arial"/>
              </a:rPr>
              <a:t>c</a:t>
            </a:r>
            <a:r>
              <a:rPr sz="2000" dirty="0">
                <a:solidFill>
                  <a:srgbClr val="FFFFFF"/>
                </a:solidFill>
                <a:cs typeface="Arial"/>
              </a:rPr>
              <a:t>u</a:t>
            </a:r>
            <a:r>
              <a:rPr sz="2000" spc="-5" dirty="0">
                <a:solidFill>
                  <a:srgbClr val="FFFFFF"/>
                </a:solidFill>
                <a:cs typeface="Arial"/>
              </a:rPr>
              <a:t>l</a:t>
            </a:r>
            <a:r>
              <a:rPr sz="2000" spc="-10" dirty="0">
                <a:solidFill>
                  <a:srgbClr val="FFFFFF"/>
                </a:solidFill>
                <a:cs typeface="Arial"/>
              </a:rPr>
              <a:t>t</a:t>
            </a:r>
            <a:r>
              <a:rPr sz="2000" dirty="0">
                <a:solidFill>
                  <a:srgbClr val="FFFFFF"/>
                </a:solidFill>
                <a:cs typeface="Arial"/>
              </a:rPr>
              <a:t>ure</a:t>
            </a:r>
            <a:r>
              <a:rPr sz="2000" spc="-30" dirty="0">
                <a:solidFill>
                  <a:srgbClr val="FFFFFF"/>
                </a:solidFill>
                <a:cs typeface="Arial"/>
              </a:rPr>
              <a:t> </a:t>
            </a:r>
            <a:r>
              <a:rPr sz="2000" dirty="0">
                <a:solidFill>
                  <a:srgbClr val="FFFFFF"/>
                </a:solidFill>
                <a:cs typeface="Arial"/>
              </a:rPr>
              <a:t>and</a:t>
            </a:r>
            <a:r>
              <a:rPr sz="2000" spc="-30" dirty="0">
                <a:solidFill>
                  <a:srgbClr val="FFFFFF"/>
                </a:solidFill>
                <a:cs typeface="Arial"/>
              </a:rPr>
              <a:t> </a:t>
            </a:r>
            <a:r>
              <a:rPr sz="2000" spc="5" dirty="0">
                <a:solidFill>
                  <a:srgbClr val="FFFFFF"/>
                </a:solidFill>
                <a:cs typeface="Arial"/>
              </a:rPr>
              <a:t>N</a:t>
            </a:r>
            <a:r>
              <a:rPr sz="2000" dirty="0">
                <a:solidFill>
                  <a:srgbClr val="FFFFFF"/>
                </a:solidFill>
                <a:cs typeface="Arial"/>
              </a:rPr>
              <a:t>a</a:t>
            </a:r>
            <a:r>
              <a:rPr sz="2000" spc="-10" dirty="0">
                <a:solidFill>
                  <a:srgbClr val="FFFFFF"/>
                </a:solidFill>
                <a:cs typeface="Arial"/>
              </a:rPr>
              <a:t>t</a:t>
            </a:r>
            <a:r>
              <a:rPr sz="2000" dirty="0">
                <a:solidFill>
                  <a:srgbClr val="FFFFFF"/>
                </a:solidFill>
                <a:cs typeface="Arial"/>
              </a:rPr>
              <a:t>ural</a:t>
            </a:r>
            <a:r>
              <a:rPr sz="2000" spc="-20" dirty="0">
                <a:solidFill>
                  <a:srgbClr val="FFFFFF"/>
                </a:solidFill>
                <a:cs typeface="Arial"/>
              </a:rPr>
              <a:t> </a:t>
            </a:r>
            <a:r>
              <a:rPr sz="2000" spc="5" dirty="0">
                <a:solidFill>
                  <a:srgbClr val="FFFFFF"/>
                </a:solidFill>
                <a:cs typeface="Arial"/>
              </a:rPr>
              <a:t>R</a:t>
            </a:r>
            <a:r>
              <a:rPr sz="2000" dirty="0">
                <a:solidFill>
                  <a:srgbClr val="FFFFFF"/>
                </a:solidFill>
                <a:cs typeface="Arial"/>
              </a:rPr>
              <a:t>e</a:t>
            </a:r>
            <a:r>
              <a:rPr sz="2000" spc="5" dirty="0">
                <a:solidFill>
                  <a:srgbClr val="FFFFFF"/>
                </a:solidFill>
                <a:cs typeface="Arial"/>
              </a:rPr>
              <a:t>s</a:t>
            </a:r>
            <a:r>
              <a:rPr sz="2000" dirty="0">
                <a:solidFill>
                  <a:srgbClr val="FFFFFF"/>
                </a:solidFill>
                <a:cs typeface="Arial"/>
              </a:rPr>
              <a:t>our</a:t>
            </a:r>
            <a:r>
              <a:rPr sz="2000" spc="5" dirty="0">
                <a:solidFill>
                  <a:srgbClr val="FFFFFF"/>
                </a:solidFill>
                <a:cs typeface="Arial"/>
              </a:rPr>
              <a:t>c</a:t>
            </a:r>
            <a:r>
              <a:rPr sz="2000" spc="-15" dirty="0">
                <a:solidFill>
                  <a:srgbClr val="FFFFFF"/>
                </a:solidFill>
                <a:cs typeface="Arial"/>
              </a:rPr>
              <a:t>e</a:t>
            </a:r>
            <a:r>
              <a:rPr sz="2000" spc="5" dirty="0">
                <a:solidFill>
                  <a:srgbClr val="FFFFFF"/>
                </a:solidFill>
                <a:cs typeface="Arial"/>
              </a:rPr>
              <a:t>s</a:t>
            </a:r>
            <a:r>
              <a:rPr sz="2000" dirty="0">
                <a:solidFill>
                  <a:srgbClr val="FFFFFF"/>
                </a:solidFill>
                <a:cs typeface="Arial"/>
              </a:rPr>
              <a:t>,</a:t>
            </a:r>
            <a:r>
              <a:rPr sz="2000" spc="-60" dirty="0">
                <a:solidFill>
                  <a:srgbClr val="FFFFFF"/>
                </a:solidFill>
                <a:cs typeface="Arial"/>
              </a:rPr>
              <a:t> </a:t>
            </a:r>
            <a:r>
              <a:rPr sz="2000" spc="-70" dirty="0">
                <a:solidFill>
                  <a:srgbClr val="FFFFFF"/>
                </a:solidFill>
                <a:cs typeface="Arial"/>
              </a:rPr>
              <a:t>W</a:t>
            </a:r>
            <a:r>
              <a:rPr sz="2000" dirty="0">
                <a:solidFill>
                  <a:srgbClr val="FFFFFF"/>
                </a:solidFill>
                <a:cs typeface="Arial"/>
              </a:rPr>
              <a:t>a</a:t>
            </a:r>
            <a:r>
              <a:rPr sz="2000" spc="5" dirty="0">
                <a:solidFill>
                  <a:srgbClr val="FFFFFF"/>
                </a:solidFill>
                <a:cs typeface="Arial"/>
              </a:rPr>
              <a:t>s</a:t>
            </a:r>
            <a:r>
              <a:rPr sz="2000" dirty="0">
                <a:solidFill>
                  <a:srgbClr val="FFFFFF"/>
                </a:solidFill>
                <a:cs typeface="Arial"/>
              </a:rPr>
              <a:t>h</a:t>
            </a:r>
            <a:r>
              <a:rPr sz="2000" spc="-5" dirty="0">
                <a:solidFill>
                  <a:srgbClr val="FFFFFF"/>
                </a:solidFill>
                <a:cs typeface="Arial"/>
              </a:rPr>
              <a:t>i</a:t>
            </a:r>
            <a:r>
              <a:rPr sz="2000" dirty="0">
                <a:solidFill>
                  <a:srgbClr val="FFFFFF"/>
                </a:solidFill>
                <a:cs typeface="Arial"/>
              </a:rPr>
              <a:t>ng</a:t>
            </a:r>
            <a:r>
              <a:rPr sz="2000" spc="-5" dirty="0">
                <a:solidFill>
                  <a:srgbClr val="FFFFFF"/>
                </a:solidFill>
                <a:cs typeface="Arial"/>
              </a:rPr>
              <a:t>t</a:t>
            </a:r>
            <a:r>
              <a:rPr sz="2000" dirty="0">
                <a:solidFill>
                  <a:srgbClr val="FFFFFF"/>
                </a:solidFill>
                <a:cs typeface="Arial"/>
              </a:rPr>
              <a:t>on</a:t>
            </a:r>
            <a:r>
              <a:rPr sz="2000" spc="-40" dirty="0">
                <a:solidFill>
                  <a:srgbClr val="FFFFFF"/>
                </a:solidFill>
                <a:cs typeface="Arial"/>
              </a:rPr>
              <a:t> </a:t>
            </a:r>
            <a:r>
              <a:rPr sz="2000" spc="-5" dirty="0">
                <a:solidFill>
                  <a:srgbClr val="FFFFFF"/>
                </a:solidFill>
                <a:cs typeface="Arial"/>
              </a:rPr>
              <a:t>S</a:t>
            </a:r>
            <a:r>
              <a:rPr sz="2000" spc="-10" dirty="0">
                <a:solidFill>
                  <a:srgbClr val="FFFFFF"/>
                </a:solidFill>
                <a:cs typeface="Arial"/>
              </a:rPr>
              <a:t>t</a:t>
            </a:r>
            <a:r>
              <a:rPr sz="2000" dirty="0">
                <a:solidFill>
                  <a:srgbClr val="FFFFFF"/>
                </a:solidFill>
                <a:cs typeface="Arial"/>
              </a:rPr>
              <a:t>a</a:t>
            </a:r>
            <a:r>
              <a:rPr sz="2000" spc="-10" dirty="0">
                <a:solidFill>
                  <a:srgbClr val="FFFFFF"/>
                </a:solidFill>
                <a:cs typeface="Arial"/>
              </a:rPr>
              <a:t>t</a:t>
            </a:r>
            <a:r>
              <a:rPr sz="2000" dirty="0">
                <a:solidFill>
                  <a:srgbClr val="FFFFFF"/>
                </a:solidFill>
                <a:cs typeface="Arial"/>
              </a:rPr>
              <a:t>e </a:t>
            </a:r>
            <a:r>
              <a:rPr sz="2000" spc="5" dirty="0">
                <a:solidFill>
                  <a:srgbClr val="FFFFFF"/>
                </a:solidFill>
                <a:cs typeface="Arial"/>
              </a:rPr>
              <a:t>U</a:t>
            </a:r>
            <a:r>
              <a:rPr sz="2000" dirty="0">
                <a:solidFill>
                  <a:srgbClr val="FFFFFF"/>
                </a:solidFill>
                <a:cs typeface="Arial"/>
              </a:rPr>
              <a:t>n</a:t>
            </a:r>
            <a:r>
              <a:rPr sz="2000" spc="-5" dirty="0">
                <a:solidFill>
                  <a:srgbClr val="FFFFFF"/>
                </a:solidFill>
                <a:cs typeface="Arial"/>
              </a:rPr>
              <a:t>i</a:t>
            </a:r>
            <a:r>
              <a:rPr sz="2000" spc="-10" dirty="0">
                <a:solidFill>
                  <a:srgbClr val="FFFFFF"/>
                </a:solidFill>
                <a:cs typeface="Arial"/>
              </a:rPr>
              <a:t>v</a:t>
            </a:r>
            <a:r>
              <a:rPr sz="2000" dirty="0">
                <a:solidFill>
                  <a:srgbClr val="FFFFFF"/>
                </a:solidFill>
                <a:cs typeface="Arial"/>
              </a:rPr>
              <a:t>er</a:t>
            </a:r>
            <a:r>
              <a:rPr sz="2000" spc="5" dirty="0">
                <a:solidFill>
                  <a:srgbClr val="FFFFFF"/>
                </a:solidFill>
                <a:cs typeface="Arial"/>
              </a:rPr>
              <a:t>s</a:t>
            </a:r>
            <a:r>
              <a:rPr sz="2000" spc="-5" dirty="0">
                <a:solidFill>
                  <a:srgbClr val="FFFFFF"/>
                </a:solidFill>
                <a:cs typeface="Arial"/>
              </a:rPr>
              <a:t>it</a:t>
            </a:r>
            <a:r>
              <a:rPr sz="2000" spc="-150" dirty="0">
                <a:solidFill>
                  <a:srgbClr val="FFFFFF"/>
                </a:solidFill>
                <a:cs typeface="Arial"/>
              </a:rPr>
              <a:t>y</a:t>
            </a:r>
            <a:r>
              <a:rPr sz="2000" dirty="0">
                <a:solidFill>
                  <a:srgbClr val="FFFFFF"/>
                </a:solidFill>
                <a:cs typeface="Arial"/>
              </a:rPr>
              <a:t>,</a:t>
            </a:r>
            <a:r>
              <a:rPr sz="2000" spc="-25" dirty="0">
                <a:solidFill>
                  <a:srgbClr val="FFFFFF"/>
                </a:solidFill>
                <a:cs typeface="Arial"/>
              </a:rPr>
              <a:t> </a:t>
            </a:r>
            <a:r>
              <a:rPr sz="2000" spc="-35" dirty="0">
                <a:solidFill>
                  <a:srgbClr val="FFFFFF"/>
                </a:solidFill>
                <a:cs typeface="Arial"/>
              </a:rPr>
              <a:t>W</a:t>
            </a:r>
            <a:r>
              <a:rPr sz="2000" dirty="0">
                <a:solidFill>
                  <a:srgbClr val="FFFFFF"/>
                </a:solidFill>
                <a:cs typeface="Arial"/>
              </a:rPr>
              <a:t>ena</a:t>
            </a:r>
            <a:r>
              <a:rPr sz="2000" spc="-10" dirty="0">
                <a:solidFill>
                  <a:srgbClr val="FFFFFF"/>
                </a:solidFill>
                <a:cs typeface="Arial"/>
              </a:rPr>
              <a:t>t</a:t>
            </a:r>
            <a:r>
              <a:rPr sz="2000" spc="5" dirty="0">
                <a:solidFill>
                  <a:srgbClr val="FFFFFF"/>
                </a:solidFill>
                <a:cs typeface="Arial"/>
              </a:rPr>
              <a:t>c</a:t>
            </a:r>
            <a:r>
              <a:rPr sz="2000" dirty="0">
                <a:solidFill>
                  <a:srgbClr val="FFFFFF"/>
                </a:solidFill>
                <a:cs typeface="Arial"/>
              </a:rPr>
              <a:t>he</a:t>
            </a:r>
            <a:r>
              <a:rPr sz="2000" spc="-15" dirty="0">
                <a:solidFill>
                  <a:srgbClr val="FFFFFF"/>
                </a:solidFill>
                <a:cs typeface="Arial"/>
              </a:rPr>
              <a:t>e</a:t>
            </a:r>
            <a:r>
              <a:rPr sz="2000" dirty="0">
                <a:solidFill>
                  <a:srgbClr val="FFFFFF"/>
                </a:solidFill>
                <a:cs typeface="Arial"/>
              </a:rPr>
              <a:t>,</a:t>
            </a:r>
            <a:r>
              <a:rPr sz="2000" spc="-45" dirty="0">
                <a:solidFill>
                  <a:srgbClr val="FFFFFF"/>
                </a:solidFill>
                <a:cs typeface="Arial"/>
              </a:rPr>
              <a:t> </a:t>
            </a:r>
            <a:r>
              <a:rPr sz="2000" spc="-70" dirty="0">
                <a:solidFill>
                  <a:srgbClr val="FFFFFF"/>
                </a:solidFill>
                <a:cs typeface="Arial"/>
              </a:rPr>
              <a:t>W</a:t>
            </a:r>
            <a:r>
              <a:rPr sz="2000" spc="-5" dirty="0">
                <a:solidFill>
                  <a:srgbClr val="FFFFFF"/>
                </a:solidFill>
                <a:cs typeface="Arial"/>
              </a:rPr>
              <a:t>A</a:t>
            </a:r>
            <a:r>
              <a:rPr sz="2000" dirty="0">
                <a:solidFill>
                  <a:srgbClr val="FFFFFF"/>
                </a:solidFill>
                <a:cs typeface="Arial"/>
              </a:rPr>
              <a:t>.</a:t>
            </a:r>
            <a:r>
              <a:rPr sz="2000" spc="-25" dirty="0">
                <a:solidFill>
                  <a:srgbClr val="FFFFFF"/>
                </a:solidFill>
                <a:cs typeface="Arial"/>
              </a:rPr>
              <a:t> </a:t>
            </a:r>
            <a:endParaRPr sz="2000" dirty="0">
              <a:cs typeface="Arial"/>
            </a:endParaRPr>
          </a:p>
        </p:txBody>
      </p:sp>
      <p:sp>
        <p:nvSpPr>
          <p:cNvPr id="6" name="object 6"/>
          <p:cNvSpPr/>
          <p:nvPr/>
        </p:nvSpPr>
        <p:spPr>
          <a:xfrm>
            <a:off x="7239000" y="6604089"/>
            <a:ext cx="1905000" cy="253911"/>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7400118" y="6359614"/>
            <a:ext cx="1688464" cy="160020"/>
          </a:xfrm>
          <a:prstGeom prst="rect">
            <a:avLst/>
          </a:prstGeom>
        </p:spPr>
        <p:txBody>
          <a:bodyPr vert="horz" wrap="square" lIns="0" tIns="0" rIns="0" bIns="0" rtlCol="0">
            <a:spAutoFit/>
          </a:bodyPr>
          <a:lstStyle/>
          <a:p>
            <a:pPr marL="12700">
              <a:lnSpc>
                <a:spcPct val="100000"/>
              </a:lnSpc>
            </a:pPr>
            <a:r>
              <a:rPr sz="1050" i="1" dirty="0">
                <a:solidFill>
                  <a:schemeClr val="tx1">
                    <a:lumMod val="85000"/>
                  </a:schemeClr>
                </a:solidFill>
                <a:cs typeface="Times New Roman"/>
              </a:rPr>
              <a:t>Pho</a:t>
            </a:r>
            <a:r>
              <a:rPr sz="1050" i="1" spc="-10" dirty="0">
                <a:solidFill>
                  <a:schemeClr val="tx1">
                    <a:lumMod val="85000"/>
                  </a:schemeClr>
                </a:solidFill>
                <a:cs typeface="Times New Roman"/>
              </a:rPr>
              <a:t>t</a:t>
            </a:r>
            <a:r>
              <a:rPr sz="1050" i="1" dirty="0">
                <a:solidFill>
                  <a:schemeClr val="tx1">
                    <a:lumMod val="85000"/>
                  </a:schemeClr>
                </a:solidFill>
                <a:cs typeface="Times New Roman"/>
              </a:rPr>
              <a:t>o</a:t>
            </a:r>
            <a:r>
              <a:rPr sz="1050" i="1" dirty="0">
                <a:solidFill>
                  <a:schemeClr val="tx1">
                    <a:lumMod val="85000"/>
                  </a:schemeClr>
                </a:solidFill>
                <a:latin typeface="Times New Roman"/>
                <a:cs typeface="Times New Roman"/>
              </a:rPr>
              <a:t>:</a:t>
            </a:r>
            <a:r>
              <a:rPr sz="1050" i="1" spc="-30" dirty="0">
                <a:solidFill>
                  <a:schemeClr val="tx1">
                    <a:lumMod val="85000"/>
                  </a:schemeClr>
                </a:solidFill>
                <a:latin typeface="Times New Roman"/>
                <a:cs typeface="Times New Roman"/>
              </a:rPr>
              <a:t> </a:t>
            </a:r>
            <a:r>
              <a:rPr sz="1050" i="1" dirty="0">
                <a:solidFill>
                  <a:schemeClr val="tx1">
                    <a:lumMod val="85000"/>
                  </a:schemeClr>
                </a:solidFill>
                <a:latin typeface="Times New Roman"/>
                <a:cs typeface="Times New Roman"/>
              </a:rPr>
              <a:t>Sunb</a:t>
            </a:r>
            <a:r>
              <a:rPr sz="1050" i="1" spc="-5" dirty="0">
                <a:solidFill>
                  <a:schemeClr val="tx1">
                    <a:lumMod val="85000"/>
                  </a:schemeClr>
                </a:solidFill>
                <a:latin typeface="Times New Roman"/>
                <a:cs typeface="Times New Roman"/>
              </a:rPr>
              <a:t>re</a:t>
            </a:r>
            <a:r>
              <a:rPr sz="1050" i="1" dirty="0">
                <a:solidFill>
                  <a:schemeClr val="tx1">
                    <a:lumMod val="85000"/>
                  </a:schemeClr>
                </a:solidFill>
                <a:latin typeface="Times New Roman"/>
                <a:cs typeface="Times New Roman"/>
              </a:rPr>
              <a:t>ak</a:t>
            </a:r>
            <a:r>
              <a:rPr sz="1050" i="1" spc="-25" dirty="0">
                <a:solidFill>
                  <a:schemeClr val="tx1">
                    <a:lumMod val="85000"/>
                  </a:schemeClr>
                </a:solidFill>
                <a:latin typeface="Times New Roman"/>
                <a:cs typeface="Times New Roman"/>
              </a:rPr>
              <a:t> </a:t>
            </a:r>
            <a:r>
              <a:rPr sz="1050" i="1" dirty="0">
                <a:solidFill>
                  <a:schemeClr val="tx1">
                    <a:lumMod val="85000"/>
                  </a:schemeClr>
                </a:solidFill>
                <a:latin typeface="Times New Roman"/>
                <a:cs typeface="Times New Roman"/>
              </a:rPr>
              <a:t>Fa</a:t>
            </a:r>
            <a:r>
              <a:rPr sz="1050" i="1" spc="-5" dirty="0">
                <a:solidFill>
                  <a:schemeClr val="tx1">
                    <a:lumMod val="85000"/>
                  </a:schemeClr>
                </a:solidFill>
                <a:latin typeface="Times New Roman"/>
                <a:cs typeface="Times New Roman"/>
              </a:rPr>
              <a:t>r</a:t>
            </a:r>
            <a:r>
              <a:rPr sz="1050" i="1" dirty="0">
                <a:solidFill>
                  <a:schemeClr val="tx1">
                    <a:lumMod val="85000"/>
                  </a:schemeClr>
                </a:solidFill>
                <a:latin typeface="Times New Roman"/>
                <a:cs typeface="Times New Roman"/>
              </a:rPr>
              <a:t>m</a:t>
            </a:r>
            <a:r>
              <a:rPr sz="1050" i="1" spc="-5" dirty="0">
                <a:solidFill>
                  <a:schemeClr val="tx1">
                    <a:lumMod val="85000"/>
                  </a:schemeClr>
                </a:solidFill>
                <a:latin typeface="Times New Roman"/>
                <a:cs typeface="Times New Roman"/>
              </a:rPr>
              <a:t> </a:t>
            </a:r>
            <a:r>
              <a:rPr sz="1050" i="1" dirty="0">
                <a:solidFill>
                  <a:schemeClr val="tx1">
                    <a:lumMod val="85000"/>
                  </a:schemeClr>
                </a:solidFill>
                <a:latin typeface="Times New Roman"/>
                <a:cs typeface="Times New Roman"/>
              </a:rPr>
              <a:t>w</a:t>
            </a:r>
            <a:r>
              <a:rPr sz="1050" i="1" spc="-5" dirty="0">
                <a:solidFill>
                  <a:schemeClr val="tx1">
                    <a:lumMod val="85000"/>
                  </a:schemeClr>
                </a:solidFill>
                <a:latin typeface="Times New Roman"/>
                <a:cs typeface="Times New Roman"/>
              </a:rPr>
              <a:t>e</a:t>
            </a:r>
            <a:r>
              <a:rPr sz="1050" i="1" dirty="0">
                <a:solidFill>
                  <a:schemeClr val="tx1">
                    <a:lumMod val="85000"/>
                  </a:schemeClr>
                </a:solidFill>
                <a:latin typeface="Times New Roman"/>
                <a:cs typeface="Times New Roman"/>
              </a:rPr>
              <a:t>b</a:t>
            </a:r>
            <a:r>
              <a:rPr sz="1050" i="1" spc="-5" dirty="0">
                <a:solidFill>
                  <a:schemeClr val="tx1">
                    <a:lumMod val="85000"/>
                  </a:schemeClr>
                </a:solidFill>
                <a:latin typeface="Times New Roman"/>
                <a:cs typeface="Times New Roman"/>
              </a:rPr>
              <a:t>s</a:t>
            </a:r>
            <a:r>
              <a:rPr sz="1050" i="1" spc="-10" dirty="0">
                <a:solidFill>
                  <a:schemeClr val="tx1">
                    <a:lumMod val="85000"/>
                  </a:schemeClr>
                </a:solidFill>
                <a:latin typeface="Times New Roman"/>
                <a:cs typeface="Times New Roman"/>
              </a:rPr>
              <a:t>it</a:t>
            </a:r>
            <a:r>
              <a:rPr sz="1050" i="1" dirty="0">
                <a:solidFill>
                  <a:schemeClr val="tx1">
                    <a:lumMod val="85000"/>
                  </a:schemeClr>
                </a:solidFill>
                <a:latin typeface="Times New Roman"/>
                <a:cs typeface="Times New Roman"/>
              </a:rPr>
              <a:t>e</a:t>
            </a:r>
            <a:endParaRPr sz="1050" dirty="0">
              <a:solidFill>
                <a:schemeClr val="tx1">
                  <a:lumMod val="85000"/>
                </a:schemeClr>
              </a:solidFill>
              <a:latin typeface="Times New Roman"/>
              <a:cs typeface="Times New Roman"/>
            </a:endParaRPr>
          </a:p>
        </p:txBody>
      </p:sp>
      <p:sp>
        <p:nvSpPr>
          <p:cNvPr id="8" name="object 8"/>
          <p:cNvSpPr/>
          <p:nvPr/>
        </p:nvSpPr>
        <p:spPr>
          <a:xfrm>
            <a:off x="493138" y="1868271"/>
            <a:ext cx="8174767" cy="646430"/>
          </a:xfrm>
          <a:custGeom>
            <a:avLst/>
            <a:gdLst/>
            <a:ahLst/>
            <a:cxnLst/>
            <a:rect l="l" t="t" r="r" b="b"/>
            <a:pathLst>
              <a:path w="8534400" h="646430">
                <a:moveTo>
                  <a:pt x="0" y="0"/>
                </a:moveTo>
                <a:lnTo>
                  <a:pt x="8534400" y="0"/>
                </a:lnTo>
                <a:lnTo>
                  <a:pt x="8534400" y="646328"/>
                </a:lnTo>
                <a:lnTo>
                  <a:pt x="0" y="646328"/>
                </a:lnTo>
                <a:lnTo>
                  <a:pt x="0" y="0"/>
                </a:lnTo>
                <a:close/>
              </a:path>
            </a:pathLst>
          </a:custGeom>
          <a:solidFill>
            <a:srgbClr val="92D050"/>
          </a:solidFill>
        </p:spPr>
        <p:txBody>
          <a:bodyPr wrap="square" lIns="0" tIns="0" rIns="0" bIns="0" rtlCol="0"/>
          <a:lstStyle/>
          <a:p>
            <a:endParaRPr/>
          </a:p>
        </p:txBody>
      </p:sp>
      <p:sp>
        <p:nvSpPr>
          <p:cNvPr id="9" name="object 9"/>
          <p:cNvSpPr txBox="1"/>
          <p:nvPr/>
        </p:nvSpPr>
        <p:spPr>
          <a:xfrm>
            <a:off x="457201" y="1975821"/>
            <a:ext cx="8037830" cy="553998"/>
          </a:xfrm>
          <a:prstGeom prst="rect">
            <a:avLst/>
          </a:prstGeom>
        </p:spPr>
        <p:txBody>
          <a:bodyPr vert="horz" wrap="square" lIns="0" tIns="0" rIns="0" bIns="0" rtlCol="0">
            <a:spAutoFit/>
          </a:bodyPr>
          <a:lstStyle/>
          <a:p>
            <a:pPr marL="12700" algn="ctr">
              <a:lnSpc>
                <a:spcPct val="100000"/>
              </a:lnSpc>
            </a:pPr>
            <a:r>
              <a:rPr sz="3600" spc="-65" dirty="0">
                <a:solidFill>
                  <a:srgbClr val="FFFFFF"/>
                </a:solidFill>
                <a:latin typeface="+mj-lt"/>
                <a:cs typeface="Arial"/>
              </a:rPr>
              <a:t>V</a:t>
            </a:r>
            <a:r>
              <a:rPr sz="3600" dirty="0">
                <a:solidFill>
                  <a:srgbClr val="FFFFFF"/>
                </a:solidFill>
                <a:latin typeface="+mj-lt"/>
                <a:cs typeface="Arial"/>
              </a:rPr>
              <a:t>isit</a:t>
            </a:r>
            <a:r>
              <a:rPr sz="3600" spc="-10" dirty="0">
                <a:solidFill>
                  <a:srgbClr val="FFFFFF"/>
                </a:solidFill>
                <a:latin typeface="+mj-lt"/>
                <a:cs typeface="Arial"/>
              </a:rPr>
              <a:t> </a:t>
            </a:r>
            <a:r>
              <a:rPr sz="3600" dirty="0">
                <a:solidFill>
                  <a:srgbClr val="FFFFFF"/>
                </a:solidFill>
                <a:latin typeface="+mj-lt"/>
                <a:cs typeface="Arial"/>
              </a:rPr>
              <a:t>our</a:t>
            </a:r>
            <a:r>
              <a:rPr sz="3600" spc="-20" dirty="0">
                <a:solidFill>
                  <a:srgbClr val="FFFFFF"/>
                </a:solidFill>
                <a:latin typeface="+mj-lt"/>
                <a:cs typeface="Arial"/>
              </a:rPr>
              <a:t> </a:t>
            </a:r>
            <a:r>
              <a:rPr sz="3600" dirty="0">
                <a:solidFill>
                  <a:srgbClr val="FFFFFF"/>
                </a:solidFill>
                <a:latin typeface="+mj-lt"/>
                <a:cs typeface="Arial"/>
              </a:rPr>
              <a:t>websi</a:t>
            </a:r>
            <a:r>
              <a:rPr sz="3600" spc="-5" dirty="0">
                <a:solidFill>
                  <a:srgbClr val="FFFFFF"/>
                </a:solidFill>
                <a:latin typeface="+mj-lt"/>
                <a:cs typeface="Arial"/>
              </a:rPr>
              <a:t>t</a:t>
            </a:r>
            <a:r>
              <a:rPr sz="3600" dirty="0">
                <a:solidFill>
                  <a:srgbClr val="FFFFFF"/>
                </a:solidFill>
                <a:latin typeface="+mj-lt"/>
                <a:cs typeface="Arial"/>
              </a:rPr>
              <a:t>e</a:t>
            </a:r>
            <a:r>
              <a:rPr lang="en-US" sz="3600" dirty="0">
                <a:solidFill>
                  <a:srgbClr val="FFFFFF"/>
                </a:solidFill>
                <a:latin typeface="+mj-lt"/>
                <a:cs typeface="Arial"/>
              </a:rPr>
              <a:t>s</a:t>
            </a:r>
            <a:r>
              <a:rPr sz="3600" spc="-15" dirty="0">
                <a:solidFill>
                  <a:srgbClr val="FFFFFF"/>
                </a:solidFill>
                <a:latin typeface="+mj-lt"/>
                <a:cs typeface="Arial"/>
              </a:rPr>
              <a:t> </a:t>
            </a:r>
            <a:r>
              <a:rPr sz="3600" spc="-5" dirty="0">
                <a:solidFill>
                  <a:srgbClr val="FFFFFF"/>
                </a:solidFill>
                <a:latin typeface="+mj-lt"/>
                <a:cs typeface="Arial"/>
              </a:rPr>
              <a:t>f</a:t>
            </a:r>
            <a:r>
              <a:rPr sz="3600" dirty="0">
                <a:solidFill>
                  <a:srgbClr val="FFFFFF"/>
                </a:solidFill>
                <a:latin typeface="+mj-lt"/>
                <a:cs typeface="Arial"/>
              </a:rPr>
              <a:t>or</a:t>
            </a:r>
            <a:r>
              <a:rPr sz="3600" spc="5" dirty="0">
                <a:solidFill>
                  <a:srgbClr val="FFFFFF"/>
                </a:solidFill>
                <a:latin typeface="+mj-lt"/>
                <a:cs typeface="Arial"/>
              </a:rPr>
              <a:t> </a:t>
            </a:r>
            <a:r>
              <a:rPr sz="3600" dirty="0">
                <a:solidFill>
                  <a:srgbClr val="FFFFFF"/>
                </a:solidFill>
                <a:latin typeface="+mj-lt"/>
                <a:cs typeface="Arial"/>
              </a:rPr>
              <a:t>more</a:t>
            </a:r>
            <a:r>
              <a:rPr sz="3600" spc="-15" dirty="0">
                <a:solidFill>
                  <a:srgbClr val="FFFFFF"/>
                </a:solidFill>
                <a:latin typeface="+mj-lt"/>
                <a:cs typeface="Arial"/>
              </a:rPr>
              <a:t> </a:t>
            </a:r>
            <a:r>
              <a:rPr sz="3600" dirty="0">
                <a:solidFill>
                  <a:srgbClr val="FFFFFF"/>
                </a:solidFill>
                <a:latin typeface="+mj-lt"/>
                <a:cs typeface="Arial"/>
              </a:rPr>
              <a:t>in</a:t>
            </a:r>
            <a:r>
              <a:rPr sz="3600" spc="-5" dirty="0">
                <a:solidFill>
                  <a:srgbClr val="FFFFFF"/>
                </a:solidFill>
                <a:latin typeface="+mj-lt"/>
                <a:cs typeface="Arial"/>
              </a:rPr>
              <a:t>f</a:t>
            </a:r>
            <a:r>
              <a:rPr sz="3600" dirty="0">
                <a:solidFill>
                  <a:srgbClr val="FFFFFF"/>
                </a:solidFill>
                <a:latin typeface="+mj-lt"/>
                <a:cs typeface="Arial"/>
              </a:rPr>
              <a:t>orma</a:t>
            </a:r>
            <a:r>
              <a:rPr sz="3600" spc="-5" dirty="0">
                <a:solidFill>
                  <a:srgbClr val="FFFFFF"/>
                </a:solidFill>
                <a:latin typeface="+mj-lt"/>
                <a:cs typeface="Arial"/>
              </a:rPr>
              <a:t>t</a:t>
            </a:r>
            <a:r>
              <a:rPr sz="3600" dirty="0">
                <a:solidFill>
                  <a:srgbClr val="FFFFFF"/>
                </a:solidFill>
                <a:latin typeface="+mj-lt"/>
                <a:cs typeface="Arial"/>
              </a:rPr>
              <a:t>ion!</a:t>
            </a:r>
            <a:endParaRPr sz="3600" dirty="0">
              <a:latin typeface="+mj-lt"/>
              <a:cs typeface="Arial"/>
            </a:endParaRPr>
          </a:p>
        </p:txBody>
      </p:sp>
      <p:sp>
        <p:nvSpPr>
          <p:cNvPr id="10" name="Slide Number Placeholder 9"/>
          <p:cNvSpPr>
            <a:spLocks noGrp="1"/>
          </p:cNvSpPr>
          <p:nvPr>
            <p:ph type="sldNum" sz="quarter" idx="4294967295"/>
          </p:nvPr>
        </p:nvSpPr>
        <p:spPr/>
        <p:txBody>
          <a:bodyPr/>
          <a:lstStyle/>
          <a:p>
            <a:fld id="{B6F15528-21DE-4FAA-801E-634DDDAF4B2B}" type="slidenum">
              <a:rPr lang="en-US" sz="1200" smtClean="0"/>
              <a:t>26</a:t>
            </a:fld>
            <a:endParaRPr lang="en-US" sz="1200" dirty="0"/>
          </a:p>
        </p:txBody>
      </p:sp>
    </p:spTree>
    <p:extLst>
      <p:ext uri="{BB962C8B-B14F-4D97-AF65-F5344CB8AC3E}">
        <p14:creationId xmlns:p14="http://schemas.microsoft.com/office/powerpoint/2010/main" val="229753552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20158" y="6468105"/>
            <a:ext cx="2671864" cy="276999"/>
          </a:xfrm>
          <a:prstGeom prst="rect">
            <a:avLst/>
          </a:prstGeom>
          <a:noFill/>
        </p:spPr>
        <p:txBody>
          <a:bodyPr wrap="square" rtlCol="0">
            <a:spAutoFit/>
          </a:bodyPr>
          <a:lstStyle/>
          <a:p>
            <a:pPr fontAlgn="base">
              <a:spcBef>
                <a:spcPct val="0"/>
              </a:spcBef>
              <a:spcAft>
                <a:spcPct val="0"/>
              </a:spcAft>
              <a:defRPr/>
            </a:pPr>
            <a:r>
              <a:rPr lang="en-US" sz="1200" i="1" dirty="0">
                <a:solidFill>
                  <a:srgbClr val="000000">
                    <a:lumMod val="65000"/>
                    <a:lumOff val="35000"/>
                  </a:srgbClr>
                </a:solidFill>
                <a:cs typeface="Arial" panose="020B0604020202020204" pitchFamily="34" charset="0"/>
              </a:rPr>
              <a:t>Source: World of Organic Agriculture</a:t>
            </a:r>
          </a:p>
        </p:txBody>
      </p:sp>
      <p:graphicFrame>
        <p:nvGraphicFramePr>
          <p:cNvPr id="2" name="Chart 1"/>
          <p:cNvGraphicFramePr>
            <a:graphicFrameLocks/>
          </p:cNvGraphicFramePr>
          <p:nvPr/>
        </p:nvGraphicFramePr>
        <p:xfrm>
          <a:off x="749030" y="1333021"/>
          <a:ext cx="7354110" cy="486573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0" y="748246"/>
            <a:ext cx="9144000" cy="584775"/>
          </a:xfrm>
          <a:prstGeom prst="rect">
            <a:avLst/>
          </a:prstGeom>
          <a:noFill/>
        </p:spPr>
        <p:txBody>
          <a:bodyPr wrap="square" rtlCol="0">
            <a:spAutoFit/>
          </a:bodyPr>
          <a:lstStyle/>
          <a:p>
            <a:pPr algn="ctr"/>
            <a:r>
              <a:rPr lang="en-US" sz="3200" b="1" dirty="0">
                <a:solidFill>
                  <a:schemeClr val="bg2"/>
                </a:solidFill>
                <a:latin typeface="+mj-lt"/>
                <a:cs typeface="Arial" panose="020B0604020202020204" pitchFamily="34" charset="0"/>
              </a:rPr>
              <a:t>Consumer Demand for Organic Food</a:t>
            </a:r>
          </a:p>
        </p:txBody>
      </p:sp>
      <p:sp>
        <p:nvSpPr>
          <p:cNvPr id="6" name="TextBox 5"/>
          <p:cNvSpPr txBox="1"/>
          <p:nvPr/>
        </p:nvSpPr>
        <p:spPr>
          <a:xfrm>
            <a:off x="3395654" y="4801652"/>
            <a:ext cx="838200" cy="338554"/>
          </a:xfrm>
          <a:prstGeom prst="rect">
            <a:avLst/>
          </a:prstGeom>
          <a:noFill/>
        </p:spPr>
        <p:txBody>
          <a:bodyPr wrap="square" rtlCol="0">
            <a:spAutoFit/>
          </a:bodyPr>
          <a:lstStyle/>
          <a:p>
            <a:r>
              <a:rPr lang="en-US" sz="1600" dirty="0">
                <a:solidFill>
                  <a:schemeClr val="bg2"/>
                </a:solidFill>
              </a:rPr>
              <a:t>15.7%</a:t>
            </a:r>
          </a:p>
        </p:txBody>
      </p:sp>
      <p:sp>
        <p:nvSpPr>
          <p:cNvPr id="7" name="TextBox 6"/>
          <p:cNvSpPr txBox="1"/>
          <p:nvPr/>
        </p:nvSpPr>
        <p:spPr>
          <a:xfrm>
            <a:off x="5134791" y="4801652"/>
            <a:ext cx="838200" cy="338554"/>
          </a:xfrm>
          <a:prstGeom prst="rect">
            <a:avLst/>
          </a:prstGeom>
          <a:noFill/>
        </p:spPr>
        <p:txBody>
          <a:bodyPr wrap="square" rtlCol="0">
            <a:spAutoFit/>
          </a:bodyPr>
          <a:lstStyle/>
          <a:p>
            <a:r>
              <a:rPr lang="en-US" sz="1600" dirty="0">
                <a:solidFill>
                  <a:schemeClr val="bg2"/>
                </a:solidFill>
              </a:rPr>
              <a:t>7.4%</a:t>
            </a:r>
          </a:p>
        </p:txBody>
      </p:sp>
      <p:sp>
        <p:nvSpPr>
          <p:cNvPr id="8" name="TextBox 7"/>
          <p:cNvSpPr txBox="1"/>
          <p:nvPr/>
        </p:nvSpPr>
        <p:spPr>
          <a:xfrm>
            <a:off x="7453822" y="4801652"/>
            <a:ext cx="838200" cy="338554"/>
          </a:xfrm>
          <a:prstGeom prst="rect">
            <a:avLst/>
          </a:prstGeom>
          <a:noFill/>
        </p:spPr>
        <p:txBody>
          <a:bodyPr wrap="square" rtlCol="0">
            <a:spAutoFit/>
          </a:bodyPr>
          <a:lstStyle/>
          <a:p>
            <a:r>
              <a:rPr lang="en-US" sz="1600" dirty="0">
                <a:solidFill>
                  <a:schemeClr val="bg2"/>
                </a:solidFill>
              </a:rPr>
              <a:t>6.6%</a:t>
            </a:r>
          </a:p>
        </p:txBody>
      </p:sp>
      <p:sp>
        <p:nvSpPr>
          <p:cNvPr id="9" name="TextBox 8"/>
          <p:cNvSpPr txBox="1"/>
          <p:nvPr/>
        </p:nvSpPr>
        <p:spPr>
          <a:xfrm>
            <a:off x="8135565" y="4548373"/>
            <a:ext cx="976009" cy="646331"/>
          </a:xfrm>
          <a:prstGeom prst="rect">
            <a:avLst/>
          </a:prstGeom>
          <a:noFill/>
        </p:spPr>
        <p:txBody>
          <a:bodyPr wrap="square" rtlCol="0">
            <a:spAutoFit/>
          </a:bodyPr>
          <a:lstStyle/>
          <a:p>
            <a:r>
              <a:rPr lang="en-US" dirty="0">
                <a:solidFill>
                  <a:schemeClr val="bg2"/>
                </a:solidFill>
              </a:rPr>
              <a:t>Growth Rate</a:t>
            </a:r>
          </a:p>
        </p:txBody>
      </p:sp>
      <p:sp>
        <p:nvSpPr>
          <p:cNvPr id="4" name="TextBox 3"/>
          <p:cNvSpPr txBox="1"/>
          <p:nvPr/>
        </p:nvSpPr>
        <p:spPr>
          <a:xfrm>
            <a:off x="8810015" y="6511311"/>
            <a:ext cx="262647" cy="276999"/>
          </a:xfrm>
          <a:prstGeom prst="rect">
            <a:avLst/>
          </a:prstGeom>
          <a:noFill/>
        </p:spPr>
        <p:txBody>
          <a:bodyPr wrap="square" rtlCol="0">
            <a:spAutoFit/>
          </a:bodyPr>
          <a:lstStyle/>
          <a:p>
            <a:r>
              <a:rPr lang="en-US" sz="1200" dirty="0">
                <a:solidFill>
                  <a:schemeClr val="bg2"/>
                </a:solidFill>
              </a:rPr>
              <a:t>7</a:t>
            </a:r>
          </a:p>
        </p:txBody>
      </p:sp>
    </p:spTree>
    <p:extLst>
      <p:ext uri="{BB962C8B-B14F-4D97-AF65-F5344CB8AC3E}">
        <p14:creationId xmlns:p14="http://schemas.microsoft.com/office/powerpoint/2010/main" val="329463585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249F0013-DEEF-4829-83BB-90B0D5009239}"/>
              </a:ext>
            </a:extLst>
          </p:cNvPr>
          <p:cNvGraphicFramePr>
            <a:graphicFrameLocks/>
          </p:cNvGraphicFramePr>
          <p:nvPr/>
        </p:nvGraphicFramePr>
        <p:xfrm>
          <a:off x="393895" y="1537415"/>
          <a:ext cx="8525022" cy="3916989"/>
        </p:xfrm>
        <a:graphic>
          <a:graphicData uri="http://schemas.openxmlformats.org/drawingml/2006/chart">
            <c:chart xmlns:c="http://schemas.openxmlformats.org/drawingml/2006/chart" xmlns:r="http://schemas.openxmlformats.org/officeDocument/2006/relationships" r:id="rId4"/>
          </a:graphicData>
        </a:graphic>
      </p:graphicFrame>
      <p:sp>
        <p:nvSpPr>
          <p:cNvPr id="20482" name="Rectangle 2"/>
          <p:cNvSpPr>
            <a:spLocks noGrp="1" noChangeArrowheads="1"/>
          </p:cNvSpPr>
          <p:nvPr>
            <p:ph type="title"/>
          </p:nvPr>
        </p:nvSpPr>
        <p:spPr>
          <a:xfrm>
            <a:off x="80449" y="1057284"/>
            <a:ext cx="8997351" cy="480131"/>
          </a:xfrm>
        </p:spPr>
        <p:txBody>
          <a:bodyPr/>
          <a:lstStyle/>
          <a:p>
            <a:r>
              <a:rPr lang="en-US" sz="2800" dirty="0">
                <a:solidFill>
                  <a:schemeClr val="tx2"/>
                </a:solidFill>
                <a:latin typeface="+mj-lt"/>
              </a:rPr>
              <a:t>    </a:t>
            </a:r>
            <a:r>
              <a:rPr lang="en-US" sz="2800" b="0" dirty="0">
                <a:solidFill>
                  <a:schemeClr val="tx2"/>
                </a:solidFill>
                <a:latin typeface="+mj-lt"/>
              </a:rPr>
              <a:t>Growth of US Organic Food Sales</a:t>
            </a:r>
          </a:p>
        </p:txBody>
      </p:sp>
      <p:sp>
        <p:nvSpPr>
          <p:cNvPr id="20483" name="Text Box 3"/>
          <p:cNvSpPr txBox="1">
            <a:spLocks noChangeArrowheads="1"/>
          </p:cNvSpPr>
          <p:nvPr/>
        </p:nvSpPr>
        <p:spPr bwMode="auto">
          <a:xfrm>
            <a:off x="0" y="614390"/>
            <a:ext cx="9144000" cy="579438"/>
          </a:xfrm>
          <a:prstGeom prst="rect">
            <a:avLst/>
          </a:prstGeom>
          <a:noFill/>
          <a:ln w="9525">
            <a:noFill/>
            <a:miter lim="800000"/>
            <a:headEnd/>
            <a:tailEnd/>
          </a:ln>
        </p:spPr>
        <p:txBody>
          <a:bodyPr wrap="square">
            <a:spAutoFit/>
          </a:bodyPr>
          <a:lstStyle/>
          <a:p>
            <a:pPr algn="ctr">
              <a:spcBef>
                <a:spcPct val="50000"/>
              </a:spcBef>
            </a:pPr>
            <a:r>
              <a:rPr lang="en-US" sz="3200" b="1" dirty="0">
                <a:solidFill>
                  <a:schemeClr val="bg2"/>
                </a:solidFill>
                <a:latin typeface="+mj-lt"/>
              </a:rPr>
              <a:t>Consumer Demand</a:t>
            </a:r>
          </a:p>
        </p:txBody>
      </p:sp>
      <p:sp>
        <p:nvSpPr>
          <p:cNvPr id="20487" name="Text Box 17"/>
          <p:cNvSpPr txBox="1">
            <a:spLocks noChangeArrowheads="1"/>
          </p:cNvSpPr>
          <p:nvPr/>
        </p:nvSpPr>
        <p:spPr bwMode="auto">
          <a:xfrm>
            <a:off x="1457325" y="5325626"/>
            <a:ext cx="6781800" cy="738664"/>
          </a:xfrm>
          <a:prstGeom prst="rect">
            <a:avLst/>
          </a:prstGeom>
          <a:noFill/>
          <a:ln w="9525">
            <a:noFill/>
            <a:miter lim="800000"/>
            <a:headEnd/>
            <a:tailEnd/>
          </a:ln>
        </p:spPr>
        <p:txBody>
          <a:bodyPr wrap="square">
            <a:spAutoFit/>
          </a:bodyPr>
          <a:lstStyle/>
          <a:p>
            <a:pPr>
              <a:spcBef>
                <a:spcPct val="50000"/>
              </a:spcBef>
            </a:pPr>
            <a:r>
              <a:rPr lang="en-US" sz="1400" dirty="0">
                <a:solidFill>
                  <a:schemeClr val="bg2"/>
                </a:solidFill>
              </a:rPr>
              <a:t>Retail organic food sales increased </a:t>
            </a:r>
            <a:r>
              <a:rPr lang="en-US" sz="1400" dirty="0">
                <a:solidFill>
                  <a:schemeClr val="accent6"/>
                </a:solidFill>
              </a:rPr>
              <a:t>12.8%</a:t>
            </a:r>
            <a:r>
              <a:rPr lang="en-US" sz="1400" dirty="0">
                <a:solidFill>
                  <a:srgbClr val="0000CC"/>
                </a:solidFill>
              </a:rPr>
              <a:t> </a:t>
            </a:r>
            <a:r>
              <a:rPr lang="en-US" sz="1400" dirty="0">
                <a:solidFill>
                  <a:schemeClr val="bg2"/>
                </a:solidFill>
              </a:rPr>
              <a:t>in 2020. Organic fruits and vegetable sales increased </a:t>
            </a:r>
            <a:r>
              <a:rPr lang="en-US" sz="1400" dirty="0">
                <a:solidFill>
                  <a:schemeClr val="accent6"/>
                </a:solidFill>
              </a:rPr>
              <a:t>13.3%</a:t>
            </a:r>
            <a:r>
              <a:rPr lang="en-US" sz="1400" dirty="0">
                <a:solidFill>
                  <a:srgbClr val="0000CC"/>
                </a:solidFill>
              </a:rPr>
              <a:t> </a:t>
            </a:r>
            <a:r>
              <a:rPr lang="en-US" sz="1400" dirty="0">
                <a:solidFill>
                  <a:schemeClr val="bg2"/>
                </a:solidFill>
              </a:rPr>
              <a:t>and were </a:t>
            </a:r>
            <a:r>
              <a:rPr lang="en-US" sz="1400" dirty="0">
                <a:solidFill>
                  <a:schemeClr val="accent6"/>
                </a:solidFill>
              </a:rPr>
              <a:t>36%</a:t>
            </a:r>
            <a:r>
              <a:rPr lang="en-US" sz="1400" dirty="0">
                <a:solidFill>
                  <a:srgbClr val="0000CC"/>
                </a:solidFill>
              </a:rPr>
              <a:t> </a:t>
            </a:r>
            <a:r>
              <a:rPr lang="en-US" sz="1400" dirty="0">
                <a:solidFill>
                  <a:schemeClr val="bg2"/>
                </a:solidFill>
              </a:rPr>
              <a:t>of all organic food sales (and 15% of all US produce sales); over 90% were sales of fresh produce. </a:t>
            </a:r>
          </a:p>
        </p:txBody>
      </p:sp>
      <p:sp>
        <p:nvSpPr>
          <p:cNvPr id="10" name="Text Box 8"/>
          <p:cNvSpPr txBox="1">
            <a:spLocks noChangeArrowheads="1"/>
          </p:cNvSpPr>
          <p:nvPr/>
        </p:nvSpPr>
        <p:spPr bwMode="auto">
          <a:xfrm>
            <a:off x="5791200" y="6580632"/>
            <a:ext cx="3429000" cy="276999"/>
          </a:xfrm>
          <a:prstGeom prst="rect">
            <a:avLst/>
          </a:prstGeom>
          <a:noFill/>
          <a:ln w="9525">
            <a:noFill/>
            <a:miter lim="800000"/>
            <a:headEnd/>
            <a:tailEnd/>
          </a:ln>
          <a:effectLst/>
        </p:spPr>
        <p:txBody>
          <a:bodyPr wrap="square">
            <a:spAutoFit/>
          </a:bodyPr>
          <a:lstStyle/>
          <a:p>
            <a:pPr>
              <a:spcBef>
                <a:spcPct val="50000"/>
              </a:spcBef>
              <a:defRPr/>
            </a:pPr>
            <a:r>
              <a:rPr lang="en-US" sz="1200" i="1" dirty="0">
                <a:solidFill>
                  <a:schemeClr val="bg2">
                    <a:lumMod val="65000"/>
                    <a:lumOff val="35000"/>
                  </a:schemeClr>
                </a:solidFill>
                <a:cs typeface="Times New Roman" pitchFamily="18" charset="0"/>
              </a:rPr>
              <a:t>Source: OTA, Nutrition Business Journal</a:t>
            </a:r>
          </a:p>
        </p:txBody>
      </p:sp>
      <p:sp>
        <p:nvSpPr>
          <p:cNvPr id="2" name="TextBox 1"/>
          <p:cNvSpPr txBox="1"/>
          <p:nvPr/>
        </p:nvSpPr>
        <p:spPr>
          <a:xfrm>
            <a:off x="3832634" y="1795586"/>
            <a:ext cx="3048000" cy="369332"/>
          </a:xfrm>
          <a:prstGeom prst="rect">
            <a:avLst/>
          </a:prstGeom>
          <a:noFill/>
        </p:spPr>
        <p:txBody>
          <a:bodyPr wrap="square" rtlCol="0">
            <a:spAutoFit/>
          </a:bodyPr>
          <a:lstStyle/>
          <a:p>
            <a:r>
              <a:rPr lang="en-US" dirty="0">
                <a:solidFill>
                  <a:srgbClr val="663300"/>
                </a:solidFill>
              </a:rPr>
              <a:t>5.9% of US retail food sales</a:t>
            </a:r>
          </a:p>
        </p:txBody>
      </p:sp>
      <p:cxnSp>
        <p:nvCxnSpPr>
          <p:cNvPr id="4" name="Straight Arrow Connector 3"/>
          <p:cNvCxnSpPr>
            <a:cxnSpLocks/>
            <a:stCxn id="2" idx="3"/>
          </p:cNvCxnSpPr>
          <p:nvPr/>
        </p:nvCxnSpPr>
        <p:spPr>
          <a:xfrm>
            <a:off x="6880634" y="1980252"/>
            <a:ext cx="1123883" cy="14886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A0854C1B-F1E7-402B-A370-2BF606E21C33}" type="slidenum">
              <a:rPr lang="en-US" smtClean="0">
                <a:solidFill>
                  <a:srgbClr val="000000"/>
                </a:solidFill>
              </a:rPr>
              <a:pPr>
                <a:defRPr/>
              </a:pPr>
              <a:t>4</a:t>
            </a:fld>
            <a:endParaRPr lang="en-US" dirty="0">
              <a:solidFill>
                <a:srgbClr val="000000"/>
              </a:solidFill>
            </a:endParaRPr>
          </a:p>
        </p:txBody>
      </p:sp>
    </p:spTree>
    <p:custDataLst>
      <p:tags r:id="rId1"/>
    </p:custDataLst>
    <p:extLst>
      <p:ext uri="{BB962C8B-B14F-4D97-AF65-F5344CB8AC3E}">
        <p14:creationId xmlns:p14="http://schemas.microsoft.com/office/powerpoint/2010/main" val="397177796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9F6695AF-3F5A-43D1-A781-0A88EF79BCC2}"/>
              </a:ext>
            </a:extLst>
          </p:cNvPr>
          <p:cNvGraphicFramePr>
            <a:graphicFrameLocks/>
          </p:cNvGraphicFramePr>
          <p:nvPr/>
        </p:nvGraphicFramePr>
        <p:xfrm>
          <a:off x="154112" y="1530849"/>
          <a:ext cx="8517668" cy="426125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0" y="839680"/>
            <a:ext cx="9144000" cy="535531"/>
          </a:xfrm>
        </p:spPr>
        <p:txBody>
          <a:bodyPr/>
          <a:lstStyle/>
          <a:p>
            <a:r>
              <a:rPr lang="en-US" sz="3200" dirty="0">
                <a:latin typeface="+mj-lt"/>
              </a:rPr>
              <a:t>Washington Organic Farm Area</a:t>
            </a:r>
          </a:p>
        </p:txBody>
      </p:sp>
      <p:sp>
        <p:nvSpPr>
          <p:cNvPr id="3" name="Slide Number Placeholder 2"/>
          <p:cNvSpPr>
            <a:spLocks noGrp="1"/>
          </p:cNvSpPr>
          <p:nvPr>
            <p:ph type="sldNum" sz="quarter" idx="4294967295"/>
          </p:nvPr>
        </p:nvSpPr>
        <p:spPr/>
        <p:txBody>
          <a:bodyPr/>
          <a:lstStyle/>
          <a:p>
            <a:fld id="{B6F15528-21DE-4FAA-801E-634DDDAF4B2B}" type="slidenum">
              <a:rPr lang="en-US" sz="1200" smtClean="0"/>
              <a:t>5</a:t>
            </a:fld>
            <a:endParaRPr lang="en-US" sz="1200" dirty="0"/>
          </a:p>
        </p:txBody>
      </p:sp>
      <p:sp>
        <p:nvSpPr>
          <p:cNvPr id="4" name="TextBox 3"/>
          <p:cNvSpPr txBox="1"/>
          <p:nvPr/>
        </p:nvSpPr>
        <p:spPr>
          <a:xfrm>
            <a:off x="4888954" y="2728437"/>
            <a:ext cx="1066800" cy="338554"/>
          </a:xfrm>
          <a:prstGeom prst="rect">
            <a:avLst/>
          </a:prstGeom>
          <a:noFill/>
        </p:spPr>
        <p:txBody>
          <a:bodyPr wrap="square" rtlCol="0">
            <a:spAutoFit/>
          </a:bodyPr>
          <a:lstStyle/>
          <a:p>
            <a:r>
              <a:rPr lang="en-US" sz="1600" dirty="0">
                <a:solidFill>
                  <a:schemeClr val="bg2"/>
                </a:solidFill>
                <a:latin typeface="Arial" panose="020B0604020202020204" pitchFamily="34" charset="0"/>
                <a:cs typeface="Arial" panose="020B0604020202020204" pitchFamily="34" charset="0"/>
              </a:rPr>
              <a:t>108,664</a:t>
            </a:r>
          </a:p>
        </p:txBody>
      </p:sp>
      <p:sp>
        <p:nvSpPr>
          <p:cNvPr id="6" name="TextBox 5"/>
          <p:cNvSpPr txBox="1"/>
          <p:nvPr/>
        </p:nvSpPr>
        <p:spPr>
          <a:xfrm>
            <a:off x="6934200" y="1981200"/>
            <a:ext cx="248786"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 </a:t>
            </a:r>
          </a:p>
        </p:txBody>
      </p:sp>
      <p:sp>
        <p:nvSpPr>
          <p:cNvPr id="5" name="TextBox 4"/>
          <p:cNvSpPr txBox="1"/>
          <p:nvPr/>
        </p:nvSpPr>
        <p:spPr>
          <a:xfrm>
            <a:off x="1328461" y="5949999"/>
            <a:ext cx="6948387" cy="523220"/>
          </a:xfrm>
          <a:prstGeom prst="rect">
            <a:avLst/>
          </a:prstGeom>
          <a:noFill/>
        </p:spPr>
        <p:txBody>
          <a:bodyPr wrap="square" rtlCol="0">
            <a:spAutoFit/>
          </a:bodyPr>
          <a:lstStyle/>
          <a:p>
            <a:r>
              <a:rPr lang="en-US" sz="1400" dirty="0">
                <a:solidFill>
                  <a:schemeClr val="bg2"/>
                </a:solidFill>
                <a:cs typeface="Arial" panose="020B0604020202020204" pitchFamily="34" charset="0"/>
              </a:rPr>
              <a:t>C+T=Certified (includes Pending) + Transition; includes all site area but no double crop 2005-2020. WSDA only 1995-2003; additional data added from other certifiers beginning in 2004.</a:t>
            </a:r>
          </a:p>
        </p:txBody>
      </p:sp>
      <p:sp>
        <p:nvSpPr>
          <p:cNvPr id="9" name="TextBox 8"/>
          <p:cNvSpPr txBox="1"/>
          <p:nvPr/>
        </p:nvSpPr>
        <p:spPr>
          <a:xfrm>
            <a:off x="6934200" y="3369090"/>
            <a:ext cx="1570623" cy="584775"/>
          </a:xfrm>
          <a:prstGeom prst="rect">
            <a:avLst/>
          </a:prstGeom>
          <a:noFill/>
          <a:ln>
            <a:solidFill>
              <a:schemeClr val="bg2"/>
            </a:solidFill>
          </a:ln>
        </p:spPr>
        <p:txBody>
          <a:bodyPr wrap="square" rtlCol="0">
            <a:spAutoFit/>
          </a:bodyPr>
          <a:lstStyle/>
          <a:p>
            <a:r>
              <a:rPr lang="en-US" sz="1600" dirty="0">
                <a:solidFill>
                  <a:schemeClr val="bg2"/>
                </a:solidFill>
              </a:rPr>
              <a:t>C=124,213 ac   T=    4,315 ac</a:t>
            </a:r>
          </a:p>
        </p:txBody>
      </p:sp>
      <p:sp>
        <p:nvSpPr>
          <p:cNvPr id="13" name="TextBox 12">
            <a:extLst>
              <a:ext uri="{FF2B5EF4-FFF2-40B4-BE49-F238E27FC236}">
                <a16:creationId xmlns:a16="http://schemas.microsoft.com/office/drawing/2014/main" id="{1729F5DB-E497-450C-B6DB-DD58FE69A673}"/>
              </a:ext>
            </a:extLst>
          </p:cNvPr>
          <p:cNvSpPr txBox="1"/>
          <p:nvPr/>
        </p:nvSpPr>
        <p:spPr>
          <a:xfrm>
            <a:off x="7858409" y="2596368"/>
            <a:ext cx="1066800" cy="369332"/>
          </a:xfrm>
          <a:prstGeom prst="rect">
            <a:avLst/>
          </a:prstGeom>
          <a:noFill/>
        </p:spPr>
        <p:txBody>
          <a:bodyPr wrap="square" rtlCol="0">
            <a:spAutoFit/>
          </a:bodyPr>
          <a:lstStyle/>
          <a:p>
            <a:r>
              <a:rPr lang="en-US" dirty="0">
                <a:solidFill>
                  <a:schemeClr val="bg2"/>
                </a:solidFill>
                <a:latin typeface="Arial" panose="020B0604020202020204" pitchFamily="34" charset="0"/>
                <a:cs typeface="Arial" panose="020B0604020202020204" pitchFamily="34" charset="0"/>
              </a:rPr>
              <a:t>128,528</a:t>
            </a:r>
          </a:p>
        </p:txBody>
      </p:sp>
      <p:cxnSp>
        <p:nvCxnSpPr>
          <p:cNvPr id="8" name="Straight Arrow Connector 7">
            <a:extLst>
              <a:ext uri="{FF2B5EF4-FFF2-40B4-BE49-F238E27FC236}">
                <a16:creationId xmlns:a16="http://schemas.microsoft.com/office/drawing/2014/main" id="{C315C2D5-3B96-41D8-8CAF-90ED5A960017}"/>
              </a:ext>
            </a:extLst>
          </p:cNvPr>
          <p:cNvCxnSpPr>
            <a:cxnSpLocks/>
          </p:cNvCxnSpPr>
          <p:nvPr/>
        </p:nvCxnSpPr>
        <p:spPr>
          <a:xfrm flipH="1">
            <a:off x="7899400" y="2912837"/>
            <a:ext cx="238980" cy="456253"/>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7A7E067-1AF7-4354-996C-3F11B1BE9E3B}"/>
              </a:ext>
            </a:extLst>
          </p:cNvPr>
          <p:cNvSpPr txBox="1"/>
          <p:nvPr/>
        </p:nvSpPr>
        <p:spPr>
          <a:xfrm>
            <a:off x="7454900" y="1917812"/>
            <a:ext cx="1066800" cy="338554"/>
          </a:xfrm>
          <a:prstGeom prst="rect">
            <a:avLst/>
          </a:prstGeom>
          <a:noFill/>
        </p:spPr>
        <p:txBody>
          <a:bodyPr wrap="square" rtlCol="0">
            <a:spAutoFit/>
          </a:bodyPr>
          <a:lstStyle/>
          <a:p>
            <a:r>
              <a:rPr lang="en-US" sz="1600" dirty="0">
                <a:solidFill>
                  <a:schemeClr val="bg2"/>
                </a:solidFill>
                <a:latin typeface="Arial" panose="020B0604020202020204" pitchFamily="34" charset="0"/>
                <a:cs typeface="Arial" panose="020B0604020202020204" pitchFamily="34" charset="0"/>
              </a:rPr>
              <a:t>148,002</a:t>
            </a:r>
          </a:p>
        </p:txBody>
      </p:sp>
    </p:spTree>
    <p:extLst>
      <p:ext uri="{BB962C8B-B14F-4D97-AF65-F5344CB8AC3E}">
        <p14:creationId xmlns:p14="http://schemas.microsoft.com/office/powerpoint/2010/main" val="203301835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798942" y="6380163"/>
            <a:ext cx="345057" cy="476250"/>
          </a:xfrm>
        </p:spPr>
        <p:txBody>
          <a:bodyPr/>
          <a:lstStyle/>
          <a:p>
            <a:fld id="{B6F15528-21DE-4FAA-801E-634DDDAF4B2B}" type="slidenum">
              <a:rPr lang="en-US" sz="1100" smtClean="0"/>
              <a:t>6</a:t>
            </a:fld>
            <a:endParaRPr lang="en-US" sz="1100" dirty="0"/>
          </a:p>
        </p:txBody>
      </p:sp>
      <p:sp>
        <p:nvSpPr>
          <p:cNvPr id="3" name="TextBox 2"/>
          <p:cNvSpPr txBox="1"/>
          <p:nvPr/>
        </p:nvSpPr>
        <p:spPr>
          <a:xfrm>
            <a:off x="152400" y="602926"/>
            <a:ext cx="9144000" cy="1077218"/>
          </a:xfrm>
          <a:prstGeom prst="rect">
            <a:avLst/>
          </a:prstGeom>
          <a:noFill/>
        </p:spPr>
        <p:txBody>
          <a:bodyPr wrap="square" rtlCol="0">
            <a:spAutoFit/>
          </a:bodyPr>
          <a:lstStyle/>
          <a:p>
            <a:pPr algn="ctr"/>
            <a:r>
              <a:rPr lang="en-US" sz="3200" b="1" dirty="0">
                <a:solidFill>
                  <a:schemeClr val="bg2"/>
                </a:solidFill>
                <a:latin typeface="+mj-lt"/>
                <a:cs typeface="Arial" panose="020B0604020202020204" pitchFamily="34" charset="0"/>
              </a:rPr>
              <a:t>Distribution of Certified Organic Acres</a:t>
            </a:r>
          </a:p>
          <a:p>
            <a:pPr algn="ctr"/>
            <a:r>
              <a:rPr lang="en-US" sz="3200" b="1" dirty="0">
                <a:solidFill>
                  <a:schemeClr val="tx2"/>
                </a:solidFill>
                <a:latin typeface="+mj-lt"/>
                <a:cs typeface="Arial" panose="020B0604020202020204" pitchFamily="34" charset="0"/>
              </a:rPr>
              <a:t>Washington State</a:t>
            </a:r>
          </a:p>
        </p:txBody>
      </p:sp>
      <p:sp>
        <p:nvSpPr>
          <p:cNvPr id="4" name="TextBox 3"/>
          <p:cNvSpPr txBox="1"/>
          <p:nvPr/>
        </p:nvSpPr>
        <p:spPr>
          <a:xfrm>
            <a:off x="5021900" y="6481708"/>
            <a:ext cx="3733800" cy="276999"/>
          </a:xfrm>
          <a:prstGeom prst="rect">
            <a:avLst/>
          </a:prstGeom>
          <a:noFill/>
        </p:spPr>
        <p:txBody>
          <a:bodyPr wrap="square" rtlCol="0">
            <a:spAutoFit/>
          </a:bodyPr>
          <a:lstStyle/>
          <a:p>
            <a:r>
              <a:rPr lang="en-US" sz="1200" i="1" dirty="0">
                <a:solidFill>
                  <a:schemeClr val="bg2">
                    <a:lumMod val="65000"/>
                    <a:lumOff val="35000"/>
                  </a:schemeClr>
                </a:solidFill>
                <a:cs typeface="Arial" panose="020B0604020202020204" pitchFamily="34" charset="0"/>
              </a:rPr>
              <a:t>Combined certifier data; double crop acres included</a:t>
            </a:r>
          </a:p>
        </p:txBody>
      </p:sp>
      <p:graphicFrame>
        <p:nvGraphicFramePr>
          <p:cNvPr id="7" name="Chart 6">
            <a:extLst>
              <a:ext uri="{FF2B5EF4-FFF2-40B4-BE49-F238E27FC236}">
                <a16:creationId xmlns:a16="http://schemas.microsoft.com/office/drawing/2014/main" id="{00000000-0008-0000-0100-000011000000}"/>
              </a:ext>
            </a:extLst>
          </p:cNvPr>
          <p:cNvGraphicFramePr>
            <a:graphicFrameLocks/>
          </p:cNvGraphicFramePr>
          <p:nvPr>
            <p:extLst>
              <p:ext uri="{D42A27DB-BD31-4B8C-83A1-F6EECF244321}">
                <p14:modId xmlns:p14="http://schemas.microsoft.com/office/powerpoint/2010/main" val="1522234689"/>
              </p:ext>
            </p:extLst>
          </p:nvPr>
        </p:nvGraphicFramePr>
        <p:xfrm>
          <a:off x="152400" y="1617785"/>
          <a:ext cx="8839200" cy="47623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7133081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nvGraphicFramePr>
        <p:xfrm>
          <a:off x="957590" y="1756357"/>
          <a:ext cx="7315142" cy="4234367"/>
        </p:xfrm>
        <a:graphic>
          <a:graphicData uri="http://schemas.openxmlformats.org/drawingml/2006/chart">
            <c:chart xmlns:c="http://schemas.openxmlformats.org/drawingml/2006/chart" xmlns:r="http://schemas.openxmlformats.org/officeDocument/2006/relationships" r:id="rId3"/>
          </a:graphicData>
        </a:graphic>
      </p:graphicFrame>
      <p:sp>
        <p:nvSpPr>
          <p:cNvPr id="2" name="object 2"/>
          <p:cNvSpPr txBox="1"/>
          <p:nvPr/>
        </p:nvSpPr>
        <p:spPr>
          <a:xfrm>
            <a:off x="0" y="609600"/>
            <a:ext cx="9144000" cy="984885"/>
          </a:xfrm>
          <a:prstGeom prst="rect">
            <a:avLst/>
          </a:prstGeom>
        </p:spPr>
        <p:txBody>
          <a:bodyPr vert="horz" wrap="square" lIns="0" tIns="0" rIns="0" bIns="0" rtlCol="0">
            <a:spAutoFit/>
          </a:bodyPr>
          <a:lstStyle/>
          <a:p>
            <a:pPr marL="835660" marR="5080" lvl="0" indent="-82296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5" normalizeH="0" baseline="0" noProof="0" dirty="0">
                <a:ln>
                  <a:noFill/>
                </a:ln>
                <a:solidFill>
                  <a:schemeClr val="bg2"/>
                </a:solidFill>
                <a:effectLst/>
                <a:uLnTx/>
                <a:uFillTx/>
                <a:latin typeface="+mj-lt"/>
                <a:ea typeface="+mn-ea"/>
                <a:cs typeface="Arial"/>
              </a:rPr>
              <a:t>D</a:t>
            </a:r>
            <a:r>
              <a:rPr kumimoji="0" sz="3200" b="1" i="0" u="none" strike="noStrike" kern="1200" cap="none" spc="-10" normalizeH="0" baseline="0" noProof="0" dirty="0">
                <a:ln>
                  <a:noFill/>
                </a:ln>
                <a:solidFill>
                  <a:schemeClr val="bg2"/>
                </a:solidFill>
                <a:effectLst/>
                <a:uLnTx/>
                <a:uFillTx/>
                <a:latin typeface="+mj-lt"/>
                <a:ea typeface="+mn-ea"/>
                <a:cs typeface="Arial"/>
              </a:rPr>
              <a:t>i</a:t>
            </a:r>
            <a:r>
              <a:rPr kumimoji="0" sz="3200" b="1" i="0" u="none" strike="noStrike" kern="1200" cap="none" spc="-5" normalizeH="0" baseline="0" noProof="0" dirty="0">
                <a:ln>
                  <a:noFill/>
                </a:ln>
                <a:solidFill>
                  <a:schemeClr val="bg2"/>
                </a:solidFill>
                <a:effectLst/>
                <a:uLnTx/>
                <a:uFillTx/>
                <a:latin typeface="+mj-lt"/>
                <a:ea typeface="+mn-ea"/>
                <a:cs typeface="Arial"/>
              </a:rPr>
              <a:t>str</a:t>
            </a:r>
            <a:r>
              <a:rPr kumimoji="0" sz="3200" b="1" i="0" u="none" strike="noStrike" kern="1200" cap="none" spc="-10" normalizeH="0" baseline="0" noProof="0" dirty="0">
                <a:ln>
                  <a:noFill/>
                </a:ln>
                <a:solidFill>
                  <a:schemeClr val="bg2"/>
                </a:solidFill>
                <a:effectLst/>
                <a:uLnTx/>
                <a:uFillTx/>
                <a:latin typeface="+mj-lt"/>
                <a:ea typeface="+mn-ea"/>
                <a:cs typeface="Arial"/>
              </a:rPr>
              <a:t>i</a:t>
            </a:r>
            <a:r>
              <a:rPr kumimoji="0" sz="3200" b="1" i="0" u="none" strike="noStrike" kern="1200" cap="none" spc="0" normalizeH="0" baseline="0" noProof="0" dirty="0">
                <a:ln>
                  <a:noFill/>
                </a:ln>
                <a:solidFill>
                  <a:schemeClr val="bg2"/>
                </a:solidFill>
                <a:effectLst/>
                <a:uLnTx/>
                <a:uFillTx/>
                <a:latin typeface="+mj-lt"/>
                <a:ea typeface="+mn-ea"/>
                <a:cs typeface="Arial"/>
              </a:rPr>
              <a:t>bu</a:t>
            </a:r>
            <a:r>
              <a:rPr kumimoji="0" sz="3200" b="1" i="0" u="none" strike="noStrike" kern="1200" cap="none" spc="-5" normalizeH="0" baseline="0" noProof="0" dirty="0">
                <a:ln>
                  <a:noFill/>
                </a:ln>
                <a:solidFill>
                  <a:schemeClr val="bg2"/>
                </a:solidFill>
                <a:effectLst/>
                <a:uLnTx/>
                <a:uFillTx/>
                <a:latin typeface="+mj-lt"/>
                <a:ea typeface="+mn-ea"/>
                <a:cs typeface="Arial"/>
              </a:rPr>
              <a:t>t</a:t>
            </a:r>
            <a:r>
              <a:rPr kumimoji="0" sz="3200" b="1" i="0" u="none" strike="noStrike" kern="1200" cap="none" spc="-10" normalizeH="0" baseline="0" noProof="0" dirty="0">
                <a:ln>
                  <a:noFill/>
                </a:ln>
                <a:solidFill>
                  <a:schemeClr val="bg2"/>
                </a:solidFill>
                <a:effectLst/>
                <a:uLnTx/>
                <a:uFillTx/>
                <a:latin typeface="+mj-lt"/>
                <a:ea typeface="+mn-ea"/>
                <a:cs typeface="Arial"/>
              </a:rPr>
              <a:t>i</a:t>
            </a:r>
            <a:r>
              <a:rPr kumimoji="0" sz="3200" b="1" i="0" u="none" strike="noStrike" kern="1200" cap="none" spc="0" normalizeH="0" baseline="0" noProof="0" dirty="0">
                <a:ln>
                  <a:noFill/>
                </a:ln>
                <a:solidFill>
                  <a:schemeClr val="bg2"/>
                </a:solidFill>
                <a:effectLst/>
                <a:uLnTx/>
                <a:uFillTx/>
                <a:latin typeface="+mj-lt"/>
                <a:ea typeface="+mn-ea"/>
                <a:cs typeface="Arial"/>
              </a:rPr>
              <a:t>on</a:t>
            </a:r>
            <a:r>
              <a:rPr kumimoji="0" sz="3200" b="1" i="0" u="none" strike="noStrike" kern="1200" cap="none" spc="45" normalizeH="0" baseline="0" noProof="0" dirty="0">
                <a:ln>
                  <a:noFill/>
                </a:ln>
                <a:solidFill>
                  <a:schemeClr val="bg2"/>
                </a:solidFill>
                <a:effectLst/>
                <a:uLnTx/>
                <a:uFillTx/>
                <a:latin typeface="+mj-lt"/>
                <a:ea typeface="+mn-ea"/>
                <a:cs typeface="Arial"/>
              </a:rPr>
              <a:t> </a:t>
            </a:r>
            <a:r>
              <a:rPr kumimoji="0" sz="3200" b="1" i="0" u="none" strike="noStrike" kern="1200" cap="none" spc="0" normalizeH="0" baseline="0" noProof="0" dirty="0">
                <a:ln>
                  <a:noFill/>
                </a:ln>
                <a:solidFill>
                  <a:schemeClr val="bg2"/>
                </a:solidFill>
                <a:effectLst/>
                <a:uLnTx/>
                <a:uFillTx/>
                <a:latin typeface="+mj-lt"/>
                <a:ea typeface="+mn-ea"/>
                <a:cs typeface="Arial"/>
              </a:rPr>
              <a:t>of</a:t>
            </a:r>
            <a:r>
              <a:rPr kumimoji="0" lang="en-US" sz="3200" b="1" i="0" u="none" strike="noStrike" kern="1200" cap="none" spc="0" normalizeH="0" baseline="0" noProof="0" dirty="0">
                <a:ln>
                  <a:noFill/>
                </a:ln>
                <a:solidFill>
                  <a:schemeClr val="bg2"/>
                </a:solidFill>
                <a:effectLst/>
                <a:uLnTx/>
                <a:uFillTx/>
                <a:latin typeface="+mj-lt"/>
                <a:ea typeface="+mn-ea"/>
                <a:cs typeface="Arial"/>
              </a:rPr>
              <a:t> C</a:t>
            </a:r>
            <a:r>
              <a:rPr kumimoji="0" sz="3200" b="1" i="0" u="none" strike="noStrike" kern="1200" cap="none" spc="0" normalizeH="0" baseline="0" noProof="0" dirty="0">
                <a:ln>
                  <a:noFill/>
                </a:ln>
                <a:solidFill>
                  <a:schemeClr val="bg2"/>
                </a:solidFill>
                <a:effectLst/>
                <a:uLnTx/>
                <a:uFillTx/>
                <a:latin typeface="+mj-lt"/>
                <a:ea typeface="+mn-ea"/>
                <a:cs typeface="Arial"/>
              </a:rPr>
              <a:t>e</a:t>
            </a:r>
            <a:r>
              <a:rPr kumimoji="0" sz="3200" b="1" i="0" u="none" strike="noStrike" kern="1200" cap="none" spc="-5" normalizeH="0" baseline="0" noProof="0" dirty="0">
                <a:ln>
                  <a:noFill/>
                </a:ln>
                <a:solidFill>
                  <a:schemeClr val="bg2"/>
                </a:solidFill>
                <a:effectLst/>
                <a:uLnTx/>
                <a:uFillTx/>
                <a:latin typeface="+mj-lt"/>
                <a:ea typeface="+mn-ea"/>
                <a:cs typeface="Arial"/>
              </a:rPr>
              <a:t>rt</a:t>
            </a:r>
            <a:r>
              <a:rPr kumimoji="0" sz="3200" b="1" i="0" u="none" strike="noStrike" kern="1200" cap="none" spc="-10" normalizeH="0" baseline="0" noProof="0" dirty="0">
                <a:ln>
                  <a:noFill/>
                </a:ln>
                <a:solidFill>
                  <a:schemeClr val="bg2"/>
                </a:solidFill>
                <a:effectLst/>
                <a:uLnTx/>
                <a:uFillTx/>
                <a:latin typeface="+mj-lt"/>
                <a:ea typeface="+mn-ea"/>
                <a:cs typeface="Arial"/>
              </a:rPr>
              <a:t>i</a:t>
            </a:r>
            <a:r>
              <a:rPr kumimoji="0" sz="3200" b="1" i="0" u="none" strike="noStrike" kern="1200" cap="none" spc="-5" normalizeH="0" baseline="0" noProof="0" dirty="0">
                <a:ln>
                  <a:noFill/>
                </a:ln>
                <a:solidFill>
                  <a:schemeClr val="bg2"/>
                </a:solidFill>
                <a:effectLst/>
                <a:uLnTx/>
                <a:uFillTx/>
                <a:latin typeface="+mj-lt"/>
                <a:ea typeface="+mn-ea"/>
                <a:cs typeface="Arial"/>
              </a:rPr>
              <a:t>f</a:t>
            </a:r>
            <a:r>
              <a:rPr kumimoji="0" sz="3200" b="1" i="0" u="none" strike="noStrike" kern="1200" cap="none" spc="-10" normalizeH="0" baseline="0" noProof="0" dirty="0">
                <a:ln>
                  <a:noFill/>
                </a:ln>
                <a:solidFill>
                  <a:schemeClr val="bg2"/>
                </a:solidFill>
                <a:effectLst/>
                <a:uLnTx/>
                <a:uFillTx/>
                <a:latin typeface="+mj-lt"/>
                <a:ea typeface="+mn-ea"/>
                <a:cs typeface="Arial"/>
              </a:rPr>
              <a:t>i</a:t>
            </a:r>
            <a:r>
              <a:rPr kumimoji="0" sz="3200" b="1" i="0" u="none" strike="noStrike" kern="1200" cap="none" spc="0" normalizeH="0" baseline="0" noProof="0" dirty="0">
                <a:ln>
                  <a:noFill/>
                </a:ln>
                <a:solidFill>
                  <a:schemeClr val="bg2"/>
                </a:solidFill>
                <a:effectLst/>
                <a:uLnTx/>
                <a:uFillTx/>
                <a:latin typeface="+mj-lt"/>
                <a:ea typeface="+mn-ea"/>
                <a:cs typeface="Arial"/>
              </a:rPr>
              <a:t>ed</a:t>
            </a:r>
            <a:r>
              <a:rPr kumimoji="0" lang="en-US" sz="3200" b="1" i="0" u="none" strike="noStrike" kern="1200" cap="none" spc="0" normalizeH="0" baseline="0" noProof="0" dirty="0">
                <a:ln>
                  <a:noFill/>
                </a:ln>
                <a:solidFill>
                  <a:schemeClr val="bg2"/>
                </a:solidFill>
                <a:effectLst/>
                <a:uLnTx/>
                <a:uFillTx/>
                <a:latin typeface="+mj-lt"/>
                <a:ea typeface="+mn-ea"/>
                <a:cs typeface="Arial"/>
              </a:rPr>
              <a:t> O</a:t>
            </a:r>
            <a:r>
              <a:rPr kumimoji="0" sz="3200" b="1" i="0" u="none" strike="noStrike" kern="1200" cap="none" spc="-5" normalizeH="0" baseline="0" noProof="0" dirty="0">
                <a:ln>
                  <a:noFill/>
                </a:ln>
                <a:solidFill>
                  <a:schemeClr val="bg2"/>
                </a:solidFill>
                <a:effectLst/>
                <a:uLnTx/>
                <a:uFillTx/>
                <a:latin typeface="+mj-lt"/>
                <a:ea typeface="+mn-ea"/>
                <a:cs typeface="Arial"/>
              </a:rPr>
              <a:t>r</a:t>
            </a:r>
            <a:r>
              <a:rPr kumimoji="0" sz="3200" b="1" i="0" u="none" strike="noStrike" kern="1200" cap="none" spc="0" normalizeH="0" baseline="0" noProof="0" dirty="0">
                <a:ln>
                  <a:noFill/>
                </a:ln>
                <a:solidFill>
                  <a:schemeClr val="bg2"/>
                </a:solidFill>
                <a:effectLst/>
                <a:uLnTx/>
                <a:uFillTx/>
                <a:latin typeface="+mj-lt"/>
                <a:ea typeface="+mn-ea"/>
                <a:cs typeface="Arial"/>
              </a:rPr>
              <a:t>gan</a:t>
            </a:r>
            <a:r>
              <a:rPr kumimoji="0" sz="3200" b="1" i="0" u="none" strike="noStrike" kern="1200" cap="none" spc="-10" normalizeH="0" baseline="0" noProof="0" dirty="0">
                <a:ln>
                  <a:noFill/>
                </a:ln>
                <a:solidFill>
                  <a:schemeClr val="bg2"/>
                </a:solidFill>
                <a:effectLst/>
                <a:uLnTx/>
                <a:uFillTx/>
                <a:latin typeface="+mj-lt"/>
                <a:ea typeface="+mn-ea"/>
                <a:cs typeface="Arial"/>
              </a:rPr>
              <a:t>i</a:t>
            </a:r>
            <a:r>
              <a:rPr kumimoji="0" sz="3200" b="1" i="0" u="none" strike="noStrike" kern="1200" cap="none" spc="0" normalizeH="0" baseline="0" noProof="0" dirty="0">
                <a:ln>
                  <a:noFill/>
                </a:ln>
                <a:solidFill>
                  <a:schemeClr val="bg2"/>
                </a:solidFill>
                <a:effectLst/>
                <a:uLnTx/>
                <a:uFillTx/>
                <a:latin typeface="+mj-lt"/>
                <a:ea typeface="+mn-ea"/>
                <a:cs typeface="Arial"/>
              </a:rPr>
              <a:t>c </a:t>
            </a:r>
            <a:r>
              <a:rPr kumimoji="0" lang="en-US" sz="3200" b="1" i="0" u="none" strike="noStrike" kern="1200" cap="none" spc="0" normalizeH="0" baseline="0" noProof="0" dirty="0">
                <a:ln>
                  <a:noFill/>
                </a:ln>
                <a:solidFill>
                  <a:schemeClr val="bg2"/>
                </a:solidFill>
                <a:effectLst/>
                <a:uLnTx/>
                <a:uFillTx/>
                <a:latin typeface="+mj-lt"/>
                <a:ea typeface="+mn-ea"/>
                <a:cs typeface="Arial"/>
              </a:rPr>
              <a:t>A</a:t>
            </a:r>
            <a:r>
              <a:rPr kumimoji="0" sz="3200" b="1" i="0" u="none" strike="noStrike" kern="1200" cap="none" spc="0" normalizeH="0" baseline="0" noProof="0" dirty="0">
                <a:ln>
                  <a:noFill/>
                </a:ln>
                <a:solidFill>
                  <a:schemeClr val="bg2"/>
                </a:solidFill>
                <a:effectLst/>
                <a:uLnTx/>
                <a:uFillTx/>
                <a:latin typeface="+mj-lt"/>
                <a:ea typeface="+mn-ea"/>
                <a:cs typeface="Arial"/>
              </a:rPr>
              <a:t>c</a:t>
            </a:r>
            <a:r>
              <a:rPr kumimoji="0" sz="3200" b="1" i="0" u="none" strike="noStrike" kern="1200" cap="none" spc="-5" normalizeH="0" baseline="0" noProof="0" dirty="0">
                <a:ln>
                  <a:noFill/>
                </a:ln>
                <a:solidFill>
                  <a:schemeClr val="bg2"/>
                </a:solidFill>
                <a:effectLst/>
                <a:uLnTx/>
                <a:uFillTx/>
                <a:latin typeface="+mj-lt"/>
                <a:ea typeface="+mn-ea"/>
                <a:cs typeface="Arial"/>
              </a:rPr>
              <a:t>r</a:t>
            </a:r>
            <a:r>
              <a:rPr kumimoji="0" sz="3200" b="1" i="0" u="none" strike="noStrike" kern="1200" cap="none" spc="0" normalizeH="0" baseline="0" noProof="0" dirty="0">
                <a:ln>
                  <a:noFill/>
                </a:ln>
                <a:solidFill>
                  <a:schemeClr val="bg2"/>
                </a:solidFill>
                <a:effectLst/>
                <a:uLnTx/>
                <a:uFillTx/>
                <a:latin typeface="+mj-lt"/>
                <a:ea typeface="+mn-ea"/>
                <a:cs typeface="Arial"/>
              </a:rPr>
              <a:t>es</a:t>
            </a:r>
            <a:endParaRPr kumimoji="0" lang="en-US" sz="3200" b="1" i="0" u="none" strike="noStrike" kern="1200" cap="none" spc="0" normalizeH="0" baseline="0" noProof="0" dirty="0">
              <a:ln>
                <a:noFill/>
              </a:ln>
              <a:solidFill>
                <a:schemeClr val="bg2"/>
              </a:solidFill>
              <a:effectLst/>
              <a:uLnTx/>
              <a:uFillTx/>
              <a:latin typeface="+mj-lt"/>
              <a:ea typeface="+mn-ea"/>
              <a:cs typeface="Arial"/>
            </a:endParaRPr>
          </a:p>
          <a:p>
            <a:pPr marL="835660" marR="5080" lvl="0" indent="-822960" algn="ctr" defTabSz="914400" rtl="0" eaLnBrk="1" fontAlgn="auto" latinLnBrk="0" hangingPunct="1">
              <a:lnSpc>
                <a:spcPct val="100000"/>
              </a:lnSpc>
              <a:spcBef>
                <a:spcPts val="0"/>
              </a:spcBef>
              <a:spcAft>
                <a:spcPts val="0"/>
              </a:spcAft>
              <a:buClrTx/>
              <a:buSzTx/>
              <a:buFontTx/>
              <a:buNone/>
              <a:tabLst/>
              <a:defRPr/>
            </a:pPr>
            <a:r>
              <a:rPr kumimoji="0" sz="3000" i="0" u="none" strike="noStrike" kern="1200" cap="none" spc="-110" normalizeH="0" baseline="0" noProof="0" dirty="0">
                <a:ln>
                  <a:noFill/>
                </a:ln>
                <a:solidFill>
                  <a:schemeClr val="tx2"/>
                </a:solidFill>
                <a:effectLst/>
                <a:uLnTx/>
                <a:uFillTx/>
                <a:latin typeface="+mj-lt"/>
                <a:ea typeface="+mn-ea"/>
                <a:cs typeface="Arial"/>
              </a:rPr>
              <a:t>W</a:t>
            </a:r>
            <a:r>
              <a:rPr kumimoji="0" sz="3000" i="0" u="none" strike="noStrike" kern="1200" cap="none" spc="0" normalizeH="0" baseline="0" noProof="0" dirty="0">
                <a:ln>
                  <a:noFill/>
                </a:ln>
                <a:solidFill>
                  <a:schemeClr val="tx2"/>
                </a:solidFill>
                <a:effectLst/>
                <a:uLnTx/>
                <a:uFillTx/>
                <a:latin typeface="+mj-lt"/>
                <a:ea typeface="+mn-ea"/>
                <a:cs typeface="Arial"/>
              </a:rPr>
              <a:t>ash</a:t>
            </a:r>
            <a:r>
              <a:rPr kumimoji="0" sz="3000" i="0" u="none" strike="noStrike" kern="1200" cap="none" spc="-10" normalizeH="0" baseline="0" noProof="0" dirty="0">
                <a:ln>
                  <a:noFill/>
                </a:ln>
                <a:solidFill>
                  <a:schemeClr val="tx2"/>
                </a:solidFill>
                <a:effectLst/>
                <a:uLnTx/>
                <a:uFillTx/>
                <a:latin typeface="+mj-lt"/>
                <a:ea typeface="+mn-ea"/>
                <a:cs typeface="Arial"/>
              </a:rPr>
              <a:t>i</a:t>
            </a:r>
            <a:r>
              <a:rPr kumimoji="0" sz="3000" i="0" u="none" strike="noStrike" kern="1200" cap="none" spc="0" normalizeH="0" baseline="0" noProof="0" dirty="0">
                <a:ln>
                  <a:noFill/>
                </a:ln>
                <a:solidFill>
                  <a:schemeClr val="tx2"/>
                </a:solidFill>
                <a:effectLst/>
                <a:uLnTx/>
                <a:uFillTx/>
                <a:latin typeface="+mj-lt"/>
                <a:ea typeface="+mn-ea"/>
                <a:cs typeface="Arial"/>
              </a:rPr>
              <a:t>ng</a:t>
            </a:r>
            <a:r>
              <a:rPr kumimoji="0" sz="3000" i="0" u="none" strike="noStrike" kern="1200" cap="none" spc="-5" normalizeH="0" baseline="0" noProof="0" dirty="0">
                <a:ln>
                  <a:noFill/>
                </a:ln>
                <a:solidFill>
                  <a:schemeClr val="tx2"/>
                </a:solidFill>
                <a:effectLst/>
                <a:uLnTx/>
                <a:uFillTx/>
                <a:latin typeface="+mj-lt"/>
                <a:ea typeface="+mn-ea"/>
                <a:cs typeface="Arial"/>
              </a:rPr>
              <a:t>t</a:t>
            </a:r>
            <a:r>
              <a:rPr kumimoji="0" sz="3000" i="0" u="none" strike="noStrike" kern="1200" cap="none" spc="0" normalizeH="0" baseline="0" noProof="0" dirty="0">
                <a:ln>
                  <a:noFill/>
                </a:ln>
                <a:solidFill>
                  <a:schemeClr val="tx2"/>
                </a:solidFill>
                <a:effectLst/>
                <a:uLnTx/>
                <a:uFillTx/>
                <a:latin typeface="+mj-lt"/>
                <a:ea typeface="+mn-ea"/>
                <a:cs typeface="Arial"/>
              </a:rPr>
              <a:t>on</a:t>
            </a:r>
            <a:r>
              <a:rPr kumimoji="0" lang="en-US" sz="3000" i="0" u="none" strike="noStrike" kern="1200" cap="none" spc="0" normalizeH="0" baseline="0" noProof="0" dirty="0">
                <a:ln>
                  <a:noFill/>
                </a:ln>
                <a:solidFill>
                  <a:schemeClr val="tx2"/>
                </a:solidFill>
                <a:effectLst/>
                <a:uLnTx/>
                <a:uFillTx/>
                <a:latin typeface="+mj-lt"/>
                <a:ea typeface="+mn-ea"/>
                <a:cs typeface="Arial"/>
              </a:rPr>
              <a:t> 2020</a:t>
            </a:r>
            <a:endParaRPr kumimoji="0" sz="3000" i="0" u="none" strike="noStrike" kern="1200" cap="none" spc="0" normalizeH="0" baseline="0" noProof="0" dirty="0">
              <a:ln>
                <a:noFill/>
              </a:ln>
              <a:solidFill>
                <a:schemeClr val="tx2"/>
              </a:solidFill>
              <a:effectLst/>
              <a:uLnTx/>
              <a:uFillTx/>
              <a:latin typeface="+mj-lt"/>
              <a:ea typeface="+mn-ea"/>
              <a:cs typeface="Arial"/>
            </a:endParaRPr>
          </a:p>
        </p:txBody>
      </p:sp>
      <p:sp>
        <p:nvSpPr>
          <p:cNvPr id="4" name="object 4"/>
          <p:cNvSpPr txBox="1"/>
          <p:nvPr/>
        </p:nvSpPr>
        <p:spPr>
          <a:xfrm>
            <a:off x="2510484" y="6289357"/>
            <a:ext cx="4114800" cy="492443"/>
          </a:xfrm>
          <a:prstGeom prst="rect">
            <a:avLst/>
          </a:prstGeom>
        </p:spPr>
        <p:txBody>
          <a:bodyPr vert="horz" wrap="square" lIns="0" tIns="0" rIns="0" bIns="0" rtlCol="0">
            <a:spAutoFit/>
          </a:bodyPr>
          <a:lstStyle/>
          <a:p>
            <a:pPr marL="12700" marR="5080" lvl="0" indent="0" algn="l" defTabSz="914400" rtl="0" eaLnBrk="1" fontAlgn="auto" latinLnBrk="0" hangingPunct="1">
              <a:lnSpc>
                <a:spcPct val="100000"/>
              </a:lnSpc>
              <a:spcBef>
                <a:spcPts val="0"/>
              </a:spcBef>
              <a:spcAft>
                <a:spcPts val="0"/>
              </a:spcAft>
              <a:buClrTx/>
              <a:buSzTx/>
              <a:buFontTx/>
              <a:buNone/>
              <a:tabLst/>
              <a:defRPr/>
            </a:pPr>
            <a:r>
              <a:rPr kumimoji="0" sz="1600" b="0" u="none" strike="noStrike" kern="1200" cap="none" spc="-20" normalizeH="0" baseline="0" noProof="0" dirty="0">
                <a:ln>
                  <a:noFill/>
                </a:ln>
                <a:solidFill>
                  <a:schemeClr val="bg1"/>
                </a:solidFill>
                <a:effectLst/>
                <a:uLnTx/>
                <a:uFillTx/>
                <a:latin typeface="+mj-lt"/>
                <a:ea typeface="+mn-ea"/>
                <a:cs typeface="Arial"/>
              </a:rPr>
              <a:t> </a:t>
            </a:r>
            <a:r>
              <a:rPr kumimoji="0" lang="en-US" sz="1600" b="0" u="none" strike="noStrike" kern="1200" cap="none" spc="-20" normalizeH="0" baseline="0" noProof="0" dirty="0">
                <a:ln>
                  <a:noFill/>
                </a:ln>
                <a:solidFill>
                  <a:schemeClr val="bg1"/>
                </a:solidFill>
                <a:effectLst/>
                <a:uLnTx/>
                <a:uFillTx/>
                <a:latin typeface="+mj-lt"/>
                <a:ea typeface="+mn-ea"/>
                <a:cs typeface="Arial"/>
              </a:rPr>
              <a:t>Total </a:t>
            </a:r>
            <a:r>
              <a:rPr kumimoji="0" lang="en-US" sz="1600" b="0" u="none" strike="noStrike" kern="1200" cap="none" spc="-5" normalizeH="0" baseline="0" noProof="0" dirty="0">
                <a:ln>
                  <a:noFill/>
                </a:ln>
                <a:solidFill>
                  <a:schemeClr val="bg1"/>
                </a:solidFill>
                <a:effectLst/>
                <a:uLnTx/>
                <a:uFillTx/>
                <a:latin typeface="+mj-lt"/>
                <a:ea typeface="+mn-ea"/>
                <a:cs typeface="Arial"/>
              </a:rPr>
              <a:t>c</a:t>
            </a:r>
            <a:r>
              <a:rPr kumimoji="0" sz="1600" b="0" u="none" strike="noStrike" kern="1200" cap="none" spc="0" normalizeH="0" baseline="0" noProof="0" dirty="0">
                <a:ln>
                  <a:noFill/>
                </a:ln>
                <a:solidFill>
                  <a:schemeClr val="bg1"/>
                </a:solidFill>
                <a:effectLst/>
                <a:uLnTx/>
                <a:uFillTx/>
                <a:latin typeface="+mj-lt"/>
                <a:ea typeface="+mn-ea"/>
                <a:cs typeface="Arial"/>
              </a:rPr>
              <a:t>e</a:t>
            </a:r>
            <a:r>
              <a:rPr kumimoji="0" sz="1600" b="0" u="none" strike="noStrike" kern="1200" cap="none" spc="-5" normalizeH="0" baseline="0" noProof="0" dirty="0">
                <a:ln>
                  <a:noFill/>
                </a:ln>
                <a:solidFill>
                  <a:schemeClr val="bg1"/>
                </a:solidFill>
                <a:effectLst/>
                <a:uLnTx/>
                <a:uFillTx/>
                <a:latin typeface="+mj-lt"/>
                <a:ea typeface="+mn-ea"/>
                <a:cs typeface="Arial"/>
              </a:rPr>
              <a:t>r</a:t>
            </a:r>
            <a:r>
              <a:rPr kumimoji="0" sz="1600" b="0" u="none" strike="noStrike" kern="1200" cap="none" spc="0" normalizeH="0" baseline="0" noProof="0" dirty="0">
                <a:ln>
                  <a:noFill/>
                </a:ln>
                <a:solidFill>
                  <a:schemeClr val="bg1"/>
                </a:solidFill>
                <a:effectLst/>
                <a:uLnTx/>
                <a:uFillTx/>
                <a:latin typeface="+mj-lt"/>
                <a:ea typeface="+mn-ea"/>
                <a:cs typeface="Arial"/>
              </a:rPr>
              <a:t>t</a:t>
            </a:r>
            <a:r>
              <a:rPr kumimoji="0" sz="1600" b="0" u="none" strike="noStrike" kern="1200" cap="none" spc="-5" normalizeH="0" baseline="0" noProof="0" dirty="0">
                <a:ln>
                  <a:noFill/>
                </a:ln>
                <a:solidFill>
                  <a:schemeClr val="bg1"/>
                </a:solidFill>
                <a:effectLst/>
                <a:uLnTx/>
                <a:uFillTx/>
                <a:latin typeface="+mj-lt"/>
                <a:ea typeface="+mn-ea"/>
                <a:cs typeface="Arial"/>
              </a:rPr>
              <a:t>i</a:t>
            </a:r>
            <a:r>
              <a:rPr kumimoji="0" sz="1600" b="0" u="none" strike="noStrike" kern="1200" cap="none" spc="0" normalizeH="0" baseline="0" noProof="0" dirty="0">
                <a:ln>
                  <a:noFill/>
                </a:ln>
                <a:solidFill>
                  <a:schemeClr val="bg1"/>
                </a:solidFill>
                <a:effectLst/>
                <a:uLnTx/>
                <a:uFillTx/>
                <a:latin typeface="+mj-lt"/>
                <a:ea typeface="+mn-ea"/>
                <a:cs typeface="Arial"/>
              </a:rPr>
              <a:t>f</a:t>
            </a:r>
            <a:r>
              <a:rPr kumimoji="0" sz="1600" b="0" u="none" strike="noStrike" kern="1200" cap="none" spc="-5" normalizeH="0" baseline="0" noProof="0" dirty="0">
                <a:ln>
                  <a:noFill/>
                </a:ln>
                <a:solidFill>
                  <a:schemeClr val="bg1"/>
                </a:solidFill>
                <a:effectLst/>
                <a:uLnTx/>
                <a:uFillTx/>
                <a:latin typeface="+mj-lt"/>
                <a:ea typeface="+mn-ea"/>
                <a:cs typeface="Arial"/>
              </a:rPr>
              <a:t>i</a:t>
            </a:r>
            <a:r>
              <a:rPr kumimoji="0" sz="1600" b="0" u="none" strike="noStrike" kern="1200" cap="none" spc="0" normalizeH="0" baseline="0" noProof="0" dirty="0">
                <a:ln>
                  <a:noFill/>
                </a:ln>
                <a:solidFill>
                  <a:schemeClr val="bg1"/>
                </a:solidFill>
                <a:effectLst/>
                <a:uLnTx/>
                <a:uFillTx/>
                <a:latin typeface="+mj-lt"/>
                <a:ea typeface="+mn-ea"/>
                <a:cs typeface="Arial"/>
              </a:rPr>
              <a:t>ed</a:t>
            </a:r>
            <a:r>
              <a:rPr kumimoji="0" sz="1600" b="0" u="none" strike="noStrike" kern="1200" cap="none" spc="-20" normalizeH="0" baseline="0" noProof="0" dirty="0">
                <a:ln>
                  <a:noFill/>
                </a:ln>
                <a:solidFill>
                  <a:schemeClr val="bg1"/>
                </a:solidFill>
                <a:effectLst/>
                <a:uLnTx/>
                <a:uFillTx/>
                <a:latin typeface="+mj-lt"/>
                <a:ea typeface="+mn-ea"/>
                <a:cs typeface="Arial"/>
              </a:rPr>
              <a:t> </a:t>
            </a:r>
            <a:r>
              <a:rPr kumimoji="0" lang="en-US" sz="1600" b="0" u="none" strike="noStrike" kern="1200" cap="none" spc="-5" normalizeH="0" baseline="0" noProof="0" dirty="0">
                <a:ln>
                  <a:noFill/>
                </a:ln>
                <a:solidFill>
                  <a:schemeClr val="bg1"/>
                </a:solidFill>
                <a:effectLst/>
                <a:uLnTx/>
                <a:uFillTx/>
                <a:latin typeface="+mj-lt"/>
                <a:ea typeface="+mn-ea"/>
                <a:cs typeface="Arial"/>
              </a:rPr>
              <a:t>site </a:t>
            </a:r>
            <a:r>
              <a:rPr kumimoji="0" sz="1600" b="0" u="none" strike="noStrike" kern="1200" cap="none" spc="0" normalizeH="0" baseline="0" noProof="0" dirty="0">
                <a:ln>
                  <a:noFill/>
                </a:ln>
                <a:solidFill>
                  <a:schemeClr val="bg1"/>
                </a:solidFill>
                <a:effectLst/>
                <a:uLnTx/>
                <a:uFillTx/>
                <a:latin typeface="+mj-lt"/>
                <a:ea typeface="+mn-ea"/>
                <a:cs typeface="Arial"/>
              </a:rPr>
              <a:t>a</a:t>
            </a:r>
            <a:r>
              <a:rPr kumimoji="0" sz="1600" b="0" u="none" strike="noStrike" kern="1200" cap="none" spc="-5" normalizeH="0" baseline="0" noProof="0" dirty="0">
                <a:ln>
                  <a:noFill/>
                </a:ln>
                <a:solidFill>
                  <a:schemeClr val="bg1"/>
                </a:solidFill>
                <a:effectLst/>
                <a:uLnTx/>
                <a:uFillTx/>
                <a:latin typeface="+mj-lt"/>
                <a:ea typeface="+mn-ea"/>
                <a:cs typeface="Arial"/>
              </a:rPr>
              <a:t>r</a:t>
            </a:r>
            <a:r>
              <a:rPr kumimoji="0" sz="1600" b="0" u="none" strike="noStrike" kern="1200" cap="none" spc="0" normalizeH="0" baseline="0" noProof="0" dirty="0">
                <a:ln>
                  <a:noFill/>
                </a:ln>
                <a:solidFill>
                  <a:schemeClr val="bg1"/>
                </a:solidFill>
                <a:effectLst/>
                <a:uLnTx/>
                <a:uFillTx/>
                <a:latin typeface="+mj-lt"/>
                <a:ea typeface="+mn-ea"/>
                <a:cs typeface="Arial"/>
              </a:rPr>
              <a:t>ea</a:t>
            </a:r>
            <a:r>
              <a:rPr kumimoji="0" sz="1600" b="0" u="none" strike="noStrike" kern="1200" cap="none" spc="-5" normalizeH="0" baseline="0" noProof="0" dirty="0">
                <a:ln>
                  <a:noFill/>
                </a:ln>
                <a:solidFill>
                  <a:schemeClr val="bg1"/>
                </a:solidFill>
                <a:effectLst/>
                <a:uLnTx/>
                <a:uFillTx/>
                <a:latin typeface="+mj-lt"/>
                <a:ea typeface="+mn-ea"/>
                <a:cs typeface="Arial"/>
              </a:rPr>
              <a:t> </a:t>
            </a:r>
            <a:r>
              <a:rPr kumimoji="0" sz="1600" b="0" u="none" strike="noStrike" kern="1200" cap="none" spc="0" normalizeH="0" baseline="0" noProof="0" dirty="0">
                <a:ln>
                  <a:noFill/>
                </a:ln>
                <a:solidFill>
                  <a:schemeClr val="bg1"/>
                </a:solidFill>
                <a:effectLst/>
                <a:uLnTx/>
                <a:uFillTx/>
                <a:latin typeface="+mj-lt"/>
                <a:ea typeface="+mn-ea"/>
                <a:cs typeface="Arial"/>
              </a:rPr>
              <a:t>=  </a:t>
            </a:r>
            <a:r>
              <a:rPr kumimoji="0" lang="en-US" sz="1600" b="1" u="none" strike="noStrike" kern="1200" cap="none" spc="0" normalizeH="0" baseline="0" noProof="0" dirty="0">
                <a:ln>
                  <a:noFill/>
                </a:ln>
                <a:solidFill>
                  <a:schemeClr val="bg1"/>
                </a:solidFill>
                <a:effectLst/>
                <a:uLnTx/>
                <a:uFillTx/>
                <a:latin typeface="+mj-lt"/>
                <a:ea typeface="+mn-ea"/>
                <a:cs typeface="Arial"/>
              </a:rPr>
              <a:t>124,213</a:t>
            </a:r>
            <a:r>
              <a:rPr kumimoji="0" lang="en-US" sz="1600" b="1" u="none" strike="noStrike" kern="1200" cap="none" spc="-10" normalizeH="0" baseline="0" noProof="0" dirty="0">
                <a:ln>
                  <a:noFill/>
                </a:ln>
                <a:solidFill>
                  <a:schemeClr val="bg1"/>
                </a:solidFill>
                <a:effectLst/>
                <a:uLnTx/>
                <a:uFillTx/>
                <a:latin typeface="+mj-lt"/>
                <a:ea typeface="+mn-ea"/>
                <a:cs typeface="Arial"/>
              </a:rPr>
              <a:t> </a:t>
            </a:r>
            <a:r>
              <a:rPr kumimoji="0" sz="1600" b="1" u="none" strike="noStrike" kern="1200" cap="none" spc="-10" normalizeH="0" baseline="0" noProof="0" dirty="0">
                <a:ln>
                  <a:noFill/>
                </a:ln>
                <a:solidFill>
                  <a:schemeClr val="bg1"/>
                </a:solidFill>
                <a:effectLst/>
                <a:uLnTx/>
                <a:uFillTx/>
                <a:latin typeface="+mj-lt"/>
                <a:ea typeface="+mn-ea"/>
                <a:cs typeface="Arial"/>
              </a:rPr>
              <a:t>a</a:t>
            </a:r>
            <a:r>
              <a:rPr kumimoji="0" sz="1600" b="1" u="none" strike="noStrike" kern="1200" cap="none" spc="0" normalizeH="0" baseline="0" noProof="0" dirty="0">
                <a:ln>
                  <a:noFill/>
                </a:ln>
                <a:solidFill>
                  <a:schemeClr val="bg1"/>
                </a:solidFill>
                <a:effectLst/>
                <a:uLnTx/>
                <a:uFillTx/>
                <a:latin typeface="+mj-lt"/>
                <a:ea typeface="+mn-ea"/>
                <a:cs typeface="Arial"/>
              </a:rPr>
              <a:t>c</a:t>
            </a:r>
            <a:r>
              <a:rPr kumimoji="0" lang="en-US" sz="1600" b="1" u="none" strike="noStrike" kern="1200" cap="none" spc="0" normalizeH="0" baseline="0" noProof="0" dirty="0">
                <a:ln>
                  <a:noFill/>
                </a:ln>
                <a:solidFill>
                  <a:schemeClr val="bg1"/>
                </a:solidFill>
                <a:effectLst/>
                <a:uLnTx/>
                <a:uFillTx/>
                <a:latin typeface="+mj-lt"/>
                <a:ea typeface="+mn-ea"/>
                <a:cs typeface="Arial"/>
              </a:rPr>
              <a:t> </a:t>
            </a:r>
            <a:r>
              <a:rPr kumimoji="0" lang="en-US" sz="1600" b="0" u="none" strike="noStrike" kern="1200" cap="none" spc="0" normalizeH="0" baseline="0" noProof="0" dirty="0">
                <a:ln>
                  <a:noFill/>
                </a:ln>
                <a:solidFill>
                  <a:schemeClr val="bg1"/>
                </a:solidFill>
                <a:effectLst/>
                <a:uLnTx/>
                <a:uFillTx/>
                <a:latin typeface="+mj-lt"/>
                <a:ea typeface="+mn-ea"/>
                <a:cs typeface="Arial"/>
              </a:rPr>
              <a:t>(e.g. includes undefined land not tracked as crop)</a:t>
            </a:r>
            <a:r>
              <a:rPr kumimoji="0" sz="1600" b="0" u="none" strike="noStrike" kern="1200" cap="none" spc="-25" normalizeH="0" baseline="0" noProof="0" dirty="0">
                <a:ln>
                  <a:noFill/>
                </a:ln>
                <a:solidFill>
                  <a:schemeClr val="bg1"/>
                </a:solidFill>
                <a:effectLst/>
                <a:uLnTx/>
                <a:uFillTx/>
                <a:latin typeface="+mj-lt"/>
                <a:ea typeface="+mn-ea"/>
                <a:cs typeface="Arial"/>
              </a:rPr>
              <a:t> </a:t>
            </a:r>
            <a:endParaRPr kumimoji="0" lang="en-US" sz="1600" b="0" u="none" strike="noStrike" kern="1200" cap="none" spc="-25" normalizeH="0" baseline="0" noProof="0" dirty="0">
              <a:ln>
                <a:noFill/>
              </a:ln>
              <a:solidFill>
                <a:schemeClr val="bg1"/>
              </a:solidFill>
              <a:effectLst/>
              <a:uLnTx/>
              <a:uFillTx/>
              <a:latin typeface="+mj-lt"/>
              <a:ea typeface="+mn-ea"/>
              <a:cs typeface="Arial"/>
            </a:endParaRPr>
          </a:p>
        </p:txBody>
      </p:sp>
      <p:sp>
        <p:nvSpPr>
          <p:cNvPr id="6" name="object 6"/>
          <p:cNvSpPr txBox="1"/>
          <p:nvPr/>
        </p:nvSpPr>
        <p:spPr>
          <a:xfrm>
            <a:off x="5334000" y="5618202"/>
            <a:ext cx="3733800" cy="307777"/>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i="0" u="none" strike="noStrike" kern="1200" cap="none" spc="-75" normalizeH="0" baseline="0" noProof="0" dirty="0">
                <a:ln>
                  <a:noFill/>
                </a:ln>
                <a:solidFill>
                  <a:srgbClr val="000099"/>
                </a:solidFill>
                <a:effectLst/>
                <a:uLnTx/>
                <a:uFillTx/>
                <a:latin typeface="Arial"/>
                <a:ea typeface="+mn-ea"/>
                <a:cs typeface="Arial"/>
              </a:rPr>
              <a:t>T</a:t>
            </a:r>
            <a:r>
              <a:rPr kumimoji="0" sz="2000" i="0" u="none" strike="noStrike" kern="1200" cap="none" spc="0" normalizeH="0" baseline="0" noProof="0" dirty="0">
                <a:ln>
                  <a:noFill/>
                </a:ln>
                <a:solidFill>
                  <a:srgbClr val="000099"/>
                </a:solidFill>
                <a:effectLst/>
                <a:uLnTx/>
                <a:uFillTx/>
                <a:latin typeface="Arial"/>
                <a:ea typeface="+mn-ea"/>
                <a:cs typeface="Arial"/>
              </a:rPr>
              <a:t>ran</a:t>
            </a:r>
            <a:r>
              <a:rPr kumimoji="0" sz="2000" i="0" u="none" strike="noStrike" kern="1200" cap="none" spc="5" normalizeH="0" baseline="0" noProof="0" dirty="0">
                <a:ln>
                  <a:noFill/>
                </a:ln>
                <a:solidFill>
                  <a:srgbClr val="000099"/>
                </a:solidFill>
                <a:effectLst/>
                <a:uLnTx/>
                <a:uFillTx/>
                <a:latin typeface="Arial"/>
                <a:ea typeface="+mn-ea"/>
                <a:cs typeface="Arial"/>
              </a:rPr>
              <a:t>s</a:t>
            </a:r>
            <a:r>
              <a:rPr kumimoji="0" sz="2000" i="0" u="none" strike="noStrike" kern="1200" cap="none" spc="-5" normalizeH="0" baseline="0" noProof="0" dirty="0">
                <a:ln>
                  <a:noFill/>
                </a:ln>
                <a:solidFill>
                  <a:srgbClr val="000099"/>
                </a:solidFill>
                <a:effectLst/>
                <a:uLnTx/>
                <a:uFillTx/>
                <a:latin typeface="Arial"/>
                <a:ea typeface="+mn-ea"/>
                <a:cs typeface="Arial"/>
              </a:rPr>
              <a:t>i</a:t>
            </a:r>
            <a:r>
              <a:rPr kumimoji="0" sz="2000" i="0" u="none" strike="noStrike" kern="1200" cap="none" spc="-10" normalizeH="0" baseline="0" noProof="0" dirty="0">
                <a:ln>
                  <a:noFill/>
                </a:ln>
                <a:solidFill>
                  <a:srgbClr val="000099"/>
                </a:solidFill>
                <a:effectLst/>
                <a:uLnTx/>
                <a:uFillTx/>
                <a:latin typeface="Arial"/>
                <a:ea typeface="+mn-ea"/>
                <a:cs typeface="Arial"/>
              </a:rPr>
              <a:t>t</a:t>
            </a:r>
            <a:r>
              <a:rPr kumimoji="0" sz="2000" i="0" u="none" strike="noStrike" kern="1200" cap="none" spc="-5" normalizeH="0" baseline="0" noProof="0" dirty="0">
                <a:ln>
                  <a:noFill/>
                </a:ln>
                <a:solidFill>
                  <a:srgbClr val="000099"/>
                </a:solidFill>
                <a:effectLst/>
                <a:uLnTx/>
                <a:uFillTx/>
                <a:latin typeface="Arial"/>
                <a:ea typeface="+mn-ea"/>
                <a:cs typeface="Arial"/>
              </a:rPr>
              <a:t>i</a:t>
            </a:r>
            <a:r>
              <a:rPr kumimoji="0" sz="2000" i="0" u="none" strike="noStrike" kern="1200" cap="none" spc="0" normalizeH="0" baseline="0" noProof="0" dirty="0">
                <a:ln>
                  <a:noFill/>
                </a:ln>
                <a:solidFill>
                  <a:srgbClr val="000099"/>
                </a:solidFill>
                <a:effectLst/>
                <a:uLnTx/>
                <a:uFillTx/>
                <a:latin typeface="Arial"/>
                <a:ea typeface="+mn-ea"/>
                <a:cs typeface="Arial"/>
              </a:rPr>
              <a:t>on</a:t>
            </a:r>
            <a:r>
              <a:rPr kumimoji="0" sz="2000" i="0" u="none" strike="noStrike" kern="1200" cap="none" spc="-30" normalizeH="0" baseline="0" noProof="0" dirty="0">
                <a:ln>
                  <a:noFill/>
                </a:ln>
                <a:solidFill>
                  <a:srgbClr val="000099"/>
                </a:solidFill>
                <a:effectLst/>
                <a:uLnTx/>
                <a:uFillTx/>
                <a:latin typeface="Arial"/>
                <a:ea typeface="+mn-ea"/>
                <a:cs typeface="Arial"/>
              </a:rPr>
              <a:t> </a:t>
            </a:r>
            <a:r>
              <a:rPr kumimoji="0" lang="en-US" sz="2000" i="0" u="none" strike="noStrike" kern="1200" cap="none" spc="-30" normalizeH="0" baseline="0" noProof="0" dirty="0">
                <a:ln>
                  <a:noFill/>
                </a:ln>
                <a:solidFill>
                  <a:srgbClr val="000099"/>
                </a:solidFill>
                <a:effectLst/>
                <a:uLnTx/>
                <a:uFillTx/>
                <a:latin typeface="Arial"/>
                <a:ea typeface="+mn-ea"/>
                <a:cs typeface="Arial"/>
              </a:rPr>
              <a:t>crop </a:t>
            </a:r>
            <a:r>
              <a:rPr kumimoji="0" sz="2000" i="0" u="none" strike="noStrike" kern="1200" cap="none" spc="0" normalizeH="0" baseline="0" noProof="0" dirty="0">
                <a:ln>
                  <a:noFill/>
                </a:ln>
                <a:solidFill>
                  <a:srgbClr val="000099"/>
                </a:solidFill>
                <a:effectLst/>
                <a:uLnTx/>
                <a:uFillTx/>
                <a:latin typeface="Arial"/>
                <a:ea typeface="+mn-ea"/>
                <a:cs typeface="Arial"/>
              </a:rPr>
              <a:t>a</a:t>
            </a:r>
            <a:r>
              <a:rPr kumimoji="0" sz="2000" i="0" u="none" strike="noStrike" kern="1200" cap="none" spc="5" normalizeH="0" baseline="0" noProof="0" dirty="0">
                <a:ln>
                  <a:noFill/>
                </a:ln>
                <a:solidFill>
                  <a:srgbClr val="000099"/>
                </a:solidFill>
                <a:effectLst/>
                <a:uLnTx/>
                <a:uFillTx/>
                <a:latin typeface="Arial"/>
                <a:ea typeface="+mn-ea"/>
                <a:cs typeface="Arial"/>
              </a:rPr>
              <a:t>c</a:t>
            </a:r>
            <a:r>
              <a:rPr kumimoji="0" sz="2000" i="0" u="none" strike="noStrike" kern="1200" cap="none" spc="0" normalizeH="0" baseline="0" noProof="0" dirty="0">
                <a:ln>
                  <a:noFill/>
                </a:ln>
                <a:solidFill>
                  <a:srgbClr val="000099"/>
                </a:solidFill>
                <a:effectLst/>
                <a:uLnTx/>
                <a:uFillTx/>
                <a:latin typeface="Arial"/>
                <a:ea typeface="+mn-ea"/>
                <a:cs typeface="Arial"/>
              </a:rPr>
              <a:t>res</a:t>
            </a:r>
            <a:r>
              <a:rPr kumimoji="0" lang="en-US" sz="2000" i="0" u="none" strike="noStrike" kern="1200" cap="none" spc="0" normalizeH="0" baseline="0" noProof="0" dirty="0">
                <a:ln>
                  <a:noFill/>
                </a:ln>
                <a:solidFill>
                  <a:srgbClr val="000099"/>
                </a:solidFill>
                <a:effectLst/>
                <a:uLnTx/>
                <a:uFillTx/>
                <a:latin typeface="Arial"/>
                <a:ea typeface="+mn-ea"/>
                <a:cs typeface="Arial"/>
              </a:rPr>
              <a:t>:</a:t>
            </a:r>
            <a:r>
              <a:rPr kumimoji="0" sz="2000" i="0" u="none" strike="noStrike" kern="1200" cap="none" spc="-40" normalizeH="0" baseline="0" noProof="0" dirty="0">
                <a:ln>
                  <a:noFill/>
                </a:ln>
                <a:solidFill>
                  <a:srgbClr val="000099"/>
                </a:solidFill>
                <a:effectLst/>
                <a:uLnTx/>
                <a:uFillTx/>
                <a:latin typeface="Arial"/>
                <a:ea typeface="+mn-ea"/>
                <a:cs typeface="Arial"/>
              </a:rPr>
              <a:t> </a:t>
            </a:r>
            <a:r>
              <a:rPr kumimoji="0" lang="en-US" sz="2000" i="0" u="none" strike="noStrike" kern="1200" cap="none" spc="-40" normalizeH="0" baseline="0" noProof="0" dirty="0">
                <a:ln>
                  <a:noFill/>
                </a:ln>
                <a:solidFill>
                  <a:srgbClr val="000099"/>
                </a:solidFill>
                <a:effectLst/>
                <a:uLnTx/>
                <a:uFillTx/>
                <a:latin typeface="Arial"/>
                <a:ea typeface="+mn-ea"/>
                <a:cs typeface="Arial"/>
              </a:rPr>
              <a:t>4,176</a:t>
            </a:r>
            <a:r>
              <a:rPr kumimoji="0" lang="en-US" sz="2000" i="0" u="none" strike="noStrike" kern="1200" cap="none" spc="0" normalizeH="0" baseline="0" noProof="0" dirty="0">
                <a:ln>
                  <a:noFill/>
                </a:ln>
                <a:solidFill>
                  <a:srgbClr val="000099"/>
                </a:solidFill>
                <a:effectLst/>
                <a:uLnTx/>
                <a:uFillTx/>
                <a:latin typeface="Arial"/>
                <a:ea typeface="+mn-ea"/>
                <a:cs typeface="Arial"/>
              </a:rPr>
              <a:t> </a:t>
            </a:r>
          </a:p>
        </p:txBody>
      </p:sp>
      <p:sp>
        <p:nvSpPr>
          <p:cNvPr id="8" name="TextBox 7"/>
          <p:cNvSpPr txBox="1"/>
          <p:nvPr/>
        </p:nvSpPr>
        <p:spPr>
          <a:xfrm>
            <a:off x="6971274" y="6536321"/>
            <a:ext cx="18288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5" normalizeH="0" baseline="0" noProof="0" dirty="0">
                <a:ln>
                  <a:noFill/>
                </a:ln>
                <a:solidFill>
                  <a:prstClr val="black">
                    <a:lumMod val="65000"/>
                    <a:lumOff val="35000"/>
                  </a:prstClr>
                </a:solidFill>
                <a:effectLst/>
                <a:uLnTx/>
                <a:uFillTx/>
                <a:latin typeface="Arial"/>
                <a:ea typeface="+mn-ea"/>
                <a:cs typeface="Arial"/>
              </a:rPr>
              <a:t>C</a:t>
            </a:r>
            <a:r>
              <a:rPr kumimoji="0" lang="en-US" sz="1200" b="0" i="1" u="none" strike="noStrike" kern="1200" cap="none" spc="0" normalizeH="0" baseline="0" noProof="0" dirty="0">
                <a:ln>
                  <a:noFill/>
                </a:ln>
                <a:solidFill>
                  <a:prstClr val="black">
                    <a:lumMod val="65000"/>
                    <a:lumOff val="35000"/>
                  </a:prstClr>
                </a:solidFill>
                <a:effectLst/>
                <a:uLnTx/>
                <a:uFillTx/>
                <a:latin typeface="Arial"/>
                <a:ea typeface="+mn-ea"/>
                <a:cs typeface="Arial"/>
              </a:rPr>
              <a:t>o</a:t>
            </a:r>
            <a:r>
              <a:rPr kumimoji="0" lang="en-US" sz="1200" b="0" i="1" u="none" strike="noStrike" kern="1200" cap="none" spc="-20" normalizeH="0" baseline="0" noProof="0" dirty="0">
                <a:ln>
                  <a:noFill/>
                </a:ln>
                <a:solidFill>
                  <a:prstClr val="black">
                    <a:lumMod val="65000"/>
                    <a:lumOff val="35000"/>
                  </a:prstClr>
                </a:solidFill>
                <a:effectLst/>
                <a:uLnTx/>
                <a:uFillTx/>
                <a:latin typeface="Arial"/>
                <a:ea typeface="+mn-ea"/>
                <a:cs typeface="Arial"/>
              </a:rPr>
              <a:t>m</a:t>
            </a:r>
            <a:r>
              <a:rPr kumimoji="0" lang="en-US" sz="1200" b="0" i="1" u="none" strike="noStrike" kern="1200" cap="none" spc="0" normalizeH="0" baseline="0" noProof="0" dirty="0">
                <a:ln>
                  <a:noFill/>
                </a:ln>
                <a:solidFill>
                  <a:prstClr val="black">
                    <a:lumMod val="65000"/>
                    <a:lumOff val="35000"/>
                  </a:prstClr>
                </a:solidFill>
                <a:effectLst/>
                <a:uLnTx/>
                <a:uFillTx/>
                <a:latin typeface="Arial"/>
                <a:ea typeface="+mn-ea"/>
                <a:cs typeface="Arial"/>
              </a:rPr>
              <a:t>b</a:t>
            </a:r>
            <a:r>
              <a:rPr kumimoji="0" lang="en-US" sz="1200" b="0" i="1" u="none" strike="noStrike" kern="1200" cap="none" spc="-5" normalizeH="0" baseline="0" noProof="0" dirty="0">
                <a:ln>
                  <a:noFill/>
                </a:ln>
                <a:solidFill>
                  <a:prstClr val="black">
                    <a:lumMod val="65000"/>
                    <a:lumOff val="35000"/>
                  </a:prstClr>
                </a:solidFill>
                <a:effectLst/>
                <a:uLnTx/>
                <a:uFillTx/>
                <a:latin typeface="Arial"/>
                <a:ea typeface="+mn-ea"/>
                <a:cs typeface="Arial"/>
              </a:rPr>
              <a:t>i</a:t>
            </a:r>
            <a:r>
              <a:rPr kumimoji="0" lang="en-US" sz="1200" b="0" i="1" u="none" strike="noStrike" kern="1200" cap="none" spc="0" normalizeH="0" baseline="0" noProof="0" dirty="0">
                <a:ln>
                  <a:noFill/>
                </a:ln>
                <a:solidFill>
                  <a:prstClr val="black">
                    <a:lumMod val="65000"/>
                    <a:lumOff val="35000"/>
                  </a:prstClr>
                </a:solidFill>
                <a:effectLst/>
                <a:uLnTx/>
                <a:uFillTx/>
                <a:latin typeface="Arial"/>
                <a:ea typeface="+mn-ea"/>
                <a:cs typeface="Arial"/>
              </a:rPr>
              <a:t>ned</a:t>
            </a:r>
            <a:r>
              <a:rPr kumimoji="0" lang="en-US" sz="1200" b="0" i="1" u="none" strike="noStrike" kern="1200" cap="none" spc="-30" normalizeH="0" baseline="0" noProof="0" dirty="0">
                <a:ln>
                  <a:noFill/>
                </a:ln>
                <a:solidFill>
                  <a:prstClr val="black">
                    <a:lumMod val="65000"/>
                    <a:lumOff val="35000"/>
                  </a:prstClr>
                </a:solidFill>
                <a:effectLst/>
                <a:uLnTx/>
                <a:uFillTx/>
                <a:latin typeface="Arial"/>
                <a:ea typeface="+mn-ea"/>
                <a:cs typeface="Arial"/>
              </a:rPr>
              <a:t> </a:t>
            </a:r>
            <a:r>
              <a:rPr kumimoji="0" lang="en-US" sz="1200" b="0" i="1" u="none" strike="noStrike" kern="1200" cap="none" spc="0" normalizeH="0" baseline="0" noProof="0" dirty="0">
                <a:ln>
                  <a:noFill/>
                </a:ln>
                <a:solidFill>
                  <a:prstClr val="black">
                    <a:lumMod val="65000"/>
                    <a:lumOff val="35000"/>
                  </a:prstClr>
                </a:solidFill>
                <a:effectLst/>
                <a:uLnTx/>
                <a:uFillTx/>
                <a:latin typeface="Arial"/>
                <a:ea typeface="+mn-ea"/>
                <a:cs typeface="Arial"/>
              </a:rPr>
              <a:t>ce</a:t>
            </a:r>
            <a:r>
              <a:rPr kumimoji="0" lang="en-US" sz="1200" b="0" i="1" u="none" strike="noStrike" kern="1200" cap="none" spc="-5" normalizeH="0" baseline="0" noProof="0" dirty="0">
                <a:ln>
                  <a:noFill/>
                </a:ln>
                <a:solidFill>
                  <a:prstClr val="black">
                    <a:lumMod val="65000"/>
                    <a:lumOff val="35000"/>
                  </a:prstClr>
                </a:solidFill>
                <a:effectLst/>
                <a:uLnTx/>
                <a:uFillTx/>
                <a:latin typeface="Arial"/>
                <a:ea typeface="+mn-ea"/>
                <a:cs typeface="Arial"/>
              </a:rPr>
              <a:t>r</a:t>
            </a:r>
            <a:r>
              <a:rPr kumimoji="0" lang="en-US" sz="1200" b="0" i="1" u="none" strike="noStrike" kern="1200" cap="none" spc="0" normalizeH="0" baseline="0" noProof="0" dirty="0">
                <a:ln>
                  <a:noFill/>
                </a:ln>
                <a:solidFill>
                  <a:prstClr val="black">
                    <a:lumMod val="65000"/>
                    <a:lumOff val="35000"/>
                  </a:prstClr>
                </a:solidFill>
                <a:effectLst/>
                <a:uLnTx/>
                <a:uFillTx/>
                <a:latin typeface="Arial"/>
                <a:ea typeface="+mn-ea"/>
                <a:cs typeface="Arial"/>
              </a:rPr>
              <a:t>t</a:t>
            </a:r>
            <a:r>
              <a:rPr kumimoji="0" lang="en-US" sz="1200" b="0" i="1" u="none" strike="noStrike" kern="1200" cap="none" spc="-5" normalizeH="0" baseline="0" noProof="0" dirty="0">
                <a:ln>
                  <a:noFill/>
                </a:ln>
                <a:solidFill>
                  <a:prstClr val="black">
                    <a:lumMod val="65000"/>
                    <a:lumOff val="35000"/>
                  </a:prstClr>
                </a:solidFill>
                <a:effectLst/>
                <a:uLnTx/>
                <a:uFillTx/>
                <a:latin typeface="Arial"/>
                <a:ea typeface="+mn-ea"/>
                <a:cs typeface="Arial"/>
              </a:rPr>
              <a:t>i</a:t>
            </a:r>
            <a:r>
              <a:rPr kumimoji="0" lang="en-US" sz="1200" b="0" i="1" u="none" strike="noStrike" kern="1200" cap="none" spc="0" normalizeH="0" baseline="0" noProof="0" dirty="0">
                <a:ln>
                  <a:noFill/>
                </a:ln>
                <a:solidFill>
                  <a:prstClr val="black">
                    <a:lumMod val="65000"/>
                    <a:lumOff val="35000"/>
                  </a:prstClr>
                </a:solidFill>
                <a:effectLst/>
                <a:uLnTx/>
                <a:uFillTx/>
                <a:latin typeface="Arial"/>
                <a:ea typeface="+mn-ea"/>
                <a:cs typeface="Arial"/>
              </a:rPr>
              <a:t>f</a:t>
            </a:r>
            <a:r>
              <a:rPr kumimoji="0" lang="en-US" sz="1200" b="0" i="1" u="none" strike="noStrike" kern="1200" cap="none" spc="-5" normalizeH="0" baseline="0" noProof="0" dirty="0">
                <a:ln>
                  <a:noFill/>
                </a:ln>
                <a:solidFill>
                  <a:prstClr val="black">
                    <a:lumMod val="65000"/>
                    <a:lumOff val="35000"/>
                  </a:prstClr>
                </a:solidFill>
                <a:effectLst/>
                <a:uLnTx/>
                <a:uFillTx/>
                <a:latin typeface="Arial"/>
                <a:ea typeface="+mn-ea"/>
                <a:cs typeface="Arial"/>
              </a:rPr>
              <a:t>i</a:t>
            </a:r>
            <a:r>
              <a:rPr kumimoji="0" lang="en-US" sz="1200" b="0" i="1" u="none" strike="noStrike" kern="1200" cap="none" spc="0" normalizeH="0" baseline="0" noProof="0" dirty="0">
                <a:ln>
                  <a:noFill/>
                </a:ln>
                <a:solidFill>
                  <a:prstClr val="black">
                    <a:lumMod val="65000"/>
                    <a:lumOff val="35000"/>
                  </a:prstClr>
                </a:solidFill>
                <a:effectLst/>
                <a:uLnTx/>
                <a:uFillTx/>
                <a:latin typeface="Arial"/>
                <a:ea typeface="+mn-ea"/>
                <a:cs typeface="Arial"/>
              </a:rPr>
              <a:t>e</a:t>
            </a:r>
            <a:r>
              <a:rPr kumimoji="0" lang="en-US" sz="1200" b="0" i="1" u="none" strike="noStrike" kern="1200" cap="none" spc="-5" normalizeH="0" baseline="0" noProof="0" dirty="0">
                <a:ln>
                  <a:noFill/>
                </a:ln>
                <a:solidFill>
                  <a:prstClr val="black">
                    <a:lumMod val="65000"/>
                    <a:lumOff val="35000"/>
                  </a:prstClr>
                </a:solidFill>
                <a:effectLst/>
                <a:uLnTx/>
                <a:uFillTx/>
                <a:latin typeface="Arial"/>
                <a:ea typeface="+mn-ea"/>
                <a:cs typeface="Arial"/>
              </a:rPr>
              <a:t>r</a:t>
            </a:r>
            <a:r>
              <a:rPr kumimoji="0" lang="en-US" sz="1200" b="0" i="1" u="none" strike="noStrike" kern="1200" cap="none" spc="-75" normalizeH="0" baseline="0" noProof="0" dirty="0">
                <a:ln>
                  <a:noFill/>
                </a:ln>
                <a:solidFill>
                  <a:prstClr val="black">
                    <a:lumMod val="65000"/>
                    <a:lumOff val="35000"/>
                  </a:prstClr>
                </a:solidFill>
                <a:effectLst/>
                <a:uLnTx/>
                <a:uFillTx/>
                <a:latin typeface="Arial"/>
                <a:ea typeface="+mn-ea"/>
                <a:cs typeface="Arial"/>
              </a:rPr>
              <a:t> </a:t>
            </a:r>
            <a:r>
              <a:rPr kumimoji="0" lang="en-US" sz="1200" b="0" i="1" u="none" strike="noStrike" kern="1200" cap="none" spc="0" normalizeH="0" baseline="0" noProof="0" dirty="0">
                <a:ln>
                  <a:noFill/>
                </a:ln>
                <a:solidFill>
                  <a:prstClr val="black">
                    <a:lumMod val="65000"/>
                    <a:lumOff val="35000"/>
                  </a:prstClr>
                </a:solidFill>
                <a:effectLst/>
                <a:uLnTx/>
                <a:uFillTx/>
                <a:latin typeface="Arial"/>
                <a:ea typeface="+mn-ea"/>
                <a:cs typeface="Arial"/>
              </a:rPr>
              <a:t>data</a:t>
            </a:r>
            <a:endPar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object 5"/>
          <p:cNvSpPr txBox="1"/>
          <p:nvPr/>
        </p:nvSpPr>
        <p:spPr>
          <a:xfrm>
            <a:off x="957590" y="5562600"/>
            <a:ext cx="4016062" cy="553998"/>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i="0" u="none" strike="noStrike" kern="1200" cap="none" spc="5" normalizeH="0" baseline="0" noProof="0" dirty="0">
                <a:ln>
                  <a:noFill/>
                </a:ln>
                <a:solidFill>
                  <a:srgbClr val="000099"/>
                </a:solidFill>
                <a:effectLst/>
                <a:uLnTx/>
                <a:uFillTx/>
                <a:latin typeface="Arial"/>
                <a:ea typeface="+mn-ea"/>
                <a:cs typeface="Arial"/>
              </a:rPr>
              <a:t>C</a:t>
            </a:r>
            <a:r>
              <a:rPr kumimoji="0" sz="2000" i="0" u="none" strike="noStrike" kern="1200" cap="none" spc="0" normalizeH="0" baseline="0" noProof="0" dirty="0">
                <a:ln>
                  <a:noFill/>
                </a:ln>
                <a:solidFill>
                  <a:srgbClr val="000099"/>
                </a:solidFill>
                <a:effectLst/>
                <a:uLnTx/>
                <a:uFillTx/>
                <a:latin typeface="Arial"/>
                <a:ea typeface="+mn-ea"/>
                <a:cs typeface="Arial"/>
              </a:rPr>
              <a:t>er</a:t>
            </a:r>
            <a:r>
              <a:rPr kumimoji="0" sz="2000" i="0" u="none" strike="noStrike" kern="1200" cap="none" spc="-5" normalizeH="0" baseline="0" noProof="0" dirty="0">
                <a:ln>
                  <a:noFill/>
                </a:ln>
                <a:solidFill>
                  <a:srgbClr val="000099"/>
                </a:solidFill>
                <a:effectLst/>
                <a:uLnTx/>
                <a:uFillTx/>
                <a:latin typeface="Arial"/>
                <a:ea typeface="+mn-ea"/>
                <a:cs typeface="Arial"/>
              </a:rPr>
              <a:t>tifi</a:t>
            </a:r>
            <a:r>
              <a:rPr kumimoji="0" sz="2000" i="0" u="none" strike="noStrike" kern="1200" cap="none" spc="0" normalizeH="0" baseline="0" noProof="0" dirty="0">
                <a:ln>
                  <a:noFill/>
                </a:ln>
                <a:solidFill>
                  <a:srgbClr val="000099"/>
                </a:solidFill>
                <a:effectLst/>
                <a:uLnTx/>
                <a:uFillTx/>
                <a:latin typeface="Arial"/>
                <a:ea typeface="+mn-ea"/>
                <a:cs typeface="Arial"/>
              </a:rPr>
              <a:t>ed</a:t>
            </a:r>
            <a:r>
              <a:rPr kumimoji="0" sz="2000" i="0" u="none" strike="noStrike" kern="1200" cap="none" spc="-15" normalizeH="0" baseline="0" noProof="0" dirty="0">
                <a:ln>
                  <a:noFill/>
                </a:ln>
                <a:solidFill>
                  <a:srgbClr val="000099"/>
                </a:solidFill>
                <a:effectLst/>
                <a:uLnTx/>
                <a:uFillTx/>
                <a:latin typeface="Arial"/>
                <a:ea typeface="+mn-ea"/>
                <a:cs typeface="Arial"/>
              </a:rPr>
              <a:t> </a:t>
            </a:r>
            <a:r>
              <a:rPr kumimoji="0" lang="en-US" sz="2000" i="0" u="none" strike="noStrike" kern="1200" cap="none" spc="-15" normalizeH="0" baseline="0" noProof="0" dirty="0">
                <a:ln>
                  <a:noFill/>
                </a:ln>
                <a:solidFill>
                  <a:srgbClr val="000099"/>
                </a:solidFill>
                <a:effectLst/>
                <a:uLnTx/>
                <a:uFillTx/>
                <a:latin typeface="Arial"/>
                <a:ea typeface="+mn-ea"/>
                <a:cs typeface="Arial"/>
              </a:rPr>
              <a:t>crop </a:t>
            </a:r>
            <a:r>
              <a:rPr kumimoji="0" sz="2000" i="0" u="none" strike="noStrike" kern="1200" cap="none" spc="0" normalizeH="0" baseline="0" noProof="0" dirty="0">
                <a:ln>
                  <a:noFill/>
                </a:ln>
                <a:solidFill>
                  <a:srgbClr val="000099"/>
                </a:solidFill>
                <a:effectLst/>
                <a:uLnTx/>
                <a:uFillTx/>
                <a:latin typeface="Arial"/>
                <a:ea typeface="+mn-ea"/>
                <a:cs typeface="Arial"/>
              </a:rPr>
              <a:t>a</a:t>
            </a:r>
            <a:r>
              <a:rPr kumimoji="0" sz="2000" i="0" u="none" strike="noStrike" kern="1200" cap="none" spc="5" normalizeH="0" baseline="0" noProof="0" dirty="0">
                <a:ln>
                  <a:noFill/>
                </a:ln>
                <a:solidFill>
                  <a:srgbClr val="000099"/>
                </a:solidFill>
                <a:effectLst/>
                <a:uLnTx/>
                <a:uFillTx/>
                <a:latin typeface="Arial"/>
                <a:ea typeface="+mn-ea"/>
                <a:cs typeface="Arial"/>
              </a:rPr>
              <a:t>c</a:t>
            </a:r>
            <a:r>
              <a:rPr kumimoji="0" sz="2000" i="0" u="none" strike="noStrike" kern="1200" cap="none" spc="0" normalizeH="0" baseline="0" noProof="0" dirty="0">
                <a:ln>
                  <a:noFill/>
                </a:ln>
                <a:solidFill>
                  <a:srgbClr val="000099"/>
                </a:solidFill>
                <a:effectLst/>
                <a:uLnTx/>
                <a:uFillTx/>
                <a:latin typeface="Arial"/>
                <a:ea typeface="+mn-ea"/>
                <a:cs typeface="Arial"/>
              </a:rPr>
              <a:t>res</a:t>
            </a:r>
            <a:r>
              <a:rPr kumimoji="0" lang="en-US" sz="2000" i="0" u="none" strike="noStrike" kern="1200" cap="none" spc="0" normalizeH="0" baseline="0" noProof="0" dirty="0">
                <a:ln>
                  <a:noFill/>
                </a:ln>
                <a:solidFill>
                  <a:srgbClr val="000099"/>
                </a:solidFill>
                <a:effectLst/>
                <a:uLnTx/>
                <a:uFillTx/>
                <a:latin typeface="Arial"/>
                <a:ea typeface="+mn-ea"/>
                <a:cs typeface="Arial"/>
              </a:rPr>
              <a:t>*:</a:t>
            </a:r>
            <a:r>
              <a:rPr kumimoji="0" sz="2000" i="0" u="none" strike="noStrike" kern="1200" cap="none" spc="-35" normalizeH="0" baseline="0" noProof="0" dirty="0">
                <a:ln>
                  <a:noFill/>
                </a:ln>
                <a:solidFill>
                  <a:srgbClr val="000099"/>
                </a:solidFill>
                <a:effectLst/>
                <a:uLnTx/>
                <a:uFillTx/>
                <a:latin typeface="Arial"/>
                <a:ea typeface="+mn-ea"/>
                <a:cs typeface="Arial"/>
              </a:rPr>
              <a:t> </a:t>
            </a:r>
            <a:r>
              <a:rPr kumimoji="0" lang="en-US" sz="2000" i="0" u="none" strike="noStrike" kern="1200" cap="none" spc="-35" normalizeH="0" baseline="0" noProof="0" dirty="0">
                <a:ln>
                  <a:noFill/>
                </a:ln>
                <a:solidFill>
                  <a:srgbClr val="000099"/>
                </a:solidFill>
                <a:effectLst/>
                <a:uLnTx/>
                <a:uFillTx/>
                <a:latin typeface="Arial"/>
                <a:ea typeface="+mn-ea"/>
                <a:cs typeface="Arial"/>
              </a:rPr>
              <a:t>122,816 </a:t>
            </a: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35" normalizeH="0" baseline="0" noProof="0" dirty="0">
                <a:ln>
                  <a:noFill/>
                </a:ln>
                <a:solidFill>
                  <a:srgbClr val="000099"/>
                </a:solidFill>
                <a:effectLst/>
                <a:uLnTx/>
                <a:uFillTx/>
                <a:latin typeface="Arial"/>
                <a:ea typeface="+mn-ea"/>
                <a:cs typeface="Arial"/>
              </a:rPr>
              <a:t>*includes 1,693 ac double crop</a:t>
            </a:r>
            <a:endParaRPr kumimoji="0" sz="1600" i="0" u="none" strike="noStrike" kern="1200" cap="none" spc="0" normalizeH="0" baseline="0" noProof="0" dirty="0">
              <a:ln>
                <a:noFill/>
              </a:ln>
              <a:solidFill>
                <a:srgbClr val="000099"/>
              </a:solidFill>
              <a:effectLst/>
              <a:uLnTx/>
              <a:uFillTx/>
              <a:latin typeface="Arial"/>
              <a:ea typeface="+mn-ea"/>
              <a:cs typeface="Arial"/>
            </a:endParaRPr>
          </a:p>
        </p:txBody>
      </p:sp>
      <p:sp>
        <p:nvSpPr>
          <p:cNvPr id="9" name="Rectangle 8"/>
          <p:cNvSpPr/>
          <p:nvPr/>
        </p:nvSpPr>
        <p:spPr>
          <a:xfrm>
            <a:off x="8745234" y="6544511"/>
            <a:ext cx="354584"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fld id="{B6F15528-21DE-4FAA-801E-634DDDAF4B2B}" type="slidenum">
              <a:rPr lang="en-US" sz="1200">
                <a:solidFill>
                  <a:srgbClr val="000000"/>
                </a:solidFill>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7</a:t>
            </a:fld>
            <a:endParaRPr lang="en-US" sz="1600" dirty="0"/>
          </a:p>
        </p:txBody>
      </p:sp>
      <p:graphicFrame>
        <p:nvGraphicFramePr>
          <p:cNvPr id="11" name="Chart 10">
            <a:extLst>
              <a:ext uri="{FF2B5EF4-FFF2-40B4-BE49-F238E27FC236}">
                <a16:creationId xmlns:a16="http://schemas.microsoft.com/office/drawing/2014/main" id="{4EFA8C54-648A-47E3-9E31-A58601A8BE8F}"/>
              </a:ext>
            </a:extLst>
          </p:cNvPr>
          <p:cNvGraphicFramePr>
            <a:graphicFrameLocks/>
          </p:cNvGraphicFramePr>
          <p:nvPr/>
        </p:nvGraphicFramePr>
        <p:xfrm>
          <a:off x="871268" y="1583599"/>
          <a:ext cx="7235042" cy="43423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9913535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descr="Washington counties"/>
          <p:cNvSpPr/>
          <p:nvPr/>
        </p:nvSpPr>
        <p:spPr>
          <a:xfrm>
            <a:off x="304800" y="1774372"/>
            <a:ext cx="6643674" cy="441959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txBox="1"/>
          <p:nvPr/>
        </p:nvSpPr>
        <p:spPr>
          <a:xfrm>
            <a:off x="6678739" y="1845183"/>
            <a:ext cx="2432929" cy="1885131"/>
          </a:xfrm>
          <a:prstGeom prst="rect">
            <a:avLst/>
          </a:prstGeom>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i="0" u="none" strike="noStrike" kern="1200" cap="none" spc="-20" normalizeH="0" baseline="0" noProof="0" dirty="0">
                <a:ln>
                  <a:noFill/>
                </a:ln>
                <a:solidFill>
                  <a:srgbClr val="0000CC"/>
                </a:solidFill>
                <a:effectLst/>
                <a:uLnTx/>
                <a:uFillTx/>
                <a:ea typeface="+mn-ea"/>
                <a:cs typeface="Arial"/>
              </a:rPr>
              <a:t>A</a:t>
            </a:r>
            <a:r>
              <a:rPr kumimoji="0" sz="1900" i="0" u="none" strike="noStrike" kern="1200" cap="none" spc="-20" normalizeH="0" baseline="0" noProof="0" dirty="0">
                <a:ln>
                  <a:noFill/>
                </a:ln>
                <a:solidFill>
                  <a:srgbClr val="0000CC"/>
                </a:solidFill>
                <a:effectLst/>
                <a:uLnTx/>
                <a:uFillTx/>
                <a:ea typeface="+mn-ea"/>
                <a:cs typeface="Arial"/>
              </a:rPr>
              <a:t>r</a:t>
            </a:r>
            <a:r>
              <a:rPr kumimoji="0" sz="1900" i="0" u="none" strike="noStrike" kern="1200" cap="none" spc="-10" normalizeH="0" baseline="0" noProof="0" dirty="0">
                <a:ln>
                  <a:noFill/>
                </a:ln>
                <a:solidFill>
                  <a:srgbClr val="0000CC"/>
                </a:solidFill>
                <a:effectLst/>
                <a:uLnTx/>
                <a:uFillTx/>
                <a:ea typeface="+mn-ea"/>
                <a:cs typeface="Arial"/>
              </a:rPr>
              <a:t>ea*</a:t>
            </a:r>
            <a:endParaRPr kumimoji="0" lang="en-US" sz="1900" i="0" u="none" strike="noStrike" kern="1200" cap="none" spc="-10" normalizeH="0" baseline="0" noProof="0" dirty="0">
              <a:ln>
                <a:noFill/>
              </a:ln>
              <a:solidFill>
                <a:srgbClr val="0000CC"/>
              </a:solidFill>
              <a:effectLst/>
              <a:uLnTx/>
              <a:uFillTx/>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i="0" u="none" strike="noStrike" kern="1200" cap="none" spc="30" normalizeH="0" baseline="0" noProof="0" dirty="0">
                <a:ln>
                  <a:noFill/>
                </a:ln>
                <a:solidFill>
                  <a:srgbClr val="0000CC"/>
                </a:solidFill>
                <a:effectLst/>
                <a:uLnTx/>
                <a:uFillTx/>
                <a:ea typeface="+mn-ea"/>
                <a:cs typeface="Arial"/>
              </a:rPr>
              <a:t>   Cert  124,213 ac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i="0" u="none" strike="noStrike" kern="1200" cap="none" spc="-120" normalizeH="0" baseline="0" noProof="0" dirty="0">
                <a:ln>
                  <a:noFill/>
                </a:ln>
                <a:solidFill>
                  <a:srgbClr val="C00000"/>
                </a:solidFill>
                <a:effectLst/>
                <a:uLnTx/>
                <a:uFillTx/>
                <a:ea typeface="+mn-ea"/>
                <a:cs typeface="Arial"/>
              </a:rPr>
              <a:t>    </a:t>
            </a:r>
            <a:r>
              <a:rPr kumimoji="0" sz="1900" i="0" u="none" strike="noStrike" kern="1200" cap="none" spc="-120" normalizeH="0" baseline="0" noProof="0" dirty="0">
                <a:ln>
                  <a:noFill/>
                </a:ln>
                <a:solidFill>
                  <a:srgbClr val="C00000"/>
                </a:solidFill>
                <a:effectLst/>
                <a:uLnTx/>
                <a:uFillTx/>
                <a:ea typeface="+mn-ea"/>
                <a:cs typeface="Arial"/>
              </a:rPr>
              <a:t>T</a:t>
            </a:r>
            <a:r>
              <a:rPr kumimoji="0" sz="1900" i="0" u="none" strike="noStrike" kern="1200" cap="none" spc="-20" normalizeH="0" baseline="0" noProof="0" dirty="0">
                <a:ln>
                  <a:noFill/>
                </a:ln>
                <a:solidFill>
                  <a:srgbClr val="C00000"/>
                </a:solidFill>
                <a:effectLst/>
                <a:uLnTx/>
                <a:uFillTx/>
                <a:ea typeface="+mn-ea"/>
                <a:cs typeface="Arial"/>
              </a:rPr>
              <a:t>r</a:t>
            </a:r>
            <a:r>
              <a:rPr kumimoji="0" sz="1900" i="0" u="none" strike="noStrike" kern="1200" cap="none" spc="-15" normalizeH="0" baseline="0" noProof="0" dirty="0">
                <a:ln>
                  <a:noFill/>
                </a:ln>
                <a:solidFill>
                  <a:srgbClr val="C00000"/>
                </a:solidFill>
                <a:effectLst/>
                <a:uLnTx/>
                <a:uFillTx/>
                <a:ea typeface="+mn-ea"/>
                <a:cs typeface="Arial"/>
              </a:rPr>
              <a:t>a</a:t>
            </a:r>
            <a:r>
              <a:rPr kumimoji="0" sz="1900" i="0" u="none" strike="noStrike" kern="1200" cap="none" spc="-10" normalizeH="0" baseline="0" noProof="0" dirty="0">
                <a:ln>
                  <a:noFill/>
                </a:ln>
                <a:solidFill>
                  <a:srgbClr val="C00000"/>
                </a:solidFill>
                <a:effectLst/>
                <a:uLnTx/>
                <a:uFillTx/>
                <a:ea typeface="+mn-ea"/>
                <a:cs typeface="Arial"/>
              </a:rPr>
              <a:t>n</a:t>
            </a:r>
            <a:r>
              <a:rPr kumimoji="0" sz="1900" i="0" u="none" strike="noStrike" kern="1200" cap="none" spc="-15" normalizeH="0" baseline="0" noProof="0" dirty="0">
                <a:ln>
                  <a:noFill/>
                </a:ln>
                <a:solidFill>
                  <a:srgbClr val="C00000"/>
                </a:solidFill>
                <a:effectLst/>
                <a:uLnTx/>
                <a:uFillTx/>
                <a:ea typeface="+mn-ea"/>
                <a:cs typeface="Arial"/>
              </a:rPr>
              <a:t>s</a:t>
            </a:r>
            <a:r>
              <a:rPr kumimoji="0" lang="en-US" sz="1900" i="0" u="none" strike="noStrike" kern="1200" cap="none" spc="-15" normalizeH="0" baseline="0" noProof="0" dirty="0">
                <a:ln>
                  <a:noFill/>
                </a:ln>
                <a:solidFill>
                  <a:srgbClr val="C00000"/>
                </a:solidFill>
                <a:effectLst/>
                <a:uLnTx/>
                <a:uFillTx/>
                <a:ea typeface="+mn-ea"/>
                <a:cs typeface="Arial"/>
              </a:rPr>
              <a:t>     4,315</a:t>
            </a:r>
            <a:r>
              <a:rPr kumimoji="0" sz="1900" i="0" u="none" strike="noStrike" kern="1200" cap="none" spc="10" normalizeH="0" baseline="0" noProof="0" dirty="0">
                <a:ln>
                  <a:noFill/>
                </a:ln>
                <a:solidFill>
                  <a:srgbClr val="C00000"/>
                </a:solidFill>
                <a:effectLst/>
                <a:uLnTx/>
                <a:uFillTx/>
                <a:ea typeface="+mn-ea"/>
                <a:cs typeface="Arial"/>
              </a:rPr>
              <a:t> </a:t>
            </a:r>
            <a:r>
              <a:rPr kumimoji="0" sz="1900" i="0" u="none" strike="noStrike" kern="1200" cap="none" spc="-15" normalizeH="0" baseline="0" noProof="0" dirty="0">
                <a:ln>
                  <a:noFill/>
                </a:ln>
                <a:solidFill>
                  <a:srgbClr val="C00000"/>
                </a:solidFill>
                <a:effectLst/>
                <a:uLnTx/>
                <a:uFillTx/>
                <a:ea typeface="+mn-ea"/>
                <a:cs typeface="Arial"/>
              </a:rPr>
              <a:t>ac</a:t>
            </a:r>
            <a:endParaRPr kumimoji="0" sz="1900" i="0" u="none" strike="noStrike" kern="1200" cap="none" spc="0" normalizeH="0" baseline="0" noProof="0" dirty="0">
              <a:ln>
                <a:noFill/>
              </a:ln>
              <a:solidFill>
                <a:prstClr val="black"/>
              </a:solidFill>
              <a:effectLst/>
              <a:uLnTx/>
              <a:uFillTx/>
              <a:ea typeface="+mn-ea"/>
              <a:cs typeface="Arial"/>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sz="2550" i="0" u="none" strike="noStrike" kern="1200" cap="none" spc="0" normalizeH="0" baseline="0" noProof="0" dirty="0">
              <a:ln>
                <a:noFill/>
              </a:ln>
              <a:solidFill>
                <a:prstClr val="black"/>
              </a:solidFill>
              <a:effectLst/>
              <a:uLnTx/>
              <a:uFillTx/>
              <a:ea typeface="+mn-ea"/>
              <a:cs typeface="Times New Roman"/>
            </a:endParaRPr>
          </a:p>
          <a:p>
            <a:pPr marL="313055" marR="240029" lvl="0" indent="0" algn="ctr" defTabSz="914400" rtl="0" eaLnBrk="1" fontAlgn="auto" latinLnBrk="0" hangingPunct="1">
              <a:lnSpc>
                <a:spcPct val="100000"/>
              </a:lnSpc>
              <a:spcBef>
                <a:spcPts val="0"/>
              </a:spcBef>
              <a:spcAft>
                <a:spcPts val="0"/>
              </a:spcAft>
              <a:buClrTx/>
              <a:buSzTx/>
              <a:buFontTx/>
              <a:buNone/>
              <a:tabLst/>
              <a:defRPr/>
            </a:pPr>
            <a:r>
              <a:rPr kumimoji="0" sz="2000" i="0" u="none" strike="noStrike" kern="1200" cap="none" spc="-5" normalizeH="0" baseline="0" noProof="0" dirty="0">
                <a:ln>
                  <a:noFill/>
                </a:ln>
                <a:solidFill>
                  <a:srgbClr val="606060"/>
                </a:solidFill>
                <a:effectLst/>
                <a:uLnTx/>
                <a:uFillTx/>
                <a:ea typeface="+mn-ea"/>
                <a:cs typeface="Arial"/>
              </a:rPr>
              <a:t>E</a:t>
            </a:r>
            <a:r>
              <a:rPr kumimoji="0" sz="2000" i="0" u="none" strike="noStrike" kern="1200" cap="none" spc="0" normalizeH="0" baseline="0" noProof="0" dirty="0">
                <a:ln>
                  <a:noFill/>
                </a:ln>
                <a:solidFill>
                  <a:srgbClr val="606060"/>
                </a:solidFill>
                <a:effectLst/>
                <a:uLnTx/>
                <a:uFillTx/>
                <a:ea typeface="+mn-ea"/>
                <a:cs typeface="Arial"/>
              </a:rPr>
              <a:t>astern</a:t>
            </a:r>
            <a:r>
              <a:rPr kumimoji="0" sz="2000" i="0" u="none" strike="noStrike" kern="1200" cap="none" spc="-30" normalizeH="0" baseline="0" noProof="0" dirty="0">
                <a:ln>
                  <a:noFill/>
                </a:ln>
                <a:solidFill>
                  <a:srgbClr val="606060"/>
                </a:solidFill>
                <a:effectLst/>
                <a:uLnTx/>
                <a:uFillTx/>
                <a:ea typeface="+mn-ea"/>
                <a:cs typeface="Arial"/>
              </a:rPr>
              <a:t> </a:t>
            </a:r>
            <a:r>
              <a:rPr kumimoji="0" sz="2000" i="0" u="none" strike="noStrike" kern="1200" cap="none" spc="-105" normalizeH="0" baseline="0" noProof="0" dirty="0">
                <a:ln>
                  <a:noFill/>
                </a:ln>
                <a:solidFill>
                  <a:srgbClr val="606060"/>
                </a:solidFill>
                <a:effectLst/>
                <a:uLnTx/>
                <a:uFillTx/>
                <a:ea typeface="+mn-ea"/>
                <a:cs typeface="Arial"/>
              </a:rPr>
              <a:t>W</a:t>
            </a:r>
            <a:r>
              <a:rPr kumimoji="0" sz="2000" i="0" u="none" strike="noStrike" kern="1200" cap="none" spc="0" normalizeH="0" baseline="0" noProof="0" dirty="0">
                <a:ln>
                  <a:noFill/>
                </a:ln>
                <a:solidFill>
                  <a:srgbClr val="606060"/>
                </a:solidFill>
                <a:effectLst/>
                <a:uLnTx/>
                <a:uFillTx/>
                <a:ea typeface="+mn-ea"/>
                <a:cs typeface="Arial"/>
              </a:rPr>
              <a:t>A </a:t>
            </a:r>
            <a:r>
              <a:rPr kumimoji="0" lang="en-US" sz="2000" i="0" u="none" strike="noStrike" kern="1200" cap="none" spc="0" normalizeH="0" baseline="0" noProof="0" dirty="0">
                <a:ln>
                  <a:noFill/>
                </a:ln>
                <a:solidFill>
                  <a:srgbClr val="0000CC"/>
                </a:solidFill>
                <a:effectLst/>
                <a:uLnTx/>
                <a:uFillTx/>
                <a:ea typeface="+mn-ea"/>
                <a:cs typeface="Arial"/>
              </a:rPr>
              <a:t>77</a:t>
            </a:r>
            <a:r>
              <a:rPr kumimoji="0" sz="2000" i="0" u="none" strike="noStrike" kern="1200" cap="none" spc="0" normalizeH="0" baseline="0" noProof="0" dirty="0">
                <a:ln>
                  <a:noFill/>
                </a:ln>
                <a:solidFill>
                  <a:srgbClr val="0000CC"/>
                </a:solidFill>
                <a:effectLst/>
                <a:uLnTx/>
                <a:uFillTx/>
                <a:ea typeface="+mn-ea"/>
                <a:cs typeface="Arial"/>
              </a:rPr>
              <a:t>%</a:t>
            </a:r>
          </a:p>
          <a:p>
            <a:pPr marL="67310" marR="0" lvl="0" indent="0" algn="ctr" defTabSz="914400" rtl="0" eaLnBrk="1" fontAlgn="auto" latinLnBrk="0" hangingPunct="1">
              <a:lnSpc>
                <a:spcPct val="100000"/>
              </a:lnSpc>
              <a:spcBef>
                <a:spcPts val="0"/>
              </a:spcBef>
              <a:spcAft>
                <a:spcPts val="0"/>
              </a:spcAft>
              <a:buClrTx/>
              <a:buSzTx/>
              <a:buFontTx/>
              <a:buNone/>
              <a:tabLst/>
              <a:defRPr/>
            </a:pPr>
            <a:r>
              <a:rPr kumimoji="0" sz="2000" i="0" u="none" strike="noStrike" kern="1200" cap="none" spc="-5" normalizeH="0" baseline="0" noProof="0" dirty="0">
                <a:ln>
                  <a:noFill/>
                </a:ln>
                <a:solidFill>
                  <a:srgbClr val="0000CC"/>
                </a:solidFill>
                <a:effectLst/>
                <a:uLnTx/>
                <a:uFillTx/>
                <a:ea typeface="+mn-ea"/>
                <a:cs typeface="Arial"/>
              </a:rPr>
              <a:t>o</a:t>
            </a:r>
            <a:r>
              <a:rPr kumimoji="0" sz="2000" i="0" u="none" strike="noStrike" kern="1200" cap="none" spc="0" normalizeH="0" baseline="0" noProof="0" dirty="0">
                <a:ln>
                  <a:noFill/>
                </a:ln>
                <a:solidFill>
                  <a:srgbClr val="0000CC"/>
                </a:solidFill>
                <a:effectLst/>
                <a:uLnTx/>
                <a:uFillTx/>
                <a:ea typeface="+mn-ea"/>
                <a:cs typeface="Arial"/>
              </a:rPr>
              <a:t>f</a:t>
            </a:r>
            <a:r>
              <a:rPr kumimoji="0" sz="2000" i="0" u="none" strike="noStrike" kern="1200" cap="none" spc="-15" normalizeH="0" baseline="0" noProof="0" dirty="0">
                <a:ln>
                  <a:noFill/>
                </a:ln>
                <a:solidFill>
                  <a:srgbClr val="0000CC"/>
                </a:solidFill>
                <a:effectLst/>
                <a:uLnTx/>
                <a:uFillTx/>
                <a:ea typeface="+mn-ea"/>
                <a:cs typeface="Arial"/>
              </a:rPr>
              <a:t> </a:t>
            </a:r>
            <a:r>
              <a:rPr kumimoji="0" sz="2000" i="0" u="none" strike="noStrike" kern="1200" cap="none" spc="0" normalizeH="0" baseline="0" noProof="0" dirty="0">
                <a:ln>
                  <a:noFill/>
                </a:ln>
                <a:solidFill>
                  <a:srgbClr val="0000CC"/>
                </a:solidFill>
                <a:effectLst/>
                <a:uLnTx/>
                <a:uFillTx/>
                <a:ea typeface="+mn-ea"/>
                <a:cs typeface="Arial"/>
              </a:rPr>
              <a:t>cert</a:t>
            </a:r>
            <a:r>
              <a:rPr kumimoji="0" sz="2000" i="0" u="none" strike="noStrike" kern="1200" cap="none" spc="-5" normalizeH="0" baseline="0" noProof="0" dirty="0">
                <a:ln>
                  <a:noFill/>
                </a:ln>
                <a:solidFill>
                  <a:srgbClr val="0000CC"/>
                </a:solidFill>
                <a:effectLst/>
                <a:uLnTx/>
                <a:uFillTx/>
                <a:ea typeface="+mn-ea"/>
                <a:cs typeface="Arial"/>
              </a:rPr>
              <a:t>i</a:t>
            </a:r>
            <a:r>
              <a:rPr kumimoji="0" sz="2000" i="0" u="none" strike="noStrike" kern="1200" cap="none" spc="0" normalizeH="0" baseline="0" noProof="0" dirty="0">
                <a:ln>
                  <a:noFill/>
                </a:ln>
                <a:solidFill>
                  <a:srgbClr val="0000CC"/>
                </a:solidFill>
                <a:effectLst/>
                <a:uLnTx/>
                <a:uFillTx/>
                <a:ea typeface="+mn-ea"/>
                <a:cs typeface="Arial"/>
              </a:rPr>
              <a:t>f</a:t>
            </a:r>
            <a:r>
              <a:rPr kumimoji="0" sz="2000" i="0" u="none" strike="noStrike" kern="1200" cap="none" spc="-10" normalizeH="0" baseline="0" noProof="0" dirty="0">
                <a:ln>
                  <a:noFill/>
                </a:ln>
                <a:solidFill>
                  <a:srgbClr val="0000CC"/>
                </a:solidFill>
                <a:effectLst/>
                <a:uLnTx/>
                <a:uFillTx/>
                <a:ea typeface="+mn-ea"/>
                <a:cs typeface="Arial"/>
              </a:rPr>
              <a:t>i</a:t>
            </a:r>
            <a:r>
              <a:rPr kumimoji="0" sz="2000" i="0" u="none" strike="noStrike" kern="1200" cap="none" spc="0" normalizeH="0" baseline="0" noProof="0" dirty="0">
                <a:ln>
                  <a:noFill/>
                </a:ln>
                <a:solidFill>
                  <a:srgbClr val="0000CC"/>
                </a:solidFill>
                <a:effectLst/>
                <a:uLnTx/>
                <a:uFillTx/>
                <a:ea typeface="+mn-ea"/>
                <a:cs typeface="Arial"/>
              </a:rPr>
              <a:t>ed</a:t>
            </a:r>
            <a:r>
              <a:rPr kumimoji="0" sz="2000" i="0" u="none" strike="noStrike" kern="1200" cap="none" spc="-45" normalizeH="0" baseline="0" noProof="0" dirty="0">
                <a:ln>
                  <a:noFill/>
                </a:ln>
                <a:solidFill>
                  <a:srgbClr val="0000CC"/>
                </a:solidFill>
                <a:effectLst/>
                <a:uLnTx/>
                <a:uFillTx/>
                <a:ea typeface="+mn-ea"/>
                <a:cs typeface="Arial"/>
              </a:rPr>
              <a:t> </a:t>
            </a:r>
            <a:r>
              <a:rPr kumimoji="0" sz="2000" i="0" u="none" strike="noStrike" kern="1200" cap="none" spc="0" normalizeH="0" baseline="0" noProof="0" dirty="0">
                <a:ln>
                  <a:noFill/>
                </a:ln>
                <a:solidFill>
                  <a:srgbClr val="0000CC"/>
                </a:solidFill>
                <a:effectLst/>
                <a:uLnTx/>
                <a:uFillTx/>
                <a:ea typeface="+mn-ea"/>
                <a:cs typeface="Arial"/>
              </a:rPr>
              <a:t>ac</a:t>
            </a:r>
          </a:p>
        </p:txBody>
      </p:sp>
      <p:sp>
        <p:nvSpPr>
          <p:cNvPr id="5" name="object 5"/>
          <p:cNvSpPr txBox="1"/>
          <p:nvPr/>
        </p:nvSpPr>
        <p:spPr>
          <a:xfrm>
            <a:off x="7216990" y="4384524"/>
            <a:ext cx="1774610" cy="923330"/>
          </a:xfrm>
          <a:prstGeom prst="rect">
            <a:avLst/>
          </a:prstGeom>
        </p:spPr>
        <p:txBody>
          <a:bodyPr vert="horz" wrap="square" lIns="0" tIns="0" rIns="0" bIns="0" rtlCol="0">
            <a:spAutoFit/>
          </a:bodyPr>
          <a:lstStyle/>
          <a:p>
            <a:pPr marL="499745" marR="5080" lvl="0" indent="-487680" algn="l" defTabSz="914400" rtl="0" eaLnBrk="1" fontAlgn="auto" latinLnBrk="0" hangingPunct="1">
              <a:lnSpc>
                <a:spcPct val="100000"/>
              </a:lnSpc>
              <a:spcBef>
                <a:spcPts val="0"/>
              </a:spcBef>
              <a:spcAft>
                <a:spcPts val="0"/>
              </a:spcAft>
              <a:buClrTx/>
              <a:buSzTx/>
              <a:buFontTx/>
              <a:buNone/>
              <a:tabLst/>
              <a:defRPr/>
            </a:pPr>
            <a:r>
              <a:rPr kumimoji="0" sz="2000" i="0" u="none" strike="noStrike" kern="1200" cap="none" spc="-35" normalizeH="0" baseline="0" noProof="0" dirty="0">
                <a:ln>
                  <a:noFill/>
                </a:ln>
                <a:solidFill>
                  <a:srgbClr val="606060"/>
                </a:solidFill>
                <a:effectLst/>
                <a:uLnTx/>
                <a:uFillTx/>
                <a:ea typeface="+mn-ea"/>
                <a:cs typeface="Arial"/>
              </a:rPr>
              <a:t>W</a:t>
            </a:r>
            <a:r>
              <a:rPr kumimoji="0" sz="2000" i="0" u="none" strike="noStrike" kern="1200" cap="none" spc="0" normalizeH="0" baseline="0" noProof="0" dirty="0">
                <a:ln>
                  <a:noFill/>
                </a:ln>
                <a:solidFill>
                  <a:srgbClr val="606060"/>
                </a:solidFill>
                <a:effectLst/>
                <a:uLnTx/>
                <a:uFillTx/>
                <a:ea typeface="+mn-ea"/>
                <a:cs typeface="Arial"/>
              </a:rPr>
              <a:t>estern</a:t>
            </a:r>
            <a:r>
              <a:rPr kumimoji="0" sz="2000" i="0" u="none" strike="noStrike" kern="1200" cap="none" spc="-45" normalizeH="0" baseline="0" noProof="0" dirty="0">
                <a:ln>
                  <a:noFill/>
                </a:ln>
                <a:solidFill>
                  <a:srgbClr val="606060"/>
                </a:solidFill>
                <a:effectLst/>
                <a:uLnTx/>
                <a:uFillTx/>
                <a:ea typeface="+mn-ea"/>
                <a:cs typeface="Arial"/>
              </a:rPr>
              <a:t> </a:t>
            </a:r>
            <a:r>
              <a:rPr kumimoji="0" sz="2000" i="0" u="none" strike="noStrike" kern="1200" cap="none" spc="-105" normalizeH="0" baseline="0" noProof="0" dirty="0">
                <a:ln>
                  <a:noFill/>
                </a:ln>
                <a:solidFill>
                  <a:srgbClr val="606060"/>
                </a:solidFill>
                <a:effectLst/>
                <a:uLnTx/>
                <a:uFillTx/>
                <a:ea typeface="+mn-ea"/>
                <a:cs typeface="Arial"/>
              </a:rPr>
              <a:t>W</a:t>
            </a:r>
            <a:r>
              <a:rPr kumimoji="0" sz="2000" i="0" u="none" strike="noStrike" kern="1200" cap="none" spc="0" normalizeH="0" baseline="0" noProof="0" dirty="0">
                <a:ln>
                  <a:noFill/>
                </a:ln>
                <a:solidFill>
                  <a:srgbClr val="606060"/>
                </a:solidFill>
                <a:effectLst/>
                <a:uLnTx/>
                <a:uFillTx/>
                <a:ea typeface="+mn-ea"/>
                <a:cs typeface="Arial"/>
              </a:rPr>
              <a:t>A </a:t>
            </a:r>
            <a:r>
              <a:rPr kumimoji="0" lang="en-US" sz="2000" i="0" u="none" strike="noStrike" kern="1200" cap="none" spc="0" normalizeH="0" baseline="0" noProof="0" dirty="0">
                <a:ln>
                  <a:noFill/>
                </a:ln>
                <a:solidFill>
                  <a:srgbClr val="0000CC"/>
                </a:solidFill>
                <a:effectLst/>
                <a:uLnTx/>
                <a:uFillTx/>
                <a:ea typeface="+mn-ea"/>
                <a:cs typeface="Arial"/>
              </a:rPr>
              <a:t>23</a:t>
            </a:r>
            <a:r>
              <a:rPr kumimoji="0" sz="2000" i="0" u="none" strike="noStrike" kern="1200" cap="none" spc="0" normalizeH="0" baseline="0" noProof="0" dirty="0">
                <a:ln>
                  <a:noFill/>
                </a:ln>
                <a:solidFill>
                  <a:srgbClr val="0000CC"/>
                </a:solidFill>
                <a:effectLst/>
                <a:uLnTx/>
                <a:uFillTx/>
                <a:ea typeface="+mn-ea"/>
                <a:cs typeface="Arial"/>
              </a:rPr>
              <a:t>%</a:t>
            </a:r>
            <a:endParaRPr kumimoji="0" lang="en-US" sz="2000" i="0" u="none" strike="noStrike" kern="1200" cap="none" spc="0" normalizeH="0" baseline="0" noProof="0" dirty="0">
              <a:ln>
                <a:noFill/>
              </a:ln>
              <a:solidFill>
                <a:srgbClr val="0000CC"/>
              </a:solidFill>
              <a:effectLst/>
              <a:uLnTx/>
              <a:uFillTx/>
              <a:ea typeface="+mn-ea"/>
              <a:cs typeface="Arial"/>
            </a:endParaRPr>
          </a:p>
          <a:p>
            <a:pPr marL="499745" marR="5080" lvl="0" indent="-48768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rgbClr val="0000CC"/>
                </a:solidFill>
                <a:effectLst/>
                <a:uLnTx/>
                <a:uFillTx/>
                <a:ea typeface="+mn-ea"/>
                <a:cs typeface="Arial"/>
              </a:rPr>
              <a:t>of certified ac</a:t>
            </a:r>
            <a:endParaRPr kumimoji="0" sz="2000" i="0" u="none" strike="noStrike" kern="1200" cap="none" spc="0" normalizeH="0" baseline="0" noProof="0" dirty="0">
              <a:ln>
                <a:noFill/>
              </a:ln>
              <a:solidFill>
                <a:srgbClr val="0000CC"/>
              </a:solidFill>
              <a:effectLst/>
              <a:uLnTx/>
              <a:uFillTx/>
              <a:ea typeface="+mn-ea"/>
              <a:cs typeface="Arial"/>
            </a:endParaRPr>
          </a:p>
        </p:txBody>
      </p:sp>
      <p:sp>
        <p:nvSpPr>
          <p:cNvPr id="7" name="object 7"/>
          <p:cNvSpPr txBox="1"/>
          <p:nvPr/>
        </p:nvSpPr>
        <p:spPr>
          <a:xfrm>
            <a:off x="5137570" y="4103971"/>
            <a:ext cx="901174"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en-US" sz="1400" b="1" spc="-5" dirty="0">
                <a:solidFill>
                  <a:srgbClr val="0000CC"/>
                </a:solidFill>
                <a:latin typeface="Arial"/>
                <a:cs typeface="Arial"/>
              </a:rPr>
              <a:t>5,793-</a:t>
            </a:r>
            <a:r>
              <a:rPr kumimoji="0" lang="en-US" sz="1400" b="1" i="0" u="none" strike="noStrike" kern="1200" cap="none" spc="0" normalizeH="0" baseline="0" noProof="0" dirty="0">
                <a:ln>
                  <a:noFill/>
                </a:ln>
                <a:solidFill>
                  <a:srgbClr val="C00000"/>
                </a:solidFill>
                <a:effectLst/>
                <a:uLnTx/>
                <a:uFillTx/>
                <a:latin typeface="Arial"/>
                <a:ea typeface="+mn-ea"/>
                <a:cs typeface="Arial"/>
              </a:rPr>
              <a:t>78</a:t>
            </a:r>
            <a:endParaRPr kumimoji="0" sz="1400" b="0" i="0" u="none" strike="noStrike" kern="1200" cap="none" spc="0" normalizeH="0" baseline="0" noProof="0" dirty="0">
              <a:ln>
                <a:noFill/>
              </a:ln>
              <a:solidFill>
                <a:srgbClr val="C00000"/>
              </a:solidFill>
              <a:effectLst/>
              <a:uLnTx/>
              <a:uFillTx/>
              <a:latin typeface="Arial"/>
              <a:ea typeface="+mn-ea"/>
              <a:cs typeface="Arial"/>
            </a:endParaRPr>
          </a:p>
        </p:txBody>
      </p:sp>
      <p:sp>
        <p:nvSpPr>
          <p:cNvPr id="8" name="object 8"/>
          <p:cNvSpPr txBox="1"/>
          <p:nvPr/>
        </p:nvSpPr>
        <p:spPr>
          <a:xfrm>
            <a:off x="6611620" y="5166249"/>
            <a:ext cx="322580"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srgbClr val="0000CC"/>
                </a:solidFill>
                <a:effectLst/>
                <a:uLnTx/>
                <a:uFillTx/>
                <a:latin typeface="Arial"/>
                <a:ea typeface="+mn-ea"/>
                <a:cs typeface="Arial"/>
              </a:rPr>
              <a:t>--</a:t>
            </a:r>
            <a:endParaRPr kumimoji="0" sz="1400" b="0" i="0" u="none" strike="noStrike" kern="1200" cap="none" spc="0" normalizeH="0" baseline="0" noProof="0" dirty="0">
              <a:ln>
                <a:noFill/>
              </a:ln>
              <a:solidFill>
                <a:srgbClr val="0000CC"/>
              </a:solidFill>
              <a:effectLst/>
              <a:uLnTx/>
              <a:uFillTx/>
              <a:latin typeface="Arial"/>
              <a:ea typeface="+mn-ea"/>
              <a:cs typeface="Arial"/>
            </a:endParaRPr>
          </a:p>
        </p:txBody>
      </p:sp>
      <p:sp>
        <p:nvSpPr>
          <p:cNvPr id="9" name="object 9"/>
          <p:cNvSpPr txBox="1"/>
          <p:nvPr/>
        </p:nvSpPr>
        <p:spPr>
          <a:xfrm>
            <a:off x="6235802" y="4099432"/>
            <a:ext cx="420370"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srgbClr val="0000CC"/>
                </a:solidFill>
                <a:effectLst/>
                <a:uLnTx/>
                <a:uFillTx/>
                <a:latin typeface="Arial"/>
                <a:ea typeface="+mn-ea"/>
                <a:cs typeface="Arial"/>
              </a:rPr>
              <a:t>32</a:t>
            </a:r>
            <a:r>
              <a:rPr kumimoji="0" sz="1400" b="1" i="0" u="none" strike="noStrike" kern="1200" cap="none" spc="0" normalizeH="0" baseline="0" noProof="0" dirty="0">
                <a:ln>
                  <a:noFill/>
                </a:ln>
                <a:solidFill>
                  <a:srgbClr val="0000CC"/>
                </a:solidFill>
                <a:effectLst/>
                <a:uLnTx/>
                <a:uFillTx/>
                <a:latin typeface="Arial"/>
                <a:ea typeface="+mn-ea"/>
                <a:cs typeface="Arial"/>
              </a:rPr>
              <a:t> </a:t>
            </a:r>
            <a:endParaRPr kumimoji="0" sz="1400" b="0" i="0" u="none" strike="noStrike" kern="1200" cap="none" spc="0" normalizeH="0" baseline="0" noProof="0" dirty="0">
              <a:ln>
                <a:noFill/>
              </a:ln>
              <a:solidFill>
                <a:srgbClr val="0000CC"/>
              </a:solidFill>
              <a:effectLst/>
              <a:uLnTx/>
              <a:uFillTx/>
              <a:latin typeface="Arial"/>
              <a:ea typeface="+mn-ea"/>
              <a:cs typeface="Arial"/>
            </a:endParaRPr>
          </a:p>
        </p:txBody>
      </p:sp>
      <p:sp>
        <p:nvSpPr>
          <p:cNvPr id="10" name="object 10"/>
          <p:cNvSpPr txBox="1"/>
          <p:nvPr/>
        </p:nvSpPr>
        <p:spPr>
          <a:xfrm>
            <a:off x="4382593" y="4937658"/>
            <a:ext cx="534194" cy="430887"/>
          </a:xfrm>
          <a:prstGeom prst="rect">
            <a:avLst/>
          </a:prstGeom>
        </p:spPr>
        <p:txBody>
          <a:bodyPr vert="horz" wrap="square" lIns="0" tIns="0" rIns="0" bIns="0" rtlCol="0">
            <a:spAutoFit/>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US" sz="1400" b="1" spc="-5" dirty="0">
                <a:solidFill>
                  <a:srgbClr val="0000CC"/>
                </a:solidFill>
                <a:latin typeface="Arial"/>
                <a:ea typeface="+mn-ea"/>
                <a:cs typeface="Arial"/>
              </a:rPr>
              <a:t>7,350</a:t>
            </a:r>
            <a:r>
              <a:rPr kumimoji="0" lang="en-US" sz="1400" b="0" i="0" u="none" strike="noStrike" kern="1200" cap="none" spc="0" normalizeH="0" baseline="0" noProof="0" dirty="0">
                <a:ln>
                  <a:noFill/>
                </a:ln>
                <a:solidFill>
                  <a:prstClr val="black"/>
                </a:solidFill>
                <a:effectLst/>
                <a:uLnTx/>
                <a:uFillTx/>
                <a:latin typeface="Arial"/>
                <a:ea typeface="+mn-ea"/>
                <a:cs typeface="Arial"/>
              </a:rPr>
              <a:t>   </a:t>
            </a:r>
            <a:r>
              <a:rPr lang="en-US" sz="1400" b="1" spc="-5" dirty="0">
                <a:solidFill>
                  <a:srgbClr val="CC0033"/>
                </a:solidFill>
                <a:latin typeface="Arial"/>
                <a:ea typeface="+mn-ea"/>
                <a:cs typeface="Arial"/>
              </a:rPr>
              <a:t>346</a:t>
            </a:r>
            <a:endParaRPr kumimoji="0"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11" name="object 11"/>
          <p:cNvSpPr txBox="1"/>
          <p:nvPr/>
        </p:nvSpPr>
        <p:spPr>
          <a:xfrm>
            <a:off x="3378478" y="3007983"/>
            <a:ext cx="472440"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srgbClr val="0000CC"/>
                </a:solidFill>
                <a:effectLst/>
                <a:uLnTx/>
                <a:uFillTx/>
                <a:latin typeface="Arial"/>
                <a:ea typeface="+mn-ea"/>
                <a:cs typeface="Arial"/>
              </a:rPr>
              <a:t>2,891</a:t>
            </a:r>
            <a:endParaRPr kumimoji="0" sz="1400" b="0" i="0" u="none" strike="noStrike" kern="1200" cap="none" spc="0" normalizeH="0" baseline="0" noProof="0" dirty="0">
              <a:ln>
                <a:noFill/>
              </a:ln>
              <a:solidFill>
                <a:srgbClr val="0000CC"/>
              </a:solidFill>
              <a:effectLst/>
              <a:uLnTx/>
              <a:uFillTx/>
              <a:latin typeface="Arial"/>
              <a:ea typeface="+mn-ea"/>
              <a:cs typeface="Arial"/>
            </a:endParaRPr>
          </a:p>
        </p:txBody>
      </p:sp>
      <p:sp>
        <p:nvSpPr>
          <p:cNvPr id="12" name="object 12"/>
          <p:cNvSpPr txBox="1"/>
          <p:nvPr/>
        </p:nvSpPr>
        <p:spPr>
          <a:xfrm>
            <a:off x="3895955" y="3004794"/>
            <a:ext cx="351829"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en-US" sz="1400" b="1" spc="-5" dirty="0">
                <a:solidFill>
                  <a:srgbClr val="C00000"/>
                </a:solidFill>
                <a:latin typeface="Arial"/>
                <a:ea typeface="+mn-ea"/>
                <a:cs typeface="Arial"/>
              </a:rPr>
              <a:t>50</a:t>
            </a:r>
            <a:endParaRPr kumimoji="0" sz="1400" b="0" i="0" u="none" strike="noStrike" kern="1200" cap="none" spc="0" normalizeH="0" baseline="0" noProof="0" dirty="0">
              <a:ln>
                <a:noFill/>
              </a:ln>
              <a:solidFill>
                <a:srgbClr val="C00000"/>
              </a:solidFill>
              <a:effectLst/>
              <a:uLnTx/>
              <a:uFillTx/>
              <a:latin typeface="Arial"/>
              <a:ea typeface="+mn-ea"/>
              <a:cs typeface="Arial"/>
            </a:endParaRPr>
          </a:p>
        </p:txBody>
      </p:sp>
      <p:sp>
        <p:nvSpPr>
          <p:cNvPr id="13" name="object 13"/>
          <p:cNvSpPr txBox="1"/>
          <p:nvPr/>
        </p:nvSpPr>
        <p:spPr>
          <a:xfrm>
            <a:off x="1198221" y="2997617"/>
            <a:ext cx="568797"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en-US" sz="1400" b="1" spc="-5" dirty="0">
                <a:solidFill>
                  <a:srgbClr val="0000CC"/>
                </a:solidFill>
                <a:latin typeface="Arial"/>
                <a:ea typeface="+mn-ea"/>
                <a:cs typeface="Arial"/>
              </a:rPr>
              <a:t>724</a:t>
            </a:r>
            <a:endParaRPr kumimoji="0"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14" name="object 14"/>
          <p:cNvSpPr txBox="1"/>
          <p:nvPr/>
        </p:nvSpPr>
        <p:spPr>
          <a:xfrm>
            <a:off x="1777967" y="5678269"/>
            <a:ext cx="716992" cy="646331"/>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en-US" sz="1400" b="1" spc="-5" dirty="0">
                <a:solidFill>
                  <a:srgbClr val="0000CC"/>
                </a:solidFill>
                <a:latin typeface="Arial"/>
                <a:ea typeface="+mn-ea"/>
                <a:cs typeface="Arial"/>
              </a:rPr>
              <a:t>314-</a:t>
            </a:r>
            <a:r>
              <a:rPr lang="en-US" sz="1400" b="1" spc="-5" dirty="0">
                <a:solidFill>
                  <a:srgbClr val="C00000"/>
                </a:solidFill>
                <a:latin typeface="Arial"/>
                <a:ea typeface="+mn-ea"/>
                <a:cs typeface="Arial"/>
              </a:rPr>
              <a:t>96</a:t>
            </a:r>
            <a:endParaRPr kumimoji="0" lang="en-US" sz="1400" b="1" i="0" u="none" strike="noStrike" kern="1200" cap="none" spc="-5" normalizeH="0" baseline="0" noProof="0" dirty="0">
              <a:ln>
                <a:noFill/>
              </a:ln>
              <a:solidFill>
                <a:srgbClr val="C00000"/>
              </a:solidFill>
              <a:effectLst/>
              <a:uLnTx/>
              <a:uFillTx/>
              <a:latin typeface="Arial"/>
              <a:ea typeface="+mn-ea"/>
              <a:cs typeface="Arial"/>
            </a:endParaRPr>
          </a:p>
          <a:p>
            <a:pPr marL="12700" marR="0" lvl="0" indent="0" algn="l" defTabSz="914400" rtl="0" eaLnBrk="1" fontAlgn="auto" latinLnBrk="0" hangingPunct="1">
              <a:lnSpc>
                <a:spcPct val="100000"/>
              </a:lnSpc>
              <a:spcBef>
                <a:spcPts val="0"/>
              </a:spcBef>
              <a:spcAft>
                <a:spcPts val="0"/>
              </a:spcAft>
              <a:buClrTx/>
              <a:buSzTx/>
              <a:buFontTx/>
              <a:buNone/>
              <a:tabLst/>
              <a:defRPr/>
            </a:pPr>
            <a:endParaRPr lang="en-US" sz="1400" b="1" spc="-5" dirty="0">
              <a:solidFill>
                <a:srgbClr val="0000CC"/>
              </a:solidFill>
              <a:latin typeface="Arial"/>
              <a:cs typeface="Arial"/>
            </a:endParaRPr>
          </a:p>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srgbClr val="0000CC"/>
              </a:solidFill>
              <a:effectLst/>
              <a:uLnTx/>
              <a:uFillTx/>
              <a:latin typeface="Arial"/>
              <a:ea typeface="+mn-ea"/>
              <a:cs typeface="Arial"/>
            </a:endParaRPr>
          </a:p>
        </p:txBody>
      </p:sp>
      <p:sp>
        <p:nvSpPr>
          <p:cNvPr id="15" name="object 15"/>
          <p:cNvSpPr txBox="1"/>
          <p:nvPr/>
        </p:nvSpPr>
        <p:spPr>
          <a:xfrm>
            <a:off x="4343400" y="3184946"/>
            <a:ext cx="472440" cy="533479"/>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srgbClr val="0000CC"/>
                </a:solidFill>
                <a:effectLst/>
                <a:uLnTx/>
                <a:uFillTx/>
                <a:latin typeface="Arial"/>
                <a:ea typeface="+mn-ea"/>
                <a:cs typeface="Arial"/>
              </a:rPr>
              <a:t>2,119</a:t>
            </a:r>
            <a:endParaRPr kumimoji="0" sz="1400" b="0" i="0" u="none" strike="noStrike" kern="1200" cap="none" spc="0" normalizeH="0" baseline="0" noProof="0" dirty="0">
              <a:ln>
                <a:noFill/>
              </a:ln>
              <a:solidFill>
                <a:srgbClr val="0000CC"/>
              </a:solidFill>
              <a:effectLst/>
              <a:uLnTx/>
              <a:uFillTx/>
              <a:latin typeface="Arial"/>
              <a:ea typeface="+mn-ea"/>
              <a:cs typeface="Arial"/>
            </a:endParaRPr>
          </a:p>
          <a:p>
            <a:pPr marL="35560" marR="0" lvl="0" indent="0" algn="l" defTabSz="914400" rtl="0" eaLnBrk="1" fontAlgn="auto" latinLnBrk="0" hangingPunct="1">
              <a:lnSpc>
                <a:spcPct val="100000"/>
              </a:lnSpc>
              <a:spcBef>
                <a:spcPts val="810"/>
              </a:spcBef>
              <a:spcAft>
                <a:spcPts val="0"/>
              </a:spcAft>
              <a:buClrTx/>
              <a:buSzTx/>
              <a:buFontTx/>
              <a:buNone/>
              <a:tabLst/>
              <a:defRPr/>
            </a:pPr>
            <a:r>
              <a:rPr lang="en-US" sz="1400" b="1" spc="-5" dirty="0">
                <a:solidFill>
                  <a:srgbClr val="CC0033"/>
                </a:solidFill>
                <a:latin typeface="Arial"/>
                <a:ea typeface="+mn-ea"/>
                <a:cs typeface="Arial"/>
              </a:rPr>
              <a:t>35</a:t>
            </a:r>
            <a:endParaRPr kumimoji="0"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16" name="object 16"/>
          <p:cNvSpPr txBox="1"/>
          <p:nvPr/>
        </p:nvSpPr>
        <p:spPr>
          <a:xfrm>
            <a:off x="5793783" y="2270582"/>
            <a:ext cx="471805"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en-US" sz="1400" b="1" spc="-5" dirty="0">
                <a:solidFill>
                  <a:srgbClr val="0000CC"/>
                </a:solidFill>
                <a:latin typeface="Arial"/>
                <a:ea typeface="+mn-ea"/>
                <a:cs typeface="Arial"/>
              </a:rPr>
              <a:t>1,708</a:t>
            </a:r>
            <a:endParaRPr kumimoji="0" sz="1400" b="0" i="0" u="none" strike="noStrike" kern="1200" cap="none" spc="0" normalizeH="0" baseline="0" noProof="0" dirty="0">
              <a:ln>
                <a:noFill/>
              </a:ln>
              <a:solidFill>
                <a:srgbClr val="0000CC"/>
              </a:solidFill>
              <a:effectLst/>
              <a:uLnTx/>
              <a:uFillTx/>
              <a:latin typeface="Arial"/>
              <a:ea typeface="+mn-ea"/>
              <a:cs typeface="Arial"/>
            </a:endParaRPr>
          </a:p>
        </p:txBody>
      </p:sp>
      <p:sp>
        <p:nvSpPr>
          <p:cNvPr id="17" name="object 17"/>
          <p:cNvSpPr txBox="1"/>
          <p:nvPr/>
        </p:nvSpPr>
        <p:spPr>
          <a:xfrm>
            <a:off x="5221106" y="4653133"/>
            <a:ext cx="901174" cy="215444"/>
          </a:xfrm>
          <a:prstGeom prst="rect">
            <a:avLst/>
          </a:prstGeom>
        </p:spPr>
        <p:txBody>
          <a:bodyPr vert="horz" wrap="square" lIns="0" tIns="0" rIns="0" bIns="0" rtlCol="0">
            <a:spAutoFit/>
          </a:bodyPr>
          <a:lstStyle/>
          <a:p>
            <a:pPr marL="0" marR="372110" lvl="0" indent="0" algn="ctr" defTabSz="914400" rtl="0" eaLnBrk="1" fontAlgn="auto" latinLnBrk="0" hangingPunct="1">
              <a:lnSpc>
                <a:spcPct val="100000"/>
              </a:lnSpc>
              <a:spcBef>
                <a:spcPts val="0"/>
              </a:spcBef>
              <a:spcAft>
                <a:spcPts val="0"/>
              </a:spcAft>
              <a:buClrTx/>
              <a:buSzTx/>
              <a:buFontTx/>
              <a:buNone/>
              <a:tabLst/>
              <a:defRPr/>
            </a:pPr>
            <a:r>
              <a:rPr lang="en-US" sz="1400" b="1" spc="-5" dirty="0">
                <a:solidFill>
                  <a:srgbClr val="0000CC"/>
                </a:solidFill>
                <a:latin typeface="Arial"/>
                <a:ea typeface="+mn-ea"/>
                <a:cs typeface="Arial"/>
              </a:rPr>
              <a:t>8,391</a:t>
            </a:r>
            <a:endParaRPr kumimoji="0"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18" name="object 18"/>
          <p:cNvSpPr txBox="1"/>
          <p:nvPr/>
        </p:nvSpPr>
        <p:spPr>
          <a:xfrm>
            <a:off x="6174649" y="4736047"/>
            <a:ext cx="144145"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400" b="1" i="0" u="none" strike="noStrike" kern="1200" cap="none" spc="0" normalizeH="0" baseline="0" noProof="0" dirty="0">
                <a:ln>
                  <a:noFill/>
                </a:ln>
                <a:solidFill>
                  <a:srgbClr val="0000CC"/>
                </a:solidFill>
                <a:effectLst/>
                <a:uLnTx/>
                <a:uFillTx/>
                <a:latin typeface="Arial"/>
                <a:ea typeface="+mn-ea"/>
                <a:cs typeface="Arial"/>
              </a:rPr>
              <a:t>--</a:t>
            </a:r>
            <a:endParaRPr kumimoji="0" sz="1400" b="0" i="0" u="none" strike="noStrike" kern="1200" cap="none" spc="0" normalizeH="0" baseline="0" noProof="0" dirty="0">
              <a:ln>
                <a:noFill/>
              </a:ln>
              <a:solidFill>
                <a:srgbClr val="0000CC"/>
              </a:solidFill>
              <a:effectLst/>
              <a:uLnTx/>
              <a:uFillTx/>
              <a:latin typeface="Arial"/>
              <a:ea typeface="+mn-ea"/>
              <a:cs typeface="Arial"/>
            </a:endParaRPr>
          </a:p>
        </p:txBody>
      </p:sp>
      <p:sp>
        <p:nvSpPr>
          <p:cNvPr id="19" name="object 19"/>
          <p:cNvSpPr txBox="1"/>
          <p:nvPr/>
        </p:nvSpPr>
        <p:spPr>
          <a:xfrm>
            <a:off x="3964878" y="2342084"/>
            <a:ext cx="864869"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srgbClr val="0000CC"/>
                </a:solidFill>
                <a:effectLst/>
                <a:uLnTx/>
                <a:uFillTx/>
                <a:latin typeface="Arial"/>
                <a:ea typeface="+mn-ea"/>
                <a:cs typeface="Arial"/>
              </a:rPr>
              <a:t>5,805</a:t>
            </a:r>
            <a:r>
              <a:rPr kumimoji="0" sz="1400" b="1" i="0" u="none" strike="noStrike" kern="1200" cap="none" spc="0" normalizeH="0" baseline="0" noProof="0" dirty="0">
                <a:ln>
                  <a:noFill/>
                </a:ln>
                <a:solidFill>
                  <a:srgbClr val="0000CC"/>
                </a:solidFill>
                <a:effectLst/>
                <a:uLnTx/>
                <a:uFillTx/>
                <a:latin typeface="Arial"/>
                <a:ea typeface="+mn-ea"/>
                <a:cs typeface="Arial"/>
              </a:rPr>
              <a:t> </a:t>
            </a:r>
            <a:r>
              <a:rPr kumimoji="0" sz="1400" b="1" i="0" u="none" strike="noStrike" kern="1200" cap="none" spc="-25" normalizeH="0" baseline="0" noProof="0" dirty="0">
                <a:ln>
                  <a:noFill/>
                </a:ln>
                <a:solidFill>
                  <a:srgbClr val="0000CC"/>
                </a:solidFill>
                <a:effectLst/>
                <a:uLnTx/>
                <a:uFillTx/>
                <a:latin typeface="Arial"/>
                <a:ea typeface="+mn-ea"/>
                <a:cs typeface="Arial"/>
              </a:rPr>
              <a:t> </a:t>
            </a:r>
            <a:r>
              <a:rPr lang="en-US" sz="1400" b="1" spc="-5" dirty="0">
                <a:solidFill>
                  <a:srgbClr val="CC0033"/>
                </a:solidFill>
                <a:latin typeface="Arial"/>
                <a:ea typeface="+mn-ea"/>
                <a:cs typeface="Arial"/>
              </a:rPr>
              <a:t>208</a:t>
            </a:r>
            <a:endParaRPr kumimoji="0"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20" name="object 20"/>
          <p:cNvSpPr txBox="1"/>
          <p:nvPr/>
        </p:nvSpPr>
        <p:spPr>
          <a:xfrm>
            <a:off x="6216509" y="3363934"/>
            <a:ext cx="530951"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en-US" sz="1400" b="1" spc="-5" dirty="0">
                <a:solidFill>
                  <a:srgbClr val="0000CC"/>
                </a:solidFill>
                <a:latin typeface="Arial"/>
                <a:ea typeface="+mn-ea"/>
                <a:cs typeface="Arial"/>
              </a:rPr>
              <a:t>967</a:t>
            </a:r>
            <a:endParaRPr kumimoji="0" sz="1400" b="0" i="0" u="none" strike="noStrike" kern="1200" cap="none" spc="0" normalizeH="0" baseline="0" noProof="0" dirty="0">
              <a:ln>
                <a:noFill/>
              </a:ln>
              <a:solidFill>
                <a:srgbClr val="0000CC"/>
              </a:solidFill>
              <a:effectLst/>
              <a:uLnTx/>
              <a:uFillTx/>
              <a:latin typeface="Arial"/>
              <a:ea typeface="+mn-ea"/>
              <a:cs typeface="Arial"/>
            </a:endParaRPr>
          </a:p>
        </p:txBody>
      </p:sp>
      <p:sp>
        <p:nvSpPr>
          <p:cNvPr id="21" name="object 21"/>
          <p:cNvSpPr txBox="1"/>
          <p:nvPr/>
        </p:nvSpPr>
        <p:spPr>
          <a:xfrm>
            <a:off x="4345922" y="3870897"/>
            <a:ext cx="607078"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en-US" sz="1400" b="1" spc="-5" dirty="0">
                <a:solidFill>
                  <a:srgbClr val="0000CC"/>
                </a:solidFill>
                <a:latin typeface="Arial"/>
                <a:ea typeface="+mn-ea"/>
                <a:cs typeface="Arial"/>
              </a:rPr>
              <a:t>39,419</a:t>
            </a:r>
            <a:endParaRPr kumimoji="0" sz="1400" b="0" i="0" u="none" strike="noStrike" kern="1200" cap="none" spc="0" normalizeH="0" baseline="0" noProof="0" dirty="0">
              <a:ln>
                <a:noFill/>
              </a:ln>
              <a:solidFill>
                <a:srgbClr val="0000CC"/>
              </a:solidFill>
              <a:effectLst/>
              <a:uLnTx/>
              <a:uFillTx/>
              <a:latin typeface="Arial"/>
              <a:ea typeface="+mn-ea"/>
              <a:cs typeface="Arial"/>
            </a:endParaRPr>
          </a:p>
        </p:txBody>
      </p:sp>
      <p:sp>
        <p:nvSpPr>
          <p:cNvPr id="22" name="object 22"/>
          <p:cNvSpPr txBox="1"/>
          <p:nvPr/>
        </p:nvSpPr>
        <p:spPr>
          <a:xfrm>
            <a:off x="762000" y="4251746"/>
            <a:ext cx="747488"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srgbClr val="0000CC"/>
                </a:solidFill>
                <a:effectLst/>
                <a:uLnTx/>
                <a:uFillTx/>
                <a:latin typeface="Arial"/>
                <a:ea typeface="+mn-ea"/>
                <a:cs typeface="Arial"/>
              </a:rPr>
              <a:t>1,067</a:t>
            </a:r>
            <a:r>
              <a:rPr kumimoji="0" lang="en-US" sz="1400" b="1" i="0" u="none" strike="noStrike" kern="1200" cap="none" spc="-5" normalizeH="0" noProof="0" dirty="0">
                <a:ln>
                  <a:noFill/>
                </a:ln>
                <a:solidFill>
                  <a:srgbClr val="0000CC"/>
                </a:solidFill>
                <a:effectLst/>
                <a:uLnTx/>
                <a:uFillTx/>
                <a:latin typeface="Arial"/>
                <a:ea typeface="+mn-ea"/>
                <a:cs typeface="Arial"/>
              </a:rPr>
              <a:t>  </a:t>
            </a:r>
            <a:r>
              <a:rPr kumimoji="0" lang="en-US" sz="1400" b="1" i="0" u="none" strike="noStrike" kern="1200" cap="none" spc="-5" normalizeH="0" noProof="0" dirty="0">
                <a:ln>
                  <a:noFill/>
                </a:ln>
                <a:solidFill>
                  <a:srgbClr val="C00000"/>
                </a:solidFill>
                <a:effectLst/>
                <a:uLnTx/>
                <a:uFillTx/>
                <a:latin typeface="Arial"/>
                <a:ea typeface="+mn-ea"/>
                <a:cs typeface="Arial"/>
              </a:rPr>
              <a:t>0</a:t>
            </a:r>
            <a:endParaRPr kumimoji="0" sz="1400" b="0" i="0" u="none" strike="noStrike" kern="1200" cap="none" spc="0" normalizeH="0" baseline="0" noProof="0" dirty="0">
              <a:ln>
                <a:noFill/>
              </a:ln>
              <a:solidFill>
                <a:srgbClr val="C00000"/>
              </a:solidFill>
              <a:effectLst/>
              <a:uLnTx/>
              <a:uFillTx/>
              <a:latin typeface="Arial"/>
              <a:ea typeface="+mn-ea"/>
              <a:cs typeface="Arial"/>
            </a:endParaRPr>
          </a:p>
        </p:txBody>
      </p:sp>
      <p:sp>
        <p:nvSpPr>
          <p:cNvPr id="23" name="object 23"/>
          <p:cNvSpPr txBox="1"/>
          <p:nvPr/>
        </p:nvSpPr>
        <p:spPr>
          <a:xfrm>
            <a:off x="1678924" y="2547552"/>
            <a:ext cx="322580"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en-US" sz="1400" b="1" spc="-5" dirty="0">
                <a:solidFill>
                  <a:srgbClr val="0000CC"/>
                </a:solidFill>
                <a:latin typeface="Arial"/>
                <a:ea typeface="+mn-ea"/>
                <a:cs typeface="Arial"/>
              </a:rPr>
              <a:t>363</a:t>
            </a:r>
            <a:endParaRPr kumimoji="0" sz="1400" b="0" i="0" u="none" strike="noStrike" kern="1200" cap="none" spc="0" normalizeH="0" baseline="0" noProof="0" dirty="0">
              <a:ln>
                <a:noFill/>
              </a:ln>
              <a:solidFill>
                <a:srgbClr val="0000CC"/>
              </a:solidFill>
              <a:effectLst/>
              <a:uLnTx/>
              <a:uFillTx/>
              <a:latin typeface="Arial"/>
              <a:ea typeface="+mn-ea"/>
              <a:cs typeface="Arial"/>
            </a:endParaRPr>
          </a:p>
        </p:txBody>
      </p:sp>
      <p:sp>
        <p:nvSpPr>
          <p:cNvPr id="24" name="object 24"/>
          <p:cNvSpPr txBox="1"/>
          <p:nvPr/>
        </p:nvSpPr>
        <p:spPr>
          <a:xfrm>
            <a:off x="1362426" y="3332568"/>
            <a:ext cx="501933"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en-US" sz="1400" b="1" spc="-5" dirty="0">
                <a:solidFill>
                  <a:srgbClr val="0000CC"/>
                </a:solidFill>
                <a:latin typeface="Arial"/>
                <a:ea typeface="+mn-ea"/>
                <a:cs typeface="Arial"/>
              </a:rPr>
              <a:t>652</a:t>
            </a:r>
            <a:endParaRPr kumimoji="0" sz="1400" b="0" i="0" u="none" strike="noStrike" kern="1200" cap="none" spc="0" normalizeH="0" baseline="0" noProof="0" dirty="0">
              <a:ln>
                <a:noFill/>
              </a:ln>
              <a:solidFill>
                <a:srgbClr val="0000CC"/>
              </a:solidFill>
              <a:effectLst/>
              <a:uLnTx/>
              <a:uFillTx/>
              <a:latin typeface="Arial"/>
              <a:ea typeface="+mn-ea"/>
              <a:cs typeface="Arial"/>
            </a:endParaRPr>
          </a:p>
        </p:txBody>
      </p:sp>
      <p:sp>
        <p:nvSpPr>
          <p:cNvPr id="25" name="object 25"/>
          <p:cNvSpPr txBox="1"/>
          <p:nvPr/>
        </p:nvSpPr>
        <p:spPr>
          <a:xfrm>
            <a:off x="2364875" y="3516760"/>
            <a:ext cx="766364"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srgbClr val="0000CC"/>
                </a:solidFill>
                <a:effectLst/>
                <a:uLnTx/>
                <a:uFillTx/>
                <a:latin typeface="Arial"/>
                <a:ea typeface="+mn-ea"/>
                <a:cs typeface="Arial"/>
              </a:rPr>
              <a:t>2,854-</a:t>
            </a:r>
            <a:r>
              <a:rPr kumimoji="0" lang="en-US" sz="1400" b="1" i="0" u="none" strike="noStrike" kern="1200" cap="none" spc="0" normalizeH="0" baseline="0" noProof="0" dirty="0">
                <a:ln>
                  <a:noFill/>
                </a:ln>
                <a:solidFill>
                  <a:srgbClr val="C00000"/>
                </a:solidFill>
                <a:effectLst/>
                <a:uLnTx/>
                <a:uFillTx/>
                <a:latin typeface="Arial"/>
                <a:ea typeface="+mn-ea"/>
                <a:cs typeface="Arial"/>
              </a:rPr>
              <a:t>35</a:t>
            </a:r>
            <a:endParaRPr kumimoji="0" sz="1400" b="0" i="0" u="none" strike="noStrike" kern="1200" cap="none" spc="0" normalizeH="0" baseline="0" noProof="0" dirty="0">
              <a:ln>
                <a:noFill/>
              </a:ln>
              <a:solidFill>
                <a:srgbClr val="C00000"/>
              </a:solidFill>
              <a:effectLst/>
              <a:uLnTx/>
              <a:uFillTx/>
              <a:latin typeface="Arial"/>
              <a:ea typeface="+mn-ea"/>
              <a:cs typeface="Arial"/>
            </a:endParaRPr>
          </a:p>
        </p:txBody>
      </p:sp>
      <p:sp>
        <p:nvSpPr>
          <p:cNvPr id="26" name="object 26"/>
          <p:cNvSpPr txBox="1"/>
          <p:nvPr/>
        </p:nvSpPr>
        <p:spPr>
          <a:xfrm rot="314932">
            <a:off x="1685841" y="3655368"/>
            <a:ext cx="533400" cy="230832"/>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en-US" sz="1500" b="1" spc="5" dirty="0">
                <a:solidFill>
                  <a:srgbClr val="0000CC"/>
                </a:solidFill>
                <a:latin typeface="Arial"/>
                <a:ea typeface="+mn-ea"/>
                <a:cs typeface="Arial"/>
              </a:rPr>
              <a:t>28</a:t>
            </a:r>
            <a:r>
              <a:rPr kumimoji="0" lang="en-US" sz="1500" b="1" i="0" u="none" strike="noStrike" kern="1200" cap="none" spc="5" normalizeH="0" baseline="0" noProof="0" dirty="0">
                <a:ln>
                  <a:noFill/>
                </a:ln>
                <a:solidFill>
                  <a:srgbClr val="0000CC"/>
                </a:solidFill>
                <a:effectLst/>
                <a:uLnTx/>
                <a:uFillTx/>
                <a:latin typeface="Arial"/>
                <a:ea typeface="+mn-ea"/>
                <a:cs typeface="Arial"/>
              </a:rPr>
              <a:t> </a:t>
            </a:r>
            <a:r>
              <a:rPr kumimoji="0" lang="en-US" sz="1500" b="1" i="0" u="none" strike="noStrike" kern="1200" cap="none" spc="5" normalizeH="0" baseline="0" noProof="0" dirty="0">
                <a:ln>
                  <a:noFill/>
                </a:ln>
                <a:solidFill>
                  <a:srgbClr val="C00000"/>
                </a:solidFill>
                <a:effectLst/>
                <a:uLnTx/>
                <a:uFillTx/>
                <a:latin typeface="Arial"/>
                <a:ea typeface="+mn-ea"/>
                <a:cs typeface="Arial"/>
              </a:rPr>
              <a:t>0</a:t>
            </a:r>
            <a:endParaRPr kumimoji="0" sz="1500" b="0" i="0" u="none" strike="noStrike" kern="1200" cap="none" spc="0" normalizeH="0" baseline="0" noProof="0" dirty="0">
              <a:ln>
                <a:noFill/>
              </a:ln>
              <a:solidFill>
                <a:srgbClr val="0000CC"/>
              </a:solidFill>
              <a:effectLst/>
              <a:uLnTx/>
              <a:uFillTx/>
              <a:latin typeface="Arial"/>
              <a:ea typeface="+mn-ea"/>
              <a:cs typeface="Arial"/>
            </a:endParaRPr>
          </a:p>
        </p:txBody>
      </p:sp>
      <p:sp>
        <p:nvSpPr>
          <p:cNvPr id="27" name="object 27"/>
          <p:cNvSpPr txBox="1"/>
          <p:nvPr/>
        </p:nvSpPr>
        <p:spPr>
          <a:xfrm>
            <a:off x="3703681" y="4283697"/>
            <a:ext cx="614997" cy="430887"/>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srgbClr val="0000CC"/>
                </a:solidFill>
                <a:effectLst/>
                <a:uLnTx/>
                <a:uFillTx/>
                <a:latin typeface="Arial"/>
                <a:ea typeface="+mn-ea"/>
                <a:cs typeface="Arial"/>
              </a:rPr>
              <a:t>951</a:t>
            </a:r>
          </a:p>
          <a:p>
            <a:pPr marL="12700" marR="0" lvl="0" indent="0" algn="l" defTabSz="914400" rtl="0" eaLnBrk="1" fontAlgn="auto" latinLnBrk="0" hangingPunct="1">
              <a:lnSpc>
                <a:spcPct val="100000"/>
              </a:lnSpc>
              <a:spcBef>
                <a:spcPts val="0"/>
              </a:spcBef>
              <a:spcAft>
                <a:spcPts val="0"/>
              </a:spcAft>
              <a:buClrTx/>
              <a:buSzTx/>
              <a:buFontTx/>
              <a:buNone/>
              <a:tabLst/>
              <a:defRPr/>
            </a:pPr>
            <a:r>
              <a:rPr lang="en-US" sz="1400" b="1" spc="-5" dirty="0">
                <a:solidFill>
                  <a:srgbClr val="C00000"/>
                </a:solidFill>
                <a:latin typeface="Arial"/>
                <a:ea typeface="+mn-ea"/>
                <a:cs typeface="Arial"/>
              </a:rPr>
              <a:t>    100</a:t>
            </a:r>
            <a:endParaRPr kumimoji="0" sz="1400" b="0" i="0" u="none" strike="noStrike" kern="1200" cap="none" spc="0" normalizeH="0" baseline="0" noProof="0" dirty="0">
              <a:ln>
                <a:noFill/>
              </a:ln>
              <a:solidFill>
                <a:srgbClr val="C00000"/>
              </a:solidFill>
              <a:effectLst/>
              <a:uLnTx/>
              <a:uFillTx/>
              <a:latin typeface="Arial"/>
              <a:ea typeface="+mn-ea"/>
              <a:cs typeface="Arial"/>
            </a:endParaRPr>
          </a:p>
        </p:txBody>
      </p:sp>
      <p:sp>
        <p:nvSpPr>
          <p:cNvPr id="28" name="object 28"/>
          <p:cNvSpPr txBox="1"/>
          <p:nvPr/>
        </p:nvSpPr>
        <p:spPr>
          <a:xfrm>
            <a:off x="3160187" y="5562600"/>
            <a:ext cx="853610"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srgbClr val="0000CC"/>
                </a:solidFill>
                <a:effectLst/>
                <a:uLnTx/>
                <a:uFillTx/>
                <a:latin typeface="Arial"/>
                <a:ea typeface="+mn-ea"/>
                <a:cs typeface="Arial"/>
              </a:rPr>
              <a:t>5,118  </a:t>
            </a:r>
            <a:r>
              <a:rPr kumimoji="0" lang="en-US" sz="1400" b="1" i="0" u="none" strike="noStrike" kern="1200" cap="none" spc="-5" normalizeH="0" baseline="0" dirty="0">
                <a:ln>
                  <a:noFill/>
                </a:ln>
                <a:solidFill>
                  <a:srgbClr val="C00000"/>
                </a:solidFill>
                <a:effectLst/>
                <a:uLnTx/>
                <a:uFillTx/>
                <a:latin typeface="Arial"/>
                <a:ea typeface="+mn-ea"/>
                <a:cs typeface="Arial"/>
              </a:rPr>
              <a:t>22</a:t>
            </a:r>
            <a:endParaRPr kumimoji="0" sz="1400" b="0" i="0" u="none" strike="noStrike" kern="1200" cap="none" spc="0" normalizeH="0" baseline="0" noProof="0" dirty="0">
              <a:ln>
                <a:noFill/>
              </a:ln>
              <a:solidFill>
                <a:srgbClr val="0000CC"/>
              </a:solidFill>
              <a:effectLst/>
              <a:uLnTx/>
              <a:uFillTx/>
              <a:latin typeface="Arial"/>
              <a:ea typeface="+mn-ea"/>
              <a:cs typeface="Arial"/>
            </a:endParaRPr>
          </a:p>
        </p:txBody>
      </p:sp>
      <p:sp>
        <p:nvSpPr>
          <p:cNvPr id="29" name="object 29"/>
          <p:cNvSpPr txBox="1"/>
          <p:nvPr/>
        </p:nvSpPr>
        <p:spPr>
          <a:xfrm>
            <a:off x="2112310" y="4796314"/>
            <a:ext cx="968510" cy="646331"/>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srgbClr val="0000CC"/>
                </a:solidFill>
                <a:effectLst/>
                <a:uLnTx/>
                <a:uFillTx/>
                <a:latin typeface="Arial"/>
                <a:ea typeface="+mn-ea"/>
                <a:cs typeface="Arial"/>
              </a:rPr>
              <a:t>6,714 </a:t>
            </a:r>
            <a:r>
              <a:rPr kumimoji="0" lang="en-US" sz="1400" b="1" i="0" u="none" strike="noStrike" kern="1200" cap="none" spc="-5" normalizeH="0" noProof="0" dirty="0">
                <a:ln>
                  <a:noFill/>
                </a:ln>
                <a:solidFill>
                  <a:srgbClr val="0000CC"/>
                </a:solidFill>
                <a:effectLst/>
                <a:uLnTx/>
                <a:uFillTx/>
                <a:latin typeface="Arial"/>
                <a:ea typeface="+mn-ea"/>
                <a:cs typeface="Arial"/>
              </a:rPr>
              <a:t> </a:t>
            </a:r>
            <a:r>
              <a:rPr lang="en-US" sz="1400" b="1" spc="-5" dirty="0">
                <a:solidFill>
                  <a:srgbClr val="C00000"/>
                </a:solidFill>
                <a:latin typeface="Arial"/>
                <a:ea typeface="+mn-ea"/>
                <a:cs typeface="Arial"/>
              </a:rPr>
              <a:t>0</a:t>
            </a:r>
          </a:p>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5" normalizeH="0" baseline="0" noProof="0" dirty="0">
              <a:ln>
                <a:noFill/>
              </a:ln>
              <a:solidFill>
                <a:srgbClr val="C00000"/>
              </a:solidFill>
              <a:effectLst/>
              <a:uLnTx/>
              <a:uFillTx/>
              <a:latin typeface="Arial"/>
              <a:ea typeface="+mn-ea"/>
              <a:cs typeface="Arial"/>
            </a:endParaRPr>
          </a:p>
          <a:p>
            <a:pPr marL="12700" marR="0" lvl="0" indent="0" algn="l" defTabSz="914400" rtl="0" eaLnBrk="1" fontAlgn="auto" latinLnBrk="0" hangingPunct="1">
              <a:lnSpc>
                <a:spcPct val="100000"/>
              </a:lnSpc>
              <a:spcBef>
                <a:spcPts val="0"/>
              </a:spcBef>
              <a:spcAft>
                <a:spcPts val="0"/>
              </a:spcAft>
              <a:buClrTx/>
              <a:buSzTx/>
              <a:buFontTx/>
              <a:buNone/>
              <a:tabLst/>
              <a:defRPr/>
            </a:pPr>
            <a:endParaRPr lang="en-US" sz="1400" b="1" spc="-5" dirty="0">
              <a:solidFill>
                <a:srgbClr val="C00000"/>
              </a:solidFill>
              <a:latin typeface="Arial"/>
              <a:ea typeface="+mn-ea"/>
              <a:cs typeface="Arial"/>
            </a:endParaRPr>
          </a:p>
        </p:txBody>
      </p:sp>
      <p:sp>
        <p:nvSpPr>
          <p:cNvPr id="30" name="object 30"/>
          <p:cNvSpPr txBox="1"/>
          <p:nvPr/>
        </p:nvSpPr>
        <p:spPr>
          <a:xfrm>
            <a:off x="5191314" y="3410504"/>
            <a:ext cx="863905"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srgbClr val="0000CC"/>
                </a:solidFill>
                <a:effectLst/>
                <a:uLnTx/>
                <a:uFillTx/>
                <a:latin typeface="Arial"/>
                <a:ea typeface="+mn-ea"/>
                <a:cs typeface="Arial"/>
              </a:rPr>
              <a:t>1,942</a:t>
            </a:r>
            <a:endParaRPr kumimoji="0" sz="1400" b="0" i="0" u="none" strike="noStrike" kern="1200" cap="none" spc="0" normalizeH="0" baseline="0" noProof="0" dirty="0">
              <a:ln>
                <a:noFill/>
              </a:ln>
              <a:solidFill>
                <a:srgbClr val="0000CC"/>
              </a:solidFill>
              <a:effectLst/>
              <a:uLnTx/>
              <a:uFillTx/>
              <a:latin typeface="Arial"/>
              <a:ea typeface="+mn-ea"/>
              <a:cs typeface="Arial"/>
            </a:endParaRPr>
          </a:p>
        </p:txBody>
      </p:sp>
      <p:sp>
        <p:nvSpPr>
          <p:cNvPr id="31" name="object 31"/>
          <p:cNvSpPr txBox="1"/>
          <p:nvPr/>
        </p:nvSpPr>
        <p:spPr>
          <a:xfrm>
            <a:off x="1295400" y="3713628"/>
            <a:ext cx="340316"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srgbClr val="0000CC"/>
                </a:solidFill>
                <a:effectLst/>
                <a:uLnTx/>
                <a:uFillTx/>
                <a:latin typeface="Arial"/>
                <a:ea typeface="+mn-ea"/>
                <a:cs typeface="Arial"/>
              </a:rPr>
              <a:t>348</a:t>
            </a:r>
            <a:endParaRPr kumimoji="0" sz="1400" b="0" i="0" u="none" strike="noStrike" kern="1200" cap="none" spc="0" normalizeH="0" baseline="0" noProof="0" dirty="0">
              <a:ln>
                <a:noFill/>
              </a:ln>
              <a:solidFill>
                <a:srgbClr val="0000CC"/>
              </a:solidFill>
              <a:effectLst/>
              <a:uLnTx/>
              <a:uFillTx/>
              <a:latin typeface="Arial"/>
              <a:ea typeface="+mn-ea"/>
              <a:cs typeface="Arial"/>
            </a:endParaRPr>
          </a:p>
        </p:txBody>
      </p:sp>
      <p:sp>
        <p:nvSpPr>
          <p:cNvPr id="32" name="object 32"/>
          <p:cNvSpPr txBox="1"/>
          <p:nvPr/>
        </p:nvSpPr>
        <p:spPr>
          <a:xfrm>
            <a:off x="947030" y="4872630"/>
            <a:ext cx="533426"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srgbClr val="0000CC"/>
                </a:solidFill>
                <a:effectLst/>
                <a:uLnTx/>
                <a:uFillTx/>
                <a:latin typeface="Arial"/>
                <a:ea typeface="+mn-ea"/>
                <a:cs typeface="Arial"/>
              </a:rPr>
              <a:t>--</a:t>
            </a:r>
            <a:endParaRPr kumimoji="0" sz="1400" b="0" i="0" u="none" strike="noStrike" kern="1200" cap="none" spc="0" normalizeH="0" baseline="0" noProof="0" dirty="0">
              <a:ln>
                <a:noFill/>
              </a:ln>
              <a:solidFill>
                <a:srgbClr val="CC0000"/>
              </a:solidFill>
              <a:effectLst/>
              <a:uLnTx/>
              <a:uFillTx/>
              <a:latin typeface="Arial"/>
              <a:ea typeface="+mn-ea"/>
              <a:cs typeface="Arial"/>
            </a:endParaRPr>
          </a:p>
        </p:txBody>
      </p:sp>
      <p:sp>
        <p:nvSpPr>
          <p:cNvPr id="33" name="object 33"/>
          <p:cNvSpPr txBox="1"/>
          <p:nvPr/>
        </p:nvSpPr>
        <p:spPr>
          <a:xfrm>
            <a:off x="2062325" y="4104959"/>
            <a:ext cx="857252"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400" b="1" i="0" u="none" strike="noStrike" kern="1200" cap="none" spc="-5" normalizeH="0" baseline="0" noProof="0" dirty="0">
                <a:ln>
                  <a:noFill/>
                </a:ln>
                <a:solidFill>
                  <a:srgbClr val="0000CC"/>
                </a:solidFill>
                <a:effectLst/>
                <a:uLnTx/>
                <a:uFillTx/>
                <a:latin typeface="Arial"/>
                <a:ea typeface="+mn-ea"/>
                <a:cs typeface="Arial"/>
              </a:rPr>
              <a:t>1</a:t>
            </a:r>
            <a:r>
              <a:rPr kumimoji="0" sz="1400" b="1" i="0" u="none" strike="noStrike" kern="1200" cap="none" spc="5" normalizeH="0" baseline="0" noProof="0" dirty="0">
                <a:ln>
                  <a:noFill/>
                </a:ln>
                <a:solidFill>
                  <a:srgbClr val="0000CC"/>
                </a:solidFill>
                <a:effectLst/>
                <a:uLnTx/>
                <a:uFillTx/>
                <a:latin typeface="Arial"/>
                <a:ea typeface="+mn-ea"/>
                <a:cs typeface="Arial"/>
              </a:rPr>
              <a:t>,</a:t>
            </a:r>
            <a:r>
              <a:rPr kumimoji="0" lang="en-US" sz="1400" b="1" i="0" u="none" strike="noStrike" kern="1200" cap="none" spc="5" normalizeH="0" baseline="0" noProof="0" dirty="0">
                <a:ln>
                  <a:noFill/>
                </a:ln>
                <a:solidFill>
                  <a:srgbClr val="0000CC"/>
                </a:solidFill>
                <a:effectLst/>
                <a:uLnTx/>
                <a:uFillTx/>
                <a:latin typeface="Arial"/>
                <a:ea typeface="+mn-ea"/>
                <a:cs typeface="Arial"/>
              </a:rPr>
              <a:t>845</a:t>
            </a:r>
            <a:endParaRPr kumimoji="0" sz="1400" b="0" i="0" u="none" strike="noStrike" kern="1200" cap="none" spc="0" normalizeH="0" baseline="0" noProof="0" dirty="0">
              <a:ln>
                <a:noFill/>
              </a:ln>
              <a:solidFill>
                <a:srgbClr val="C00000"/>
              </a:solidFill>
              <a:effectLst/>
              <a:uLnTx/>
              <a:uFillTx/>
              <a:latin typeface="Arial"/>
              <a:ea typeface="+mn-ea"/>
              <a:cs typeface="Arial"/>
            </a:endParaRPr>
          </a:p>
        </p:txBody>
      </p:sp>
      <p:sp>
        <p:nvSpPr>
          <p:cNvPr id="34" name="object 34"/>
          <p:cNvSpPr txBox="1"/>
          <p:nvPr/>
        </p:nvSpPr>
        <p:spPr>
          <a:xfrm>
            <a:off x="863334" y="2146756"/>
            <a:ext cx="787366"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srgbClr val="0000CC"/>
                </a:solidFill>
                <a:effectLst/>
                <a:uLnTx/>
                <a:uFillTx/>
                <a:latin typeface="Arial"/>
                <a:ea typeface="+mn-ea"/>
                <a:cs typeface="Arial"/>
              </a:rPr>
              <a:t>104  </a:t>
            </a:r>
            <a:r>
              <a:rPr kumimoji="0" lang="en-US" sz="1400" b="1" i="0" u="none" strike="noStrike" kern="1200" cap="none" spc="-5" normalizeH="0" baseline="0" noProof="0" dirty="0">
                <a:ln>
                  <a:noFill/>
                </a:ln>
                <a:solidFill>
                  <a:srgbClr val="C00000"/>
                </a:solidFill>
                <a:effectLst/>
                <a:uLnTx/>
                <a:uFillTx/>
                <a:latin typeface="Arial"/>
                <a:ea typeface="+mn-ea"/>
                <a:cs typeface="Arial"/>
              </a:rPr>
              <a:t>0.25</a:t>
            </a:r>
            <a:endParaRPr kumimoji="0" sz="1400" b="0" i="0" u="none" strike="noStrike" kern="1200" cap="none" spc="0" normalizeH="0" baseline="0" noProof="0" dirty="0">
              <a:ln>
                <a:noFill/>
              </a:ln>
              <a:solidFill>
                <a:srgbClr val="0000CC"/>
              </a:solidFill>
              <a:effectLst/>
              <a:uLnTx/>
              <a:uFillTx/>
              <a:latin typeface="Arial"/>
              <a:ea typeface="+mn-ea"/>
              <a:cs typeface="Arial"/>
            </a:endParaRPr>
          </a:p>
        </p:txBody>
      </p:sp>
      <p:sp>
        <p:nvSpPr>
          <p:cNvPr id="35" name="object 35"/>
          <p:cNvSpPr txBox="1"/>
          <p:nvPr/>
        </p:nvSpPr>
        <p:spPr>
          <a:xfrm>
            <a:off x="2364794" y="2284846"/>
            <a:ext cx="912494"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tab pos="601980" algn="l"/>
              </a:tabLst>
              <a:defRPr/>
            </a:pPr>
            <a:r>
              <a:rPr kumimoji="0" lang="en-US" sz="1400" b="1" i="0" u="none" strike="noStrike" kern="1200" cap="none" spc="-5" normalizeH="0" baseline="0" noProof="0" dirty="0">
                <a:ln>
                  <a:noFill/>
                </a:ln>
                <a:solidFill>
                  <a:srgbClr val="0000CC"/>
                </a:solidFill>
                <a:effectLst/>
                <a:uLnTx/>
                <a:uFillTx/>
                <a:latin typeface="Arial"/>
                <a:ea typeface="+mn-ea"/>
                <a:cs typeface="Arial"/>
              </a:rPr>
              <a:t>6,805</a:t>
            </a:r>
            <a:r>
              <a:rPr kumimoji="0" sz="1400" b="1" i="0" u="none" strike="noStrike" kern="1200" cap="none" spc="0" normalizeH="0" baseline="0" noProof="0" dirty="0">
                <a:ln>
                  <a:noFill/>
                </a:ln>
                <a:solidFill>
                  <a:srgbClr val="3A740E"/>
                </a:solidFill>
                <a:effectLst/>
                <a:uLnTx/>
                <a:uFillTx/>
                <a:latin typeface="Arial"/>
                <a:ea typeface="+mn-ea"/>
                <a:cs typeface="Arial"/>
              </a:rPr>
              <a:t>	</a:t>
            </a:r>
            <a:r>
              <a:rPr lang="en-US" sz="1400" b="1" spc="-5" dirty="0">
                <a:solidFill>
                  <a:srgbClr val="CC0033"/>
                </a:solidFill>
                <a:latin typeface="Arial"/>
                <a:ea typeface="+mn-ea"/>
                <a:cs typeface="Arial"/>
              </a:rPr>
              <a:t>67</a:t>
            </a:r>
            <a:endParaRPr kumimoji="0"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36" name="object 36"/>
          <p:cNvSpPr txBox="1"/>
          <p:nvPr/>
        </p:nvSpPr>
        <p:spPr>
          <a:xfrm>
            <a:off x="2466928" y="5480660"/>
            <a:ext cx="367582"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srgbClr val="0000CC"/>
                </a:solidFill>
                <a:effectLst/>
                <a:uLnTx/>
                <a:uFillTx/>
                <a:latin typeface="Arial"/>
                <a:ea typeface="+mn-ea"/>
                <a:cs typeface="Arial"/>
              </a:rPr>
              <a:t>75 </a:t>
            </a:r>
            <a:endParaRPr kumimoji="0" sz="1400" b="0" i="0" u="none" strike="noStrike" kern="1200" cap="none" spc="0" normalizeH="0" baseline="0" noProof="0" dirty="0">
              <a:ln>
                <a:noFill/>
              </a:ln>
              <a:solidFill>
                <a:srgbClr val="C00000"/>
              </a:solidFill>
              <a:effectLst/>
              <a:uLnTx/>
              <a:uFillTx/>
              <a:latin typeface="Arial"/>
              <a:ea typeface="+mn-ea"/>
              <a:cs typeface="Arial"/>
            </a:endParaRPr>
          </a:p>
        </p:txBody>
      </p:sp>
      <p:sp>
        <p:nvSpPr>
          <p:cNvPr id="37" name="object 37"/>
          <p:cNvSpPr txBox="1"/>
          <p:nvPr/>
        </p:nvSpPr>
        <p:spPr>
          <a:xfrm>
            <a:off x="2438399" y="2772832"/>
            <a:ext cx="912493"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srgbClr val="0000CC"/>
                </a:solidFill>
                <a:effectLst/>
                <a:uLnTx/>
                <a:uFillTx/>
                <a:latin typeface="Arial"/>
                <a:ea typeface="+mn-ea"/>
                <a:cs typeface="Arial"/>
              </a:rPr>
              <a:t>1,769  </a:t>
            </a:r>
            <a:r>
              <a:rPr kumimoji="0" lang="en-US" sz="1400" b="1" i="0" u="none" strike="noStrike" kern="1200" cap="none" spc="-5" normalizeH="0" baseline="0" noProof="0" dirty="0">
                <a:ln>
                  <a:noFill/>
                </a:ln>
                <a:solidFill>
                  <a:srgbClr val="C00000"/>
                </a:solidFill>
                <a:effectLst/>
                <a:uLnTx/>
                <a:uFillTx/>
                <a:latin typeface="Arial"/>
                <a:ea typeface="+mn-ea"/>
                <a:cs typeface="Arial"/>
              </a:rPr>
              <a:t>114</a:t>
            </a:r>
          </a:p>
        </p:txBody>
      </p:sp>
      <p:sp>
        <p:nvSpPr>
          <p:cNvPr id="38" name="object 38"/>
          <p:cNvSpPr txBox="1"/>
          <p:nvPr/>
        </p:nvSpPr>
        <p:spPr>
          <a:xfrm>
            <a:off x="1602706" y="4328077"/>
            <a:ext cx="472440"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srgbClr val="0000CC"/>
                </a:solidFill>
                <a:effectLst/>
                <a:uLnTx/>
                <a:uFillTx/>
                <a:latin typeface="Arial"/>
                <a:ea typeface="+mn-ea"/>
                <a:cs typeface="Arial"/>
              </a:rPr>
              <a:t>1,837</a:t>
            </a:r>
            <a:endParaRPr kumimoji="0" sz="1400" b="0" i="0" u="none" strike="noStrike" kern="1200" cap="none" spc="0" normalizeH="0" baseline="0" noProof="0" dirty="0">
              <a:ln>
                <a:noFill/>
              </a:ln>
              <a:solidFill>
                <a:srgbClr val="0000CC"/>
              </a:solidFill>
              <a:effectLst/>
              <a:uLnTx/>
              <a:uFillTx/>
              <a:latin typeface="Arial"/>
              <a:ea typeface="+mn-ea"/>
              <a:cs typeface="Arial"/>
            </a:endParaRPr>
          </a:p>
        </p:txBody>
      </p:sp>
      <p:sp>
        <p:nvSpPr>
          <p:cNvPr id="39" name="object 39"/>
          <p:cNvSpPr txBox="1"/>
          <p:nvPr/>
        </p:nvSpPr>
        <p:spPr>
          <a:xfrm>
            <a:off x="1196342" y="5090166"/>
            <a:ext cx="322580"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srgbClr val="0000CC"/>
                </a:solidFill>
                <a:effectLst/>
                <a:uLnTx/>
                <a:uFillTx/>
                <a:latin typeface="Arial"/>
                <a:ea typeface="+mn-ea"/>
                <a:cs typeface="Arial"/>
              </a:rPr>
              <a:t>648</a:t>
            </a:r>
            <a:endParaRPr kumimoji="0" sz="1400" b="0" i="0" u="none" strike="noStrike" kern="1200" cap="none" spc="0" normalizeH="0" baseline="0" noProof="0" dirty="0">
              <a:ln>
                <a:noFill/>
              </a:ln>
              <a:solidFill>
                <a:srgbClr val="0000CC"/>
              </a:solidFill>
              <a:effectLst/>
              <a:uLnTx/>
              <a:uFillTx/>
              <a:latin typeface="Arial"/>
              <a:ea typeface="+mn-ea"/>
              <a:cs typeface="Arial"/>
            </a:endParaRPr>
          </a:p>
        </p:txBody>
      </p:sp>
      <p:sp>
        <p:nvSpPr>
          <p:cNvPr id="40" name="object 40"/>
          <p:cNvSpPr txBox="1"/>
          <p:nvPr/>
        </p:nvSpPr>
        <p:spPr>
          <a:xfrm>
            <a:off x="2364794" y="1840502"/>
            <a:ext cx="766445"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srgbClr val="0000CC"/>
                </a:solidFill>
                <a:effectLst/>
                <a:uLnTx/>
                <a:uFillTx/>
                <a:latin typeface="Arial"/>
                <a:ea typeface="+mn-ea"/>
                <a:cs typeface="Arial"/>
              </a:rPr>
              <a:t>2,357  </a:t>
            </a:r>
            <a:endParaRPr kumimoji="0"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41" name="object 41"/>
          <p:cNvSpPr txBox="1"/>
          <p:nvPr/>
        </p:nvSpPr>
        <p:spPr>
          <a:xfrm>
            <a:off x="3272917" y="4704307"/>
            <a:ext cx="578001"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en-US" sz="1400" b="1" spc="-5" dirty="0">
                <a:solidFill>
                  <a:srgbClr val="0000CC"/>
                </a:solidFill>
                <a:latin typeface="Arial"/>
                <a:cs typeface="Arial"/>
              </a:rPr>
              <a:t>10,176</a:t>
            </a:r>
            <a:endParaRPr kumimoji="0" sz="1400" b="0" i="0" u="none" strike="noStrike" kern="1200" cap="none" spc="0" normalizeH="0" baseline="0" noProof="0" dirty="0">
              <a:ln>
                <a:noFill/>
              </a:ln>
              <a:solidFill>
                <a:srgbClr val="0000CC"/>
              </a:solidFill>
              <a:effectLst/>
              <a:uLnTx/>
              <a:uFillTx/>
              <a:latin typeface="Arial"/>
              <a:ea typeface="+mn-ea"/>
              <a:cs typeface="Arial"/>
            </a:endParaRPr>
          </a:p>
        </p:txBody>
      </p:sp>
      <p:sp>
        <p:nvSpPr>
          <p:cNvPr id="42" name="object 42"/>
          <p:cNvSpPr txBox="1"/>
          <p:nvPr/>
        </p:nvSpPr>
        <p:spPr>
          <a:xfrm>
            <a:off x="4404815" y="4247126"/>
            <a:ext cx="548185"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en-US" sz="1400" b="1" spc="-5" dirty="0">
                <a:solidFill>
                  <a:srgbClr val="CC0033"/>
                </a:solidFill>
                <a:latin typeface="Arial"/>
                <a:ea typeface="+mn-ea"/>
                <a:cs typeface="Arial"/>
              </a:rPr>
              <a:t>1660</a:t>
            </a:r>
            <a:endParaRPr kumimoji="0"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44" name="object 44"/>
          <p:cNvSpPr txBox="1"/>
          <p:nvPr/>
        </p:nvSpPr>
        <p:spPr>
          <a:xfrm>
            <a:off x="3287877" y="6422511"/>
            <a:ext cx="5423252" cy="369332"/>
          </a:xfrm>
          <a:prstGeom prst="rect">
            <a:avLst/>
          </a:prstGeom>
        </p:spPr>
        <p:txBody>
          <a:bodyPr vert="horz" wrap="square" lIns="0" tIns="0" rIns="0" bIns="0" rtlCol="0">
            <a:spAutoFit/>
          </a:bodyPr>
          <a:lstStyle/>
          <a:p>
            <a:pPr marL="12700" marR="5080" lvl="0" indent="0" algn="just"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5" normalizeH="0" baseline="0" noProof="0" dirty="0">
                <a:ln>
                  <a:noFill/>
                </a:ln>
                <a:solidFill>
                  <a:schemeClr val="bg2">
                    <a:lumMod val="65000"/>
                    <a:lumOff val="35000"/>
                  </a:schemeClr>
                </a:solidFill>
                <a:effectLst/>
                <a:uLnTx/>
                <a:uFillTx/>
                <a:ea typeface="+mn-ea"/>
                <a:cs typeface="Arial"/>
              </a:rPr>
              <a:t>WSDA, OTCO, CCOF </a:t>
            </a:r>
            <a:r>
              <a:rPr kumimoji="0" lang="en-US" sz="1200" b="0" i="1" u="none" strike="noStrike" kern="1200" cap="none" spc="0" normalizeH="0" baseline="0" noProof="0" dirty="0">
                <a:ln>
                  <a:noFill/>
                </a:ln>
                <a:solidFill>
                  <a:schemeClr val="bg2">
                    <a:lumMod val="65000"/>
                    <a:lumOff val="35000"/>
                  </a:schemeClr>
                </a:solidFill>
                <a:effectLst/>
                <a:uLnTx/>
                <a:uFillTx/>
                <a:ea typeface="+mn-ea"/>
                <a:cs typeface="Arial"/>
              </a:rPr>
              <a:t>d</a:t>
            </a:r>
            <a:r>
              <a:rPr kumimoji="0" sz="1200" b="0" i="1" u="none" strike="noStrike" kern="1200" cap="none" spc="0" normalizeH="0" baseline="0" noProof="0" dirty="0">
                <a:ln>
                  <a:noFill/>
                </a:ln>
                <a:solidFill>
                  <a:schemeClr val="bg2">
                    <a:lumMod val="65000"/>
                    <a:lumOff val="35000"/>
                  </a:schemeClr>
                </a:solidFill>
                <a:effectLst/>
                <a:uLnTx/>
                <a:uFillTx/>
                <a:ea typeface="+mn-ea"/>
                <a:cs typeface="Arial"/>
              </a:rPr>
              <a:t>ata.</a:t>
            </a:r>
            <a:r>
              <a:rPr kumimoji="0" sz="1200" b="0" i="1" u="none" strike="noStrike" kern="1200" cap="none" spc="-20" normalizeH="0" baseline="0" noProof="0" dirty="0">
                <a:ln>
                  <a:noFill/>
                </a:ln>
                <a:solidFill>
                  <a:schemeClr val="bg2">
                    <a:lumMod val="65000"/>
                    <a:lumOff val="35000"/>
                  </a:schemeClr>
                </a:solidFill>
                <a:effectLst/>
                <a:uLnTx/>
                <a:uFillTx/>
                <a:ea typeface="+mn-ea"/>
                <a:cs typeface="Arial"/>
              </a:rPr>
              <a:t> </a:t>
            </a:r>
            <a:r>
              <a:rPr kumimoji="0" sz="1200" b="0" i="1" u="none" strike="noStrike" kern="1200" cap="none" spc="0" normalizeH="0" baseline="0" noProof="0" dirty="0">
                <a:ln>
                  <a:noFill/>
                </a:ln>
                <a:solidFill>
                  <a:schemeClr val="bg2">
                    <a:lumMod val="65000"/>
                    <a:lumOff val="35000"/>
                  </a:schemeClr>
                </a:solidFill>
                <a:effectLst/>
                <a:uLnTx/>
                <a:uFillTx/>
                <a:ea typeface="+mn-ea"/>
                <a:cs typeface="Arial"/>
              </a:rPr>
              <a:t>*A</a:t>
            </a:r>
            <a:r>
              <a:rPr kumimoji="0" sz="1200" b="0" i="1" u="none" strike="noStrike" kern="1200" cap="none" spc="-5" normalizeH="0" baseline="0" noProof="0" dirty="0">
                <a:ln>
                  <a:noFill/>
                </a:ln>
                <a:solidFill>
                  <a:schemeClr val="bg2">
                    <a:lumMod val="65000"/>
                    <a:lumOff val="35000"/>
                  </a:schemeClr>
                </a:solidFill>
                <a:effectLst/>
                <a:uLnTx/>
                <a:uFillTx/>
                <a:ea typeface="+mn-ea"/>
                <a:cs typeface="Arial"/>
              </a:rPr>
              <a:t>r</a:t>
            </a:r>
            <a:r>
              <a:rPr kumimoji="0" sz="1200" b="0" i="1" u="none" strike="noStrike" kern="1200" cap="none" spc="0" normalizeH="0" baseline="0" noProof="0" dirty="0">
                <a:ln>
                  <a:noFill/>
                </a:ln>
                <a:solidFill>
                  <a:schemeClr val="bg2">
                    <a:lumMod val="65000"/>
                    <a:lumOff val="35000"/>
                  </a:schemeClr>
                </a:solidFill>
                <a:effectLst/>
                <a:uLnTx/>
                <a:uFillTx/>
                <a:ea typeface="+mn-ea"/>
                <a:cs typeface="Arial"/>
              </a:rPr>
              <a:t>ea</a:t>
            </a:r>
            <a:r>
              <a:rPr kumimoji="0" sz="1200" b="0" i="1" u="none" strike="noStrike" kern="1200" cap="none" spc="-20" normalizeH="0" baseline="0" noProof="0" dirty="0">
                <a:ln>
                  <a:noFill/>
                </a:ln>
                <a:solidFill>
                  <a:schemeClr val="bg2">
                    <a:lumMod val="65000"/>
                    <a:lumOff val="35000"/>
                  </a:schemeClr>
                </a:solidFill>
                <a:effectLst/>
                <a:uLnTx/>
                <a:uFillTx/>
                <a:ea typeface="+mn-ea"/>
                <a:cs typeface="Arial"/>
              </a:rPr>
              <a:t> </a:t>
            </a:r>
            <a:r>
              <a:rPr kumimoji="0" lang="en-US" sz="1200" b="0" i="1" u="none" strike="noStrike" kern="1200" cap="none" spc="-5" normalizeH="0" baseline="0" noProof="0" dirty="0">
                <a:ln>
                  <a:noFill/>
                </a:ln>
                <a:solidFill>
                  <a:schemeClr val="bg2">
                    <a:lumMod val="65000"/>
                    <a:lumOff val="35000"/>
                  </a:schemeClr>
                </a:solidFill>
                <a:effectLst/>
                <a:uLnTx/>
                <a:uFillTx/>
                <a:ea typeface="+mn-ea"/>
                <a:cs typeface="Arial"/>
              </a:rPr>
              <a:t>is the total of farms’ certified or transition site acreage</a:t>
            </a:r>
            <a:r>
              <a:rPr kumimoji="0" sz="1200" b="0" i="1" u="none" strike="noStrike" kern="1200" cap="none" spc="0" normalizeH="0" baseline="0" noProof="0" dirty="0">
                <a:ln>
                  <a:noFill/>
                </a:ln>
                <a:solidFill>
                  <a:schemeClr val="bg2">
                    <a:lumMod val="65000"/>
                    <a:lumOff val="35000"/>
                  </a:schemeClr>
                </a:solidFill>
                <a:effectLst/>
                <a:uLnTx/>
                <a:uFillTx/>
                <a:ea typeface="+mn-ea"/>
                <a:cs typeface="Arial"/>
              </a:rPr>
              <a:t>.</a:t>
            </a:r>
            <a:r>
              <a:rPr kumimoji="0" lang="en-US" sz="1200" b="0" i="1" u="none" strike="noStrike" kern="1200" cap="none" spc="0" normalizeH="0" baseline="0" noProof="0" dirty="0">
                <a:ln>
                  <a:noFill/>
                </a:ln>
                <a:solidFill>
                  <a:schemeClr val="bg2">
                    <a:lumMod val="65000"/>
                    <a:lumOff val="35000"/>
                  </a:schemeClr>
                </a:solidFill>
                <a:effectLst/>
                <a:uLnTx/>
                <a:uFillTx/>
                <a:ea typeface="+mn-ea"/>
                <a:cs typeface="Arial"/>
              </a:rPr>
              <a:t> Farms may have additional transition acreage that is not reported</a:t>
            </a:r>
            <a:r>
              <a:rPr kumimoji="0" lang="en-US" sz="1200" b="0" i="1" u="none" strike="noStrike" kern="1200" cap="none" spc="-10" normalizeH="0" baseline="0" noProof="0" dirty="0">
                <a:ln>
                  <a:noFill/>
                </a:ln>
                <a:solidFill>
                  <a:schemeClr val="bg2">
                    <a:lumMod val="65000"/>
                    <a:lumOff val="35000"/>
                  </a:schemeClr>
                </a:solidFill>
                <a:effectLst/>
                <a:uLnTx/>
                <a:uFillTx/>
                <a:ea typeface="+mn-ea"/>
                <a:cs typeface="Arial"/>
              </a:rPr>
              <a:t>.</a:t>
            </a:r>
            <a:endParaRPr kumimoji="0" sz="1200" b="0" i="0" u="none" strike="noStrike" kern="1200" cap="none" spc="0" normalizeH="0" baseline="0" noProof="0" dirty="0">
              <a:ln>
                <a:noFill/>
              </a:ln>
              <a:solidFill>
                <a:schemeClr val="bg2">
                  <a:lumMod val="65000"/>
                  <a:lumOff val="35000"/>
                </a:schemeClr>
              </a:solidFill>
              <a:effectLst/>
              <a:uLnTx/>
              <a:uFillTx/>
              <a:ea typeface="+mn-ea"/>
              <a:cs typeface="Arial"/>
            </a:endParaRPr>
          </a:p>
        </p:txBody>
      </p:sp>
      <p:sp>
        <p:nvSpPr>
          <p:cNvPr id="45" name="object 45"/>
          <p:cNvSpPr/>
          <p:nvPr/>
        </p:nvSpPr>
        <p:spPr>
          <a:xfrm>
            <a:off x="3886200" y="1935162"/>
            <a:ext cx="930275" cy="274955"/>
          </a:xfrm>
          <a:custGeom>
            <a:avLst/>
            <a:gdLst/>
            <a:ahLst/>
            <a:cxnLst/>
            <a:rect l="l" t="t" r="r" b="b"/>
            <a:pathLst>
              <a:path w="930275" h="274955">
                <a:moveTo>
                  <a:pt x="0" y="0"/>
                </a:moveTo>
                <a:lnTo>
                  <a:pt x="930275" y="0"/>
                </a:lnTo>
                <a:lnTo>
                  <a:pt x="930275" y="274637"/>
                </a:lnTo>
                <a:lnTo>
                  <a:pt x="0" y="274637"/>
                </a:lnTo>
                <a:lnTo>
                  <a:pt x="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object 46"/>
          <p:cNvSpPr txBox="1"/>
          <p:nvPr/>
        </p:nvSpPr>
        <p:spPr>
          <a:xfrm>
            <a:off x="3964940" y="1992519"/>
            <a:ext cx="772795" cy="17780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1" i="0" u="none" strike="noStrike" kern="1200" cap="none" spc="0" normalizeH="0" baseline="0" noProof="0" dirty="0">
                <a:ln>
                  <a:noFill/>
                </a:ln>
                <a:solidFill>
                  <a:srgbClr val="303030"/>
                </a:solidFill>
                <a:effectLst/>
                <a:uLnTx/>
                <a:uFillTx/>
                <a:latin typeface="Arial"/>
                <a:ea typeface="+mn-ea"/>
                <a:cs typeface="Arial"/>
              </a:rPr>
              <a:t>Oka</a:t>
            </a:r>
            <a:r>
              <a:rPr kumimoji="0" sz="1200" b="1" i="0" u="none" strike="noStrike" kern="1200" cap="none" spc="-5" normalizeH="0" baseline="0" noProof="0" dirty="0">
                <a:ln>
                  <a:noFill/>
                </a:ln>
                <a:solidFill>
                  <a:srgbClr val="303030"/>
                </a:solidFill>
                <a:effectLst/>
                <a:uLnTx/>
                <a:uFillTx/>
                <a:latin typeface="Arial"/>
                <a:ea typeface="+mn-ea"/>
                <a:cs typeface="Arial"/>
              </a:rPr>
              <a:t>nog</a:t>
            </a:r>
            <a:r>
              <a:rPr kumimoji="0" sz="1200" b="1" i="0" u="none" strike="noStrike" kern="1200" cap="none" spc="0" normalizeH="0" baseline="0" noProof="0" dirty="0">
                <a:ln>
                  <a:noFill/>
                </a:ln>
                <a:solidFill>
                  <a:srgbClr val="303030"/>
                </a:solidFill>
                <a:effectLst/>
                <a:uLnTx/>
                <a:uFillTx/>
                <a:latin typeface="Arial"/>
                <a:ea typeface="+mn-ea"/>
                <a:cs typeface="Arial"/>
              </a:rPr>
              <a:t>an</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47" name="object 47"/>
          <p:cNvSpPr txBox="1"/>
          <p:nvPr/>
        </p:nvSpPr>
        <p:spPr>
          <a:xfrm>
            <a:off x="5396864" y="2184620"/>
            <a:ext cx="241223" cy="246221"/>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10" normalizeH="0" baseline="0" noProof="0" dirty="0">
                <a:ln>
                  <a:noFill/>
                </a:ln>
                <a:solidFill>
                  <a:srgbClr val="0000CC"/>
                </a:solidFill>
                <a:effectLst/>
                <a:uLnTx/>
                <a:uFillTx/>
                <a:latin typeface="Arial"/>
                <a:ea typeface="+mn-ea"/>
                <a:cs typeface="Arial"/>
              </a:rPr>
              <a:t>--</a:t>
            </a:r>
            <a:endParaRPr kumimoji="0" sz="1600" b="0" i="0" u="none" strike="noStrike" kern="1200" cap="none" spc="0" normalizeH="0" baseline="0" noProof="0" dirty="0">
              <a:ln>
                <a:noFill/>
              </a:ln>
              <a:solidFill>
                <a:srgbClr val="0000CC"/>
              </a:solidFill>
              <a:effectLst/>
              <a:uLnTx/>
              <a:uFillTx/>
              <a:latin typeface="Arial"/>
              <a:ea typeface="+mn-ea"/>
              <a:cs typeface="Arial"/>
            </a:endParaRPr>
          </a:p>
        </p:txBody>
      </p:sp>
      <p:sp>
        <p:nvSpPr>
          <p:cNvPr id="48" name="object 48"/>
          <p:cNvSpPr txBox="1"/>
          <p:nvPr/>
        </p:nvSpPr>
        <p:spPr>
          <a:xfrm>
            <a:off x="6403433" y="1955984"/>
            <a:ext cx="160020" cy="246221"/>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600" b="1" i="0" u="none" strike="noStrike" kern="1200" cap="none" spc="-15" normalizeH="0" baseline="0" noProof="0" dirty="0">
                <a:ln>
                  <a:noFill/>
                </a:ln>
                <a:solidFill>
                  <a:srgbClr val="0000CC"/>
                </a:solidFill>
                <a:effectLst/>
                <a:uLnTx/>
                <a:uFillTx/>
                <a:latin typeface="Arial"/>
                <a:ea typeface="+mn-ea"/>
                <a:cs typeface="Arial"/>
              </a:rPr>
              <a:t>--</a:t>
            </a:r>
            <a:endParaRPr kumimoji="0" sz="1600" b="0" i="0" u="none" strike="noStrike" kern="1200" cap="none" spc="0" normalizeH="0" baseline="0" noProof="0" dirty="0">
              <a:ln>
                <a:noFill/>
              </a:ln>
              <a:solidFill>
                <a:srgbClr val="0000CC"/>
              </a:solidFill>
              <a:effectLst/>
              <a:uLnTx/>
              <a:uFillTx/>
              <a:latin typeface="Arial"/>
              <a:ea typeface="+mn-ea"/>
              <a:cs typeface="Arial"/>
            </a:endParaRPr>
          </a:p>
        </p:txBody>
      </p:sp>
      <p:sp>
        <p:nvSpPr>
          <p:cNvPr id="49" name="object 49"/>
          <p:cNvSpPr txBox="1"/>
          <p:nvPr/>
        </p:nvSpPr>
        <p:spPr>
          <a:xfrm>
            <a:off x="6082774" y="5222670"/>
            <a:ext cx="236020" cy="246221"/>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15" normalizeH="0" baseline="0" noProof="0" dirty="0">
                <a:ln>
                  <a:noFill/>
                </a:ln>
                <a:solidFill>
                  <a:srgbClr val="0000CC"/>
                </a:solidFill>
                <a:effectLst/>
                <a:uLnTx/>
                <a:uFillTx/>
                <a:latin typeface="Arial"/>
                <a:ea typeface="+mn-ea"/>
                <a:cs typeface="Arial"/>
              </a:rPr>
              <a:t>43</a:t>
            </a:r>
            <a:endParaRPr kumimoji="0" sz="1600" b="0" i="0" u="none" strike="noStrike" kern="1200" cap="none" spc="0" normalizeH="0" baseline="0" noProof="0" dirty="0">
              <a:ln>
                <a:noFill/>
              </a:ln>
              <a:solidFill>
                <a:srgbClr val="0000CC"/>
              </a:solidFill>
              <a:effectLst/>
              <a:uLnTx/>
              <a:uFillTx/>
              <a:latin typeface="Arial"/>
              <a:ea typeface="+mn-ea"/>
              <a:cs typeface="Arial"/>
            </a:endParaRPr>
          </a:p>
        </p:txBody>
      </p:sp>
      <p:sp>
        <p:nvSpPr>
          <p:cNvPr id="50" name="object 50"/>
          <p:cNvSpPr txBox="1"/>
          <p:nvPr/>
        </p:nvSpPr>
        <p:spPr>
          <a:xfrm>
            <a:off x="3415665" y="5116933"/>
            <a:ext cx="322580"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srgbClr val="CC0033"/>
                </a:solidFill>
                <a:effectLst/>
                <a:uLnTx/>
                <a:uFillTx/>
                <a:latin typeface="Arial"/>
                <a:ea typeface="+mn-ea"/>
                <a:cs typeface="Arial"/>
              </a:rPr>
              <a:t>287</a:t>
            </a:r>
            <a:endParaRPr kumimoji="0"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51" name="object 17"/>
          <p:cNvSpPr txBox="1"/>
          <p:nvPr/>
        </p:nvSpPr>
        <p:spPr>
          <a:xfrm>
            <a:off x="5029200" y="5257800"/>
            <a:ext cx="1410445" cy="215444"/>
          </a:xfrm>
          <a:prstGeom prst="rect">
            <a:avLst/>
          </a:prstGeom>
        </p:spPr>
        <p:txBody>
          <a:bodyPr vert="horz" wrap="square" lIns="0" tIns="0" rIns="0" bIns="0" rtlCol="0">
            <a:spAutoFit/>
          </a:bodyPr>
          <a:lstStyle/>
          <a:p>
            <a:pPr marL="0" marR="37211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srgbClr val="0000CC"/>
                </a:solidFill>
                <a:effectLst/>
                <a:uLnTx/>
                <a:uFillTx/>
                <a:latin typeface="Arial"/>
                <a:ea typeface="+mn-ea"/>
                <a:cs typeface="Arial"/>
              </a:rPr>
              <a:t>3,005</a:t>
            </a:r>
            <a:r>
              <a:rPr kumimoji="0" lang="en-US" sz="1400" b="1" i="0" u="none" strike="noStrike" kern="1200" cap="none" spc="5" normalizeH="0" baseline="0" noProof="0" dirty="0">
                <a:ln>
                  <a:noFill/>
                </a:ln>
                <a:solidFill>
                  <a:srgbClr val="0000CC"/>
                </a:solidFill>
                <a:effectLst/>
                <a:uLnTx/>
                <a:uFillTx/>
                <a:latin typeface="Arial"/>
                <a:ea typeface="+mn-ea"/>
                <a:cs typeface="Arial"/>
              </a:rPr>
              <a:t> </a:t>
            </a:r>
            <a:endParaRPr kumimoji="0" sz="1400" b="0" i="0" u="none" strike="noStrike" kern="1200" cap="none" spc="0" normalizeH="0" baseline="0" noProof="0" dirty="0">
              <a:ln>
                <a:noFill/>
              </a:ln>
              <a:solidFill>
                <a:srgbClr val="0000CC"/>
              </a:solidFill>
              <a:effectLst/>
              <a:uLnTx/>
              <a:uFillTx/>
              <a:latin typeface="Arial"/>
              <a:ea typeface="+mn-ea"/>
              <a:cs typeface="Arial"/>
            </a:endParaRPr>
          </a:p>
        </p:txBody>
      </p:sp>
      <p:sp>
        <p:nvSpPr>
          <p:cNvPr id="52" name="Slide Number Placeholder 51"/>
          <p:cNvSpPr>
            <a:spLocks noGrp="1"/>
          </p:cNvSpPr>
          <p:nvPr>
            <p:ph type="sldNum" sz="quarter" idx="4294967295"/>
          </p:nvPr>
        </p:nvSpPr>
        <p:spPr>
          <a:xfrm>
            <a:off x="8755812" y="6380163"/>
            <a:ext cx="388188" cy="4762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effectLst/>
                <a:uLnTx/>
                <a:uFillTx/>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effectLst/>
              <a:uLnTx/>
              <a:uFillTx/>
              <a:ea typeface="+mn-ea"/>
              <a:cs typeface="Arial" panose="020B0604020202020204" pitchFamily="34" charset="0"/>
            </a:endParaRPr>
          </a:p>
        </p:txBody>
      </p:sp>
      <p:sp>
        <p:nvSpPr>
          <p:cNvPr id="53" name="TextBox 52"/>
          <p:cNvSpPr txBox="1"/>
          <p:nvPr/>
        </p:nvSpPr>
        <p:spPr>
          <a:xfrm>
            <a:off x="0" y="887515"/>
            <a:ext cx="911812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2"/>
                </a:solidFill>
                <a:effectLst/>
                <a:uLnTx/>
                <a:uFillTx/>
                <a:latin typeface="+mj-lt"/>
                <a:ea typeface="+mn-ea"/>
                <a:cs typeface="Arial" panose="020B0604020202020204" pitchFamily="34" charset="0"/>
              </a:rPr>
              <a:t>2020 Certified Farm Area by County</a:t>
            </a:r>
            <a:r>
              <a:rPr lang="en-US" sz="3200" b="1" dirty="0">
                <a:solidFill>
                  <a:schemeClr val="bg2"/>
                </a:solidFill>
                <a:latin typeface="+mj-lt"/>
                <a:ea typeface="+mn-ea"/>
                <a:cs typeface="Arial" panose="020B0604020202020204" pitchFamily="34" charset="0"/>
              </a:rPr>
              <a:t> (acres)</a:t>
            </a:r>
            <a:endParaRPr kumimoji="0" lang="en-US" sz="3200" b="1" i="0" u="none" strike="noStrike" kern="1200" cap="none" spc="0" normalizeH="0" baseline="0" noProof="0" dirty="0">
              <a:ln>
                <a:noFill/>
              </a:ln>
              <a:solidFill>
                <a:schemeClr val="bg2"/>
              </a:solidFill>
              <a:effectLst/>
              <a:uLnTx/>
              <a:uFillTx/>
              <a:latin typeface="+mj-lt"/>
              <a:ea typeface="+mn-ea"/>
              <a:cs typeface="Arial" panose="020B0604020202020204" pitchFamily="34" charset="0"/>
            </a:endParaRPr>
          </a:p>
        </p:txBody>
      </p:sp>
      <p:sp>
        <p:nvSpPr>
          <p:cNvPr id="55" name="TextBox 54"/>
          <p:cNvSpPr txBox="1"/>
          <p:nvPr/>
        </p:nvSpPr>
        <p:spPr>
          <a:xfrm>
            <a:off x="5638088" y="5626598"/>
            <a:ext cx="1676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Blue=certified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C0000"/>
                </a:solidFill>
                <a:effectLst/>
                <a:uLnTx/>
                <a:uFillTx/>
                <a:latin typeface="Arial" panose="020B0604020202020204" pitchFamily="34" charset="0"/>
                <a:ea typeface="+mn-ea"/>
                <a:cs typeface="Arial" panose="020B0604020202020204" pitchFamily="34" charset="0"/>
              </a:rPr>
              <a:t>Red=transition</a:t>
            </a:r>
          </a:p>
        </p:txBody>
      </p:sp>
      <p:sp>
        <p:nvSpPr>
          <p:cNvPr id="54" name="object 17"/>
          <p:cNvSpPr txBox="1"/>
          <p:nvPr/>
        </p:nvSpPr>
        <p:spPr>
          <a:xfrm>
            <a:off x="4684277" y="4946632"/>
            <a:ext cx="1385634" cy="215444"/>
          </a:xfrm>
          <a:prstGeom prst="rect">
            <a:avLst/>
          </a:prstGeom>
        </p:spPr>
        <p:txBody>
          <a:bodyPr vert="horz" wrap="square" lIns="0" tIns="0" rIns="0" bIns="0" rtlCol="0">
            <a:spAutoFit/>
          </a:bodyPr>
          <a:lstStyle/>
          <a:p>
            <a:pPr marL="0" marR="37211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srgbClr val="CC3300"/>
                </a:solidFill>
                <a:effectLst/>
                <a:uLnTx/>
                <a:uFillTx/>
                <a:latin typeface="Arial"/>
                <a:ea typeface="+mn-ea"/>
                <a:cs typeface="Arial"/>
              </a:rPr>
              <a:t>1216</a:t>
            </a:r>
            <a:endParaRPr kumimoji="0"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56" name="object 33"/>
          <p:cNvSpPr txBox="1"/>
          <p:nvPr/>
        </p:nvSpPr>
        <p:spPr>
          <a:xfrm>
            <a:off x="2430624" y="4426383"/>
            <a:ext cx="857252"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srgbClr val="C00000"/>
                </a:solidFill>
                <a:effectLst/>
                <a:uLnTx/>
                <a:uFillTx/>
                <a:latin typeface="Arial"/>
                <a:ea typeface="+mn-ea"/>
                <a:cs typeface="Arial"/>
              </a:rPr>
              <a:t>0</a:t>
            </a:r>
            <a:endParaRPr kumimoji="0" sz="1400" b="0" i="0" u="none" strike="noStrike" kern="1200" cap="none" spc="0" normalizeH="0" baseline="0" noProof="0" dirty="0">
              <a:ln>
                <a:noFill/>
              </a:ln>
              <a:solidFill>
                <a:srgbClr val="C00000"/>
              </a:solidFill>
              <a:effectLst/>
              <a:uLnTx/>
              <a:uFillTx/>
              <a:latin typeface="Arial"/>
              <a:ea typeface="+mn-ea"/>
              <a:cs typeface="Arial"/>
            </a:endParaRPr>
          </a:p>
        </p:txBody>
      </p:sp>
      <p:sp>
        <p:nvSpPr>
          <p:cNvPr id="57" name="object 32">
            <a:extLst>
              <a:ext uri="{FF2B5EF4-FFF2-40B4-BE49-F238E27FC236}">
                <a16:creationId xmlns:a16="http://schemas.microsoft.com/office/drawing/2014/main" id="{32817D9F-B1EE-4706-8A67-D5AC8616FC8B}"/>
              </a:ext>
            </a:extLst>
          </p:cNvPr>
          <p:cNvSpPr txBox="1"/>
          <p:nvPr/>
        </p:nvSpPr>
        <p:spPr>
          <a:xfrm>
            <a:off x="1870114" y="5363801"/>
            <a:ext cx="533426"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en-US" sz="1400" b="1" spc="-5" dirty="0">
                <a:solidFill>
                  <a:srgbClr val="0000CC"/>
                </a:solidFill>
                <a:latin typeface="Arial"/>
                <a:ea typeface="+mn-ea"/>
                <a:cs typeface="Arial"/>
              </a:rPr>
              <a:t>0.06</a:t>
            </a:r>
            <a:endParaRPr kumimoji="0" sz="1400" b="0" i="0" u="none" strike="noStrike" kern="1200" cap="none" spc="0" normalizeH="0" baseline="0" noProof="0" dirty="0">
              <a:ln>
                <a:noFill/>
              </a:ln>
              <a:solidFill>
                <a:srgbClr val="CC0000"/>
              </a:solidFill>
              <a:effectLst/>
              <a:uLnTx/>
              <a:uFillTx/>
              <a:latin typeface="Arial"/>
              <a:ea typeface="+mn-ea"/>
              <a:cs typeface="Arial"/>
            </a:endParaRPr>
          </a:p>
        </p:txBody>
      </p:sp>
    </p:spTree>
    <p:extLst>
      <p:ext uri="{BB962C8B-B14F-4D97-AF65-F5344CB8AC3E}">
        <p14:creationId xmlns:p14="http://schemas.microsoft.com/office/powerpoint/2010/main" val="53937558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Placeholder 4"/>
          <p:cNvGraphicFramePr>
            <a:graphicFrameLocks noGrp="1"/>
          </p:cNvGraphicFramePr>
          <p:nvPr>
            <p:ph type="tbl" idx="1"/>
          </p:nvPr>
        </p:nvGraphicFramePr>
        <p:xfrm>
          <a:off x="257843" y="1554479"/>
          <a:ext cx="8703223" cy="3870960"/>
        </p:xfrm>
        <a:graphic>
          <a:graphicData uri="http://schemas.openxmlformats.org/drawingml/2006/table">
            <a:tbl>
              <a:tblPr>
                <a:tableStyleId>{284E427A-3D55-4303-BF80-6455036E1DE7}</a:tableStyleId>
              </a:tblPr>
              <a:tblGrid>
                <a:gridCol w="1378879">
                  <a:extLst>
                    <a:ext uri="{9D8B030D-6E8A-4147-A177-3AD203B41FA5}">
                      <a16:colId xmlns:a16="http://schemas.microsoft.com/office/drawing/2014/main" val="20000"/>
                    </a:ext>
                  </a:extLst>
                </a:gridCol>
                <a:gridCol w="813816">
                  <a:extLst>
                    <a:ext uri="{9D8B030D-6E8A-4147-A177-3AD203B41FA5}">
                      <a16:colId xmlns:a16="http://schemas.microsoft.com/office/drawing/2014/main" val="20001"/>
                    </a:ext>
                  </a:extLst>
                </a:gridCol>
                <a:gridCol w="813816">
                  <a:extLst>
                    <a:ext uri="{9D8B030D-6E8A-4147-A177-3AD203B41FA5}">
                      <a16:colId xmlns:a16="http://schemas.microsoft.com/office/drawing/2014/main" val="20002"/>
                    </a:ext>
                  </a:extLst>
                </a:gridCol>
                <a:gridCol w="813816">
                  <a:extLst>
                    <a:ext uri="{9D8B030D-6E8A-4147-A177-3AD203B41FA5}">
                      <a16:colId xmlns:a16="http://schemas.microsoft.com/office/drawing/2014/main" val="20003"/>
                    </a:ext>
                  </a:extLst>
                </a:gridCol>
                <a:gridCol w="813816">
                  <a:extLst>
                    <a:ext uri="{9D8B030D-6E8A-4147-A177-3AD203B41FA5}">
                      <a16:colId xmlns:a16="http://schemas.microsoft.com/office/drawing/2014/main" val="20004"/>
                    </a:ext>
                  </a:extLst>
                </a:gridCol>
                <a:gridCol w="813816">
                  <a:extLst>
                    <a:ext uri="{9D8B030D-6E8A-4147-A177-3AD203B41FA5}">
                      <a16:colId xmlns:a16="http://schemas.microsoft.com/office/drawing/2014/main" val="20005"/>
                    </a:ext>
                  </a:extLst>
                </a:gridCol>
                <a:gridCol w="813816">
                  <a:extLst>
                    <a:ext uri="{9D8B030D-6E8A-4147-A177-3AD203B41FA5}">
                      <a16:colId xmlns:a16="http://schemas.microsoft.com/office/drawing/2014/main" val="20006"/>
                    </a:ext>
                  </a:extLst>
                </a:gridCol>
                <a:gridCol w="813816">
                  <a:extLst>
                    <a:ext uri="{9D8B030D-6E8A-4147-A177-3AD203B41FA5}">
                      <a16:colId xmlns:a16="http://schemas.microsoft.com/office/drawing/2014/main" val="20007"/>
                    </a:ext>
                  </a:extLst>
                </a:gridCol>
                <a:gridCol w="813816">
                  <a:extLst>
                    <a:ext uri="{9D8B030D-6E8A-4147-A177-3AD203B41FA5}">
                      <a16:colId xmlns:a16="http://schemas.microsoft.com/office/drawing/2014/main" val="2263647530"/>
                    </a:ext>
                  </a:extLst>
                </a:gridCol>
                <a:gridCol w="813816">
                  <a:extLst>
                    <a:ext uri="{9D8B030D-6E8A-4147-A177-3AD203B41FA5}">
                      <a16:colId xmlns:a16="http://schemas.microsoft.com/office/drawing/2014/main" val="20008"/>
                    </a:ext>
                  </a:extLst>
                </a:gridCol>
              </a:tblGrid>
              <a:tr h="515119">
                <a:tc>
                  <a:txBody>
                    <a:bodyPr/>
                    <a:lstStyle/>
                    <a:p>
                      <a:pPr algn="l" fontAlgn="b"/>
                      <a:r>
                        <a:rPr lang="en-US" sz="1600" u="none" strike="noStrike" dirty="0">
                          <a:effectLst/>
                          <a:latin typeface="+mn-lt"/>
                        </a:rPr>
                        <a:t> </a:t>
                      </a:r>
                      <a:endParaRPr lang="en-US" sz="1600" b="0" i="0" u="none" strike="noStrike" dirty="0">
                        <a:effectLst/>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gridSpan="8">
                  <a:txBody>
                    <a:bodyPr/>
                    <a:lstStyle/>
                    <a:p>
                      <a:pPr algn="ctr" rtl="0" fontAlgn="b"/>
                      <a:r>
                        <a:rPr lang="en-US" sz="1600" u="none" strike="noStrike" dirty="0">
                          <a:effectLst/>
                          <a:latin typeface="+mn-lt"/>
                        </a:rPr>
                        <a:t>--- Certified acres ---</a:t>
                      </a:r>
                      <a:endParaRPr lang="en-US" sz="1600" b="0" i="0" u="none" strike="noStrike" dirty="0">
                        <a:solidFill>
                          <a:srgbClr val="000000"/>
                        </a:solidFill>
                        <a:effectLst/>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rtl="0" fontAlgn="b"/>
                      <a:endParaRPr lang="en-US" sz="1600" b="0" i="0" u="none" strike="noStrike" dirty="0">
                        <a:solidFill>
                          <a:srgbClr val="000000"/>
                        </a:solidFill>
                        <a:effectLst/>
                        <a:latin typeface="Arial"/>
                      </a:endParaRPr>
                    </a:p>
                  </a:txBody>
                  <a:tcPr anchor="ctr"/>
                </a:tc>
                <a:tc hMerge="1">
                  <a:txBody>
                    <a:bodyPr/>
                    <a:lstStyle/>
                    <a:p>
                      <a:pPr algn="ctr" rtl="0" fontAlgn="b"/>
                      <a:endParaRPr lang="en-US" sz="1400" b="0" i="0" u="none" strike="noStrike" dirty="0">
                        <a:solidFill>
                          <a:srgbClr val="000000"/>
                        </a:solidFill>
                        <a:effectLst/>
                        <a:latin typeface="Arial"/>
                      </a:endParaRPr>
                    </a:p>
                  </a:txBody>
                  <a:tcPr anchor="ctr"/>
                </a:tc>
                <a:tc hMerge="1">
                  <a:txBody>
                    <a:bodyPr/>
                    <a:lstStyle/>
                    <a:p>
                      <a:pPr algn="ctr" rtl="0" fontAlgn="b"/>
                      <a:endParaRPr lang="en-US" sz="1600" b="0" i="0" u="none" strike="noStrike" dirty="0">
                        <a:solidFill>
                          <a:srgbClr val="000000"/>
                        </a:solidFill>
                        <a:effectLst/>
                        <a:latin typeface="Arial"/>
                      </a:endParaRPr>
                    </a:p>
                  </a:txBody>
                  <a:tcPr anchor="ctr"/>
                </a:tc>
                <a:tc>
                  <a:txBody>
                    <a:bodyPr/>
                    <a:lstStyle/>
                    <a:p>
                      <a:pPr algn="ctr" rtl="0" fontAlgn="b"/>
                      <a:r>
                        <a:rPr lang="en-US" sz="1400" u="none" strike="noStrike" dirty="0">
                          <a:effectLst/>
                          <a:latin typeface="+mn-lt"/>
                        </a:rPr>
                        <a:t>Trans acres†</a:t>
                      </a:r>
                      <a:endParaRPr lang="en-US" sz="1400" b="0" i="0" u="none" strike="noStrike" dirty="0">
                        <a:solidFill>
                          <a:srgbClr val="000000"/>
                        </a:solidFill>
                        <a:effectLst/>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0"/>
                  </a:ext>
                </a:extLst>
              </a:tr>
              <a:tr h="333312">
                <a:tc>
                  <a:txBody>
                    <a:bodyPr/>
                    <a:lstStyle/>
                    <a:p>
                      <a:pPr algn="l" rtl="0" fontAlgn="b"/>
                      <a:r>
                        <a:rPr lang="en-US" sz="1600" u="none" strike="noStrike" dirty="0">
                          <a:effectLst/>
                          <a:latin typeface="+mn-lt"/>
                        </a:rPr>
                        <a:t> </a:t>
                      </a:r>
                      <a:endParaRPr lang="en-US" sz="1600" b="0" i="0" u="none" strike="noStrike" dirty="0">
                        <a:solidFill>
                          <a:srgbClr val="000000"/>
                        </a:solidFill>
                        <a:effectLst/>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algn="ctr" rtl="0" fontAlgn="b"/>
                      <a:r>
                        <a:rPr lang="en-US" sz="1600" b="0" i="0" u="none" strike="noStrike" dirty="0">
                          <a:solidFill>
                            <a:srgbClr val="000000"/>
                          </a:solidFill>
                          <a:effectLst/>
                          <a:latin typeface="+mn-lt"/>
                        </a:rPr>
                        <a:t>2010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algn="ctr" rtl="0" fontAlgn="ctr"/>
                      <a:r>
                        <a:rPr lang="en-US" sz="1600" b="0" i="0" u="none" strike="noStrike" dirty="0">
                          <a:solidFill>
                            <a:srgbClr val="000000"/>
                          </a:solidFill>
                          <a:effectLst/>
                          <a:latin typeface="+mn-lt"/>
                        </a:rPr>
                        <a:t>2012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algn="ctr"/>
                      <a:r>
                        <a:rPr lang="en-US" sz="1600" dirty="0">
                          <a:latin typeface="+mn-lt"/>
                        </a:rPr>
                        <a:t>2014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algn="ctr"/>
                      <a:r>
                        <a:rPr lang="en-US" sz="1600" dirty="0">
                          <a:latin typeface="+mn-lt"/>
                        </a:rPr>
                        <a:t>2016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algn="ctr"/>
                      <a:r>
                        <a:rPr lang="en-US" sz="1600" dirty="0">
                          <a:latin typeface="+mn-lt"/>
                        </a:rPr>
                        <a:t>2017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algn="ctr"/>
                      <a:r>
                        <a:rPr lang="en-US" sz="1600" dirty="0">
                          <a:latin typeface="+mn-lt"/>
                        </a:rPr>
                        <a:t>2018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algn="ctr"/>
                      <a:r>
                        <a:rPr lang="en-US" sz="1600" dirty="0">
                          <a:latin typeface="+mn-lt"/>
                        </a:rPr>
                        <a:t>2019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algn="ctr"/>
                      <a:r>
                        <a:rPr lang="en-US" sz="1600" dirty="0">
                          <a:latin typeface="+mn-lt"/>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algn="ctr"/>
                      <a:r>
                        <a:rPr lang="en-US" sz="1600" dirty="0">
                          <a:latin typeface="+mn-lt"/>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33312">
                <a:tc>
                  <a:txBody>
                    <a:bodyPr/>
                    <a:lstStyle/>
                    <a:p>
                      <a:pPr algn="l" rtl="0" fontAlgn="b"/>
                      <a:r>
                        <a:rPr lang="en-US" sz="1600" u="none" strike="noStrike" dirty="0">
                          <a:effectLst/>
                          <a:latin typeface="+mn-lt"/>
                        </a:rPr>
                        <a:t>Apple</a:t>
                      </a:r>
                      <a:endParaRPr lang="en-US" sz="1600" b="0" i="0" u="none" strike="noStrike" dirty="0">
                        <a:solidFill>
                          <a:srgbClr val="000000"/>
                        </a:solidFill>
                        <a:effectLst/>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rtl="0" fontAlgn="ctr"/>
                      <a:r>
                        <a:rPr lang="en-US" sz="1600" b="0" i="0" u="none" strike="noStrike" dirty="0">
                          <a:solidFill>
                            <a:srgbClr val="000000"/>
                          </a:solidFill>
                          <a:effectLst/>
                          <a:latin typeface="+mn-lt"/>
                        </a:rPr>
                        <a:t>14,790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fontAlgn="b"/>
                      <a:r>
                        <a:rPr lang="en-US" sz="1600" b="0" i="0" u="none" strike="noStrike" dirty="0">
                          <a:effectLst/>
                          <a:latin typeface="+mn-lt"/>
                        </a:rPr>
                        <a:t>13,657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latin typeface="+mn-lt"/>
                        </a:rPr>
                        <a:t>14,052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latin typeface="+mn-lt"/>
                        </a:rPr>
                        <a:t>16,191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latin typeface="+mn-lt"/>
                        </a:rPr>
                        <a:t>22,116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latin typeface="+mn-lt"/>
                        </a:rPr>
                        <a:t>28,473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latin typeface="+mn-lt"/>
                        </a:rPr>
                        <a:t>32,537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latin typeface="+mn-lt"/>
                        </a:rPr>
                        <a:t>30,424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rtl="0" fontAlgn="ctr"/>
                      <a:r>
                        <a:rPr lang="en-US" sz="1600" b="0" i="0" u="none" strike="noStrike" dirty="0">
                          <a:solidFill>
                            <a:srgbClr val="000000"/>
                          </a:solidFill>
                          <a:effectLst/>
                          <a:latin typeface="+mn-lt"/>
                        </a:rPr>
                        <a:t>1,122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2"/>
                  </a:ext>
                </a:extLst>
              </a:tr>
              <a:tr h="333312">
                <a:tc>
                  <a:txBody>
                    <a:bodyPr/>
                    <a:lstStyle/>
                    <a:p>
                      <a:pPr algn="l" rtl="0" fontAlgn="b"/>
                      <a:r>
                        <a:rPr lang="en-US" sz="1600" u="none" strike="noStrike" dirty="0">
                          <a:effectLst/>
                          <a:latin typeface="+mn-lt"/>
                        </a:rPr>
                        <a:t>Pear</a:t>
                      </a:r>
                      <a:endParaRPr lang="en-US" sz="1600" b="0" i="0" u="none" strike="noStrike" dirty="0">
                        <a:solidFill>
                          <a:srgbClr val="000000"/>
                        </a:solidFill>
                        <a:effectLst/>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rtl="0" fontAlgn="b"/>
                      <a:r>
                        <a:rPr lang="en-US" sz="1600" b="0" i="0" u="none" strike="noStrike" dirty="0">
                          <a:solidFill>
                            <a:srgbClr val="000000"/>
                          </a:solidFill>
                          <a:effectLst/>
                          <a:latin typeface="+mn-lt"/>
                        </a:rPr>
                        <a:t>2,033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fontAlgn="b"/>
                      <a:r>
                        <a:rPr lang="en-US" sz="1600" b="0" i="0" u="none" strike="noStrike" dirty="0">
                          <a:effectLst/>
                          <a:latin typeface="+mn-lt"/>
                        </a:rPr>
                        <a:t>1,900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latin typeface="+mn-lt"/>
                        </a:rPr>
                        <a:t>1,843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latin typeface="+mn-lt"/>
                        </a:rPr>
                        <a:t>2,243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latin typeface="+mn-lt"/>
                        </a:rPr>
                        <a:t>2,763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latin typeface="+mn-lt"/>
                        </a:rPr>
                        <a:t>3,263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latin typeface="+mn-lt"/>
                        </a:rPr>
                        <a:t>4,201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latin typeface="+mn-lt"/>
                        </a:rPr>
                        <a:t>4,256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rtl="0" fontAlgn="b"/>
                      <a:r>
                        <a:rPr lang="en-US" sz="1600" b="0" i="0" u="none" strike="noStrike" dirty="0">
                          <a:solidFill>
                            <a:srgbClr val="000000"/>
                          </a:solidFill>
                          <a:effectLst/>
                          <a:latin typeface="+mn-lt"/>
                        </a:rPr>
                        <a:t>128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3"/>
                  </a:ext>
                </a:extLst>
              </a:tr>
              <a:tr h="333312">
                <a:tc>
                  <a:txBody>
                    <a:bodyPr/>
                    <a:lstStyle/>
                    <a:p>
                      <a:pPr algn="l" rtl="0" fontAlgn="b"/>
                      <a:r>
                        <a:rPr lang="en-US" sz="1600" u="none" strike="noStrike" dirty="0">
                          <a:effectLst/>
                          <a:latin typeface="+mn-lt"/>
                        </a:rPr>
                        <a:t>Cherry</a:t>
                      </a:r>
                      <a:endParaRPr lang="en-US" sz="1600" b="0" i="0" u="none" strike="noStrike" dirty="0">
                        <a:solidFill>
                          <a:srgbClr val="000000"/>
                        </a:solidFill>
                        <a:effectLst/>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rtl="0" fontAlgn="b"/>
                      <a:r>
                        <a:rPr lang="en-US" sz="1600" b="0" i="0" u="none" strike="noStrike" dirty="0">
                          <a:solidFill>
                            <a:srgbClr val="000000"/>
                          </a:solidFill>
                          <a:effectLst/>
                          <a:latin typeface="+mn-lt"/>
                        </a:rPr>
                        <a:t>2,147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fontAlgn="b"/>
                      <a:r>
                        <a:rPr lang="en-US" sz="1600" b="0" i="0" u="none" strike="noStrike" dirty="0">
                          <a:effectLst/>
                          <a:latin typeface="+mn-lt"/>
                        </a:rPr>
                        <a:t>1,792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latin typeface="+mn-lt"/>
                        </a:rPr>
                        <a:t>1,939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latin typeface="+mn-lt"/>
                        </a:rPr>
                        <a:t>2,078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latin typeface="+mn-lt"/>
                        </a:rPr>
                        <a:t>2,546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latin typeface="+mn-lt"/>
                        </a:rPr>
                        <a:t>3,014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latin typeface="+mn-lt"/>
                        </a:rPr>
                        <a:t>3,352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latin typeface="+mn-lt"/>
                        </a:rPr>
                        <a:t>3,180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rtl="0" fontAlgn="b"/>
                      <a:r>
                        <a:rPr lang="en-US" sz="1600" b="0" i="0" u="none" strike="noStrike" dirty="0">
                          <a:solidFill>
                            <a:srgbClr val="000000"/>
                          </a:solidFill>
                          <a:effectLst/>
                          <a:latin typeface="+mn-lt"/>
                        </a:rPr>
                        <a:t>75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4"/>
                  </a:ext>
                </a:extLst>
              </a:tr>
              <a:tr h="333312">
                <a:tc>
                  <a:txBody>
                    <a:bodyPr/>
                    <a:lstStyle/>
                    <a:p>
                      <a:pPr algn="l" rtl="0" fontAlgn="b"/>
                      <a:r>
                        <a:rPr lang="en-US" sz="1600" u="none" strike="noStrike" dirty="0">
                          <a:effectLst/>
                          <a:latin typeface="+mn-lt"/>
                        </a:rPr>
                        <a:t>Apricot*</a:t>
                      </a:r>
                      <a:endParaRPr lang="en-US" sz="1600" b="0" i="0" u="none" strike="noStrike" dirty="0">
                        <a:solidFill>
                          <a:srgbClr val="000000"/>
                        </a:solidFill>
                        <a:effectLst/>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rtl="0" fontAlgn="ctr"/>
                      <a:r>
                        <a:rPr lang="en-US" sz="1600" b="0" i="0" u="none" strike="noStrike" dirty="0">
                          <a:solidFill>
                            <a:srgbClr val="000000"/>
                          </a:solidFill>
                          <a:effectLst/>
                          <a:latin typeface="+mn-lt"/>
                        </a:rPr>
                        <a:t>299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fontAlgn="b"/>
                      <a:r>
                        <a:rPr lang="en-US" sz="1600" b="0" i="0" u="none" strike="noStrike" dirty="0">
                          <a:effectLst/>
                          <a:latin typeface="+mn-lt"/>
                        </a:rPr>
                        <a:t>266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latin typeface="+mn-lt"/>
                        </a:rPr>
                        <a:t>299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latin typeface="+mn-lt"/>
                        </a:rPr>
                        <a:t>251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latin typeface="+mn-lt"/>
                        </a:rPr>
                        <a:t>216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latin typeface="+mn-lt"/>
                        </a:rPr>
                        <a:t>271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latin typeface="+mn-lt"/>
                        </a:rPr>
                        <a:t>360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latin typeface="+mn-lt"/>
                        </a:rPr>
                        <a:t>268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rtl="0" fontAlgn="ctr"/>
                      <a:r>
                        <a:rPr lang="en-US" sz="1600" b="0" i="0" u="none" strike="noStrike" dirty="0">
                          <a:solidFill>
                            <a:srgbClr val="000000"/>
                          </a:solidFill>
                          <a:effectLst/>
                          <a:latin typeface="+mn-lt"/>
                        </a:rPr>
                        <a:t>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5"/>
                  </a:ext>
                </a:extLst>
              </a:tr>
              <a:tr h="333312">
                <a:tc>
                  <a:txBody>
                    <a:bodyPr/>
                    <a:lstStyle/>
                    <a:p>
                      <a:pPr algn="l" rtl="0" fontAlgn="b"/>
                      <a:r>
                        <a:rPr lang="en-US" sz="1600" b="0" i="0" u="none" strike="noStrike" dirty="0">
                          <a:solidFill>
                            <a:schemeClr val="bg2"/>
                          </a:solidFill>
                          <a:effectLst/>
                          <a:latin typeface="+mn-lt"/>
                        </a:rPr>
                        <a:t>Nectarine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rtl="0" fontAlgn="ctr"/>
                      <a:r>
                        <a:rPr lang="en-US" sz="1600" b="0" i="0" u="none" strike="noStrike" dirty="0">
                          <a:solidFill>
                            <a:schemeClr val="bg2"/>
                          </a:solidFill>
                          <a:effectLst/>
                          <a:latin typeface="+mn-lt"/>
                        </a:rPr>
                        <a:t>550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fontAlgn="b"/>
                      <a:r>
                        <a:rPr lang="en-US" sz="1600" b="0" i="0" u="none" strike="noStrike" dirty="0">
                          <a:solidFill>
                            <a:schemeClr val="bg2"/>
                          </a:solidFill>
                          <a:effectLst/>
                          <a:latin typeface="+mn-lt"/>
                        </a:rPr>
                        <a:t>488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solidFill>
                            <a:schemeClr val="bg2"/>
                          </a:solidFill>
                          <a:latin typeface="+mn-lt"/>
                        </a:rPr>
                        <a:t>440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solidFill>
                            <a:schemeClr val="bg2"/>
                          </a:solidFill>
                          <a:latin typeface="+mn-lt"/>
                        </a:rPr>
                        <a:t>379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solidFill>
                            <a:schemeClr val="bg2"/>
                          </a:solidFill>
                          <a:latin typeface="+mn-lt"/>
                        </a:rPr>
                        <a:t>357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latin typeface="+mn-lt"/>
                        </a:rPr>
                        <a:t>470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latin typeface="+mn-lt"/>
                        </a:rPr>
                        <a:t>472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latin typeface="+mn-lt"/>
                        </a:rPr>
                        <a:t>318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rtl="0" fontAlgn="ctr"/>
                      <a:r>
                        <a:rPr lang="en-US" sz="1600" b="0" i="0" u="none" strike="noStrike" dirty="0">
                          <a:solidFill>
                            <a:schemeClr val="bg2"/>
                          </a:solidFill>
                          <a:effectLst/>
                          <a:latin typeface="+mn-lt"/>
                        </a:rPr>
                        <a: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3083689132"/>
                  </a:ext>
                </a:extLst>
              </a:tr>
              <a:tr h="333312">
                <a:tc>
                  <a:txBody>
                    <a:bodyPr/>
                    <a:lstStyle/>
                    <a:p>
                      <a:pPr algn="l" rtl="0" fontAlgn="b"/>
                      <a:r>
                        <a:rPr lang="en-US" sz="1600" b="0" i="0" u="none" strike="noStrike" dirty="0">
                          <a:solidFill>
                            <a:schemeClr val="bg2"/>
                          </a:solidFill>
                          <a:effectLst/>
                          <a:latin typeface="+mn-lt"/>
                        </a:rPr>
                        <a:t>Peach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rtl="0" fontAlgn="ctr"/>
                      <a:r>
                        <a:rPr lang="en-US" sz="1600" b="0" i="0" u="none" strike="noStrike" dirty="0">
                          <a:solidFill>
                            <a:schemeClr val="bg2"/>
                          </a:solidFill>
                          <a:effectLst/>
                          <a:latin typeface="+mn-lt"/>
                        </a:rPr>
                        <a:t>701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fontAlgn="b"/>
                      <a:r>
                        <a:rPr lang="en-US" sz="1600" b="0" i="0" u="none" strike="noStrike" dirty="0">
                          <a:solidFill>
                            <a:schemeClr val="bg2"/>
                          </a:solidFill>
                          <a:effectLst/>
                          <a:latin typeface="+mn-lt"/>
                        </a:rPr>
                        <a:t>618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solidFill>
                            <a:schemeClr val="bg2"/>
                          </a:solidFill>
                          <a:latin typeface="+mn-lt"/>
                        </a:rPr>
                        <a:t>580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solidFill>
                            <a:schemeClr val="bg2"/>
                          </a:solidFill>
                          <a:latin typeface="+mn-lt"/>
                        </a:rPr>
                        <a:t>553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solidFill>
                            <a:schemeClr val="bg2"/>
                          </a:solidFill>
                          <a:latin typeface="+mn-lt"/>
                        </a:rPr>
                        <a:t>580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latin typeface="+mn-lt"/>
                        </a:rPr>
                        <a:t>580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latin typeface="+mn-lt"/>
                        </a:rPr>
                        <a:t>602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latin typeface="+mn-lt"/>
                        </a:rPr>
                        <a:t>469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rtl="0" fontAlgn="ctr"/>
                      <a:r>
                        <a:rPr lang="en-US" sz="1600" b="0" i="0" u="none" strike="noStrike" dirty="0">
                          <a:solidFill>
                            <a:schemeClr val="bg2"/>
                          </a:solidFill>
                          <a:effectLst/>
                          <a:latin typeface="+mn-lt"/>
                        </a:rPr>
                        <a: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106633319"/>
                  </a:ext>
                </a:extLst>
              </a:tr>
              <a:tr h="333312">
                <a:tc>
                  <a:txBody>
                    <a:bodyPr/>
                    <a:lstStyle/>
                    <a:p>
                      <a:pPr algn="l" rtl="0" fontAlgn="b"/>
                      <a:r>
                        <a:rPr lang="en-US" sz="1600" u="none" strike="noStrike" dirty="0">
                          <a:solidFill>
                            <a:schemeClr val="bg2"/>
                          </a:solidFill>
                          <a:effectLst/>
                          <a:latin typeface="+mn-lt"/>
                        </a:rPr>
                        <a:t>Plum/Prune*</a:t>
                      </a:r>
                      <a:endParaRPr lang="en-US" sz="1600" b="0" i="0" u="none" strike="noStrike" dirty="0">
                        <a:solidFill>
                          <a:schemeClr val="bg2"/>
                        </a:solidFill>
                        <a:effectLst/>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rtl="0" fontAlgn="ctr"/>
                      <a:r>
                        <a:rPr lang="en-US" sz="1600" b="0" i="0" u="none" strike="noStrike" dirty="0">
                          <a:solidFill>
                            <a:schemeClr val="bg2"/>
                          </a:solidFill>
                          <a:effectLst/>
                          <a:latin typeface="+mn-lt"/>
                        </a:rPr>
                        <a:t>125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fontAlgn="b"/>
                      <a:r>
                        <a:rPr lang="en-US" sz="1600" b="0" i="0" u="none" strike="noStrike" dirty="0">
                          <a:solidFill>
                            <a:schemeClr val="bg2"/>
                          </a:solidFill>
                          <a:effectLst/>
                          <a:latin typeface="+mn-lt"/>
                        </a:rPr>
                        <a:t>89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solidFill>
                            <a:schemeClr val="bg2"/>
                          </a:solidFill>
                          <a:latin typeface="+mn-lt"/>
                        </a:rPr>
                        <a:t>58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solidFill>
                            <a:schemeClr val="bg2"/>
                          </a:solidFill>
                          <a:latin typeface="+mn-lt"/>
                        </a:rPr>
                        <a:t>76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solidFill>
                            <a:schemeClr val="bg2"/>
                          </a:solidFill>
                          <a:latin typeface="+mn-lt"/>
                        </a:rPr>
                        <a:t>45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latin typeface="+mn-lt"/>
                        </a:rPr>
                        <a:t>49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latin typeface="+mn-lt"/>
                        </a:rPr>
                        <a:t>53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latin typeface="+mn-lt"/>
                        </a:rPr>
                        <a:t>106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rtl="0" fontAlgn="ctr"/>
                      <a:r>
                        <a:rPr lang="en-US" sz="1600" b="0" i="0" u="none" strike="noStrike" dirty="0">
                          <a:solidFill>
                            <a:schemeClr val="bg2"/>
                          </a:solidFill>
                          <a:effectLst/>
                          <a:latin typeface="+mn-lt"/>
                        </a:rPr>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7"/>
                  </a:ext>
                </a:extLst>
              </a:tr>
              <a:tr h="333312">
                <a:tc>
                  <a:txBody>
                    <a:bodyPr/>
                    <a:lstStyle/>
                    <a:p>
                      <a:pPr algn="l" rtl="0" fontAlgn="b"/>
                      <a:r>
                        <a:rPr lang="en-US" sz="1600" u="none" strike="noStrike" dirty="0">
                          <a:solidFill>
                            <a:schemeClr val="bg2"/>
                          </a:solidFill>
                          <a:effectLst/>
                          <a:latin typeface="+mn-lt"/>
                        </a:rPr>
                        <a:t>Mixed stone</a:t>
                      </a:r>
                      <a:endParaRPr lang="en-US" sz="1600" b="0" i="0" u="none" strike="noStrike" dirty="0">
                        <a:solidFill>
                          <a:schemeClr val="bg2"/>
                        </a:solidFill>
                        <a:effectLst/>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rtl="0" fontAlgn="ctr"/>
                      <a:r>
                        <a:rPr lang="en-US" sz="1600" b="0" i="0" u="none" strike="noStrike" dirty="0">
                          <a:solidFill>
                            <a:schemeClr val="bg2"/>
                          </a:solidFill>
                          <a:effectLst/>
                          <a:latin typeface="+mn-lt"/>
                        </a:rPr>
                        <a:t>13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fontAlgn="b"/>
                      <a:r>
                        <a:rPr lang="en-US" sz="1600" b="0" i="0" u="none" strike="noStrike" dirty="0">
                          <a:solidFill>
                            <a:schemeClr val="bg2"/>
                          </a:solidFill>
                          <a:effectLst/>
                          <a:latin typeface="+mn-lt"/>
                        </a:rPr>
                        <a:t>45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solidFill>
                            <a:schemeClr val="bg2"/>
                          </a:solidFill>
                          <a:latin typeface="+mn-lt"/>
                        </a:rPr>
                        <a:t>17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solidFill>
                            <a:schemeClr val="bg2"/>
                          </a:solidFill>
                          <a:latin typeface="+mn-lt"/>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solidFill>
                            <a:schemeClr val="bg2"/>
                          </a:solidFill>
                          <a:latin typeface="+mn-lt"/>
                        </a:rPr>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latin typeface="+mn-lt"/>
                        </a:rPr>
                        <a:t>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latin typeface="+mn-lt"/>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latin typeface="+mn-lt"/>
                        </a:rPr>
                        <a: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rtl="0" fontAlgn="ctr"/>
                      <a:r>
                        <a:rPr lang="en-US" sz="1600" b="0" i="0" u="none" strike="noStrike" dirty="0">
                          <a:solidFill>
                            <a:schemeClr val="bg2"/>
                          </a:solidFill>
                          <a:effectLst/>
                          <a:latin typeface="+mn-lt"/>
                        </a:rPr>
                        <a: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8"/>
                  </a:ext>
                </a:extLst>
              </a:tr>
              <a:tr h="333312">
                <a:tc>
                  <a:txBody>
                    <a:bodyPr/>
                    <a:lstStyle/>
                    <a:p>
                      <a:pPr algn="l" rtl="0" fontAlgn="b"/>
                      <a:r>
                        <a:rPr lang="en-US" sz="1600" u="none" strike="noStrike" dirty="0">
                          <a:solidFill>
                            <a:schemeClr val="bg2"/>
                          </a:solidFill>
                          <a:effectLst/>
                          <a:latin typeface="+mn-lt"/>
                        </a:rPr>
                        <a:t>       Total*</a:t>
                      </a:r>
                      <a:endParaRPr lang="en-US" sz="1600" b="0" i="0" u="none" strike="noStrike" dirty="0">
                        <a:solidFill>
                          <a:schemeClr val="bg2"/>
                        </a:solidFill>
                        <a:effectLst/>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rtl="0" fontAlgn="b"/>
                      <a:r>
                        <a:rPr lang="en-US" sz="1600" b="0" i="0" u="none" strike="noStrike" dirty="0">
                          <a:solidFill>
                            <a:schemeClr val="bg2"/>
                          </a:solidFill>
                          <a:effectLst/>
                          <a:latin typeface="+mn-lt"/>
                        </a:rPr>
                        <a:t>20,658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fontAlgn="b"/>
                      <a:r>
                        <a:rPr lang="en-US" sz="1600" b="0" i="0" u="none" strike="noStrike" dirty="0">
                          <a:solidFill>
                            <a:schemeClr val="bg2"/>
                          </a:solidFill>
                          <a:effectLst/>
                          <a:latin typeface="+mn-lt"/>
                        </a:rPr>
                        <a:t>18,855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solidFill>
                            <a:schemeClr val="bg2"/>
                          </a:solidFill>
                          <a:latin typeface="+mn-lt"/>
                        </a:rPr>
                        <a:t>19,228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solidFill>
                            <a:schemeClr val="bg2"/>
                          </a:solidFill>
                          <a:latin typeface="+mn-lt"/>
                        </a:rPr>
                        <a:t>21,771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solidFill>
                            <a:schemeClr val="bg2"/>
                          </a:solidFill>
                          <a:latin typeface="+mn-lt"/>
                        </a:rPr>
                        <a:t>28,624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latin typeface="+mn-lt"/>
                        </a:rPr>
                        <a:t>36,122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latin typeface="+mn-lt"/>
                        </a:rPr>
                        <a:t>41,580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a:r>
                        <a:rPr lang="en-US" sz="1600" dirty="0">
                          <a:latin typeface="+mn-lt"/>
                        </a:rPr>
                        <a:t>39,021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r" rtl="0" fontAlgn="b"/>
                      <a:r>
                        <a:rPr lang="en-US" sz="1600" b="0" i="0" u="none" strike="noStrike" dirty="0">
                          <a:solidFill>
                            <a:schemeClr val="bg2"/>
                          </a:solidFill>
                          <a:effectLst/>
                          <a:latin typeface="+mn-lt"/>
                        </a:rPr>
                        <a:t>1,335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9"/>
                  </a:ext>
                </a:extLst>
              </a:tr>
            </a:tbl>
          </a:graphicData>
        </a:graphic>
      </p:graphicFrame>
      <p:sp>
        <p:nvSpPr>
          <p:cNvPr id="41987" name="Rectangle 2"/>
          <p:cNvSpPr>
            <a:spLocks noGrp="1" noChangeArrowheads="1"/>
          </p:cNvSpPr>
          <p:nvPr>
            <p:ph type="title"/>
          </p:nvPr>
        </p:nvSpPr>
        <p:spPr>
          <a:xfrm>
            <a:off x="2238374" y="645096"/>
            <a:ext cx="6905626" cy="840230"/>
          </a:xfrm>
        </p:spPr>
        <p:txBody>
          <a:bodyPr/>
          <a:lstStyle/>
          <a:p>
            <a:pPr algn="ctr" eaLnBrk="1" hangingPunct="1"/>
            <a:r>
              <a:rPr lang="en-US" altLang="en-US" sz="3000" dirty="0">
                <a:latin typeface="+mj-lt"/>
              </a:rPr>
              <a:t>Organic Tree Fruit Acres</a:t>
            </a:r>
            <a:br>
              <a:rPr lang="en-US" altLang="en-US" sz="3000" dirty="0">
                <a:latin typeface="+mj-lt"/>
              </a:rPr>
            </a:br>
            <a:r>
              <a:rPr lang="en-US" altLang="en-US" dirty="0">
                <a:solidFill>
                  <a:schemeClr val="tx2"/>
                </a:solidFill>
                <a:latin typeface="+mj-lt"/>
              </a:rPr>
              <a:t>Washington State </a:t>
            </a:r>
            <a:endParaRPr lang="en-US" altLang="en-US" sz="2800" dirty="0">
              <a:solidFill>
                <a:schemeClr val="tx2"/>
              </a:solidFill>
              <a:latin typeface="+mj-lt"/>
            </a:endParaRPr>
          </a:p>
        </p:txBody>
      </p:sp>
      <p:sp>
        <p:nvSpPr>
          <p:cNvPr id="7" name="Rectangle 16"/>
          <p:cNvSpPr>
            <a:spLocks noChangeArrowheads="1"/>
          </p:cNvSpPr>
          <p:nvPr/>
        </p:nvSpPr>
        <p:spPr bwMode="auto">
          <a:xfrm>
            <a:off x="7086600" y="6505575"/>
            <a:ext cx="1981200" cy="276225"/>
          </a:xfrm>
          <a:prstGeom prst="rect">
            <a:avLst/>
          </a:prstGeom>
          <a:noFill/>
          <a:ln w="9525">
            <a:noFill/>
            <a:miter lim="800000"/>
            <a:headEnd/>
            <a:tailEnd/>
          </a:ln>
          <a:effectLst/>
        </p:spPr>
        <p:txBody>
          <a:bodyPr>
            <a:spAutoFit/>
          </a:bodyPr>
          <a:lstStyle/>
          <a:p>
            <a:pPr eaLnBrk="1" hangingPunct="1">
              <a:defRPr/>
            </a:pPr>
            <a:r>
              <a:rPr lang="en-US" sz="1200" i="1" dirty="0">
                <a:solidFill>
                  <a:schemeClr val="bg2">
                    <a:lumMod val="65000"/>
                    <a:lumOff val="35000"/>
                  </a:schemeClr>
                </a:solidFill>
                <a:ea typeface="+mn-ea"/>
              </a:rPr>
              <a:t>Combined certifier data </a:t>
            </a:r>
          </a:p>
        </p:txBody>
      </p:sp>
      <p:sp>
        <p:nvSpPr>
          <p:cNvPr id="2" name="TextBox 1"/>
          <p:cNvSpPr txBox="1"/>
          <p:nvPr/>
        </p:nvSpPr>
        <p:spPr>
          <a:xfrm>
            <a:off x="2100263" y="6013450"/>
            <a:ext cx="4929187" cy="646331"/>
          </a:xfrm>
          <a:prstGeom prst="rect">
            <a:avLst/>
          </a:prstGeom>
          <a:noFill/>
        </p:spPr>
        <p:txBody>
          <a:bodyPr>
            <a:spAutoFit/>
          </a:bodyPr>
          <a:lstStyle/>
          <a:p>
            <a:pPr algn="ctr" eaLnBrk="1" hangingPunct="1">
              <a:defRPr/>
            </a:pPr>
            <a:r>
              <a:rPr lang="en-US" dirty="0">
                <a:solidFill>
                  <a:schemeClr val="bg2"/>
                </a:solidFill>
                <a:ea typeface="+mn-ea"/>
              </a:rPr>
              <a:t>Organic tree fruit accounted for about </a:t>
            </a:r>
            <a:r>
              <a:rPr lang="en-US" dirty="0">
                <a:solidFill>
                  <a:schemeClr val="tx2"/>
                </a:solidFill>
              </a:rPr>
              <a:t>14</a:t>
            </a:r>
            <a:r>
              <a:rPr lang="en-US" dirty="0">
                <a:solidFill>
                  <a:schemeClr val="tx2"/>
                </a:solidFill>
                <a:ea typeface="+mn-ea"/>
              </a:rPr>
              <a:t>%</a:t>
            </a:r>
            <a:r>
              <a:rPr lang="en-US" dirty="0">
                <a:solidFill>
                  <a:schemeClr val="bg2"/>
                </a:solidFill>
                <a:ea typeface="+mn-ea"/>
              </a:rPr>
              <a:t> of all </a:t>
            </a:r>
            <a:r>
              <a:rPr lang="en-US" dirty="0">
                <a:solidFill>
                  <a:schemeClr val="bg2"/>
                </a:solidFill>
              </a:rPr>
              <a:t>tree fruit acres </a:t>
            </a:r>
            <a:r>
              <a:rPr lang="en-US" dirty="0">
                <a:solidFill>
                  <a:schemeClr val="bg2"/>
                </a:solidFill>
                <a:ea typeface="+mn-ea"/>
              </a:rPr>
              <a:t>in Washington State in 2018</a:t>
            </a:r>
            <a:r>
              <a:rPr lang="en-US" dirty="0">
                <a:solidFill>
                  <a:schemeClr val="bg2"/>
                </a:solidFill>
              </a:rPr>
              <a:t>.</a:t>
            </a:r>
            <a:endParaRPr lang="en-US" dirty="0">
              <a:solidFill>
                <a:schemeClr val="bg2"/>
              </a:solidFill>
              <a:ea typeface="+mn-ea"/>
            </a:endParaRPr>
          </a:p>
        </p:txBody>
      </p:sp>
      <p:pic>
        <p:nvPicPr>
          <p:cNvPr id="41991" name="Picture 2" descr="Three plums and leav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71138"/>
            <a:ext cx="2238375" cy="263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52475" y="5629887"/>
            <a:ext cx="8253412" cy="461665"/>
          </a:xfrm>
          <a:prstGeom prst="rect">
            <a:avLst/>
          </a:prstGeom>
          <a:noFill/>
        </p:spPr>
        <p:txBody>
          <a:bodyPr>
            <a:spAutoFit/>
          </a:bodyPr>
          <a:lstStyle/>
          <a:p>
            <a:pPr eaLnBrk="1" hangingPunct="1">
              <a:defRPr/>
            </a:pPr>
            <a:r>
              <a:rPr lang="en-US" sz="1200" dirty="0">
                <a:solidFill>
                  <a:schemeClr val="bg2"/>
                </a:solidFill>
                <a:latin typeface="+mn-lt"/>
                <a:ea typeface="+mn-ea"/>
                <a:cs typeface="Times New Roman" panose="02020603050405020304" pitchFamily="18" charset="0"/>
              </a:rPr>
              <a:t>*apricot includes </a:t>
            </a:r>
            <a:r>
              <a:rPr lang="en-US" sz="1200" dirty="0" err="1">
                <a:solidFill>
                  <a:schemeClr val="bg2"/>
                </a:solidFill>
                <a:latin typeface="+mn-lt"/>
                <a:ea typeface="+mn-ea"/>
                <a:cs typeface="Times New Roman" panose="02020603050405020304" pitchFamily="18" charset="0"/>
              </a:rPr>
              <a:t>aprium</a:t>
            </a:r>
            <a:r>
              <a:rPr lang="en-US" sz="1200" dirty="0">
                <a:solidFill>
                  <a:schemeClr val="bg2"/>
                </a:solidFill>
                <a:latin typeface="+mn-lt"/>
                <a:ea typeface="+mn-ea"/>
                <a:cs typeface="Times New Roman" panose="02020603050405020304" pitchFamily="18" charset="0"/>
              </a:rPr>
              <a:t>; plum includes prune, </a:t>
            </a:r>
            <a:r>
              <a:rPr lang="en-US" sz="1200" dirty="0" err="1">
                <a:solidFill>
                  <a:schemeClr val="bg2"/>
                </a:solidFill>
                <a:latin typeface="+mn-lt"/>
                <a:ea typeface="+mn-ea"/>
                <a:cs typeface="Times New Roman" panose="02020603050405020304" pitchFamily="18" charset="0"/>
              </a:rPr>
              <a:t>pluot</a:t>
            </a:r>
            <a:r>
              <a:rPr lang="en-US" sz="1200" dirty="0">
                <a:solidFill>
                  <a:schemeClr val="bg2"/>
                </a:solidFill>
                <a:latin typeface="+mn-lt"/>
                <a:ea typeface="+mn-ea"/>
                <a:cs typeface="Times New Roman" panose="02020603050405020304" pitchFamily="18" charset="0"/>
              </a:rPr>
              <a:t> and </a:t>
            </a:r>
            <a:r>
              <a:rPr lang="en-US" sz="1200" dirty="0" err="1">
                <a:solidFill>
                  <a:schemeClr val="bg2"/>
                </a:solidFill>
                <a:latin typeface="+mn-lt"/>
                <a:ea typeface="+mn-ea"/>
                <a:cs typeface="Times New Roman" panose="02020603050405020304" pitchFamily="18" charset="0"/>
              </a:rPr>
              <a:t>plumcot</a:t>
            </a:r>
            <a:r>
              <a:rPr lang="en-US" sz="1200" dirty="0">
                <a:solidFill>
                  <a:schemeClr val="bg2"/>
                </a:solidFill>
                <a:latin typeface="+mn-lt"/>
                <a:ea typeface="+mn-ea"/>
                <a:cs typeface="Times New Roman" panose="02020603050405020304" pitchFamily="18" charset="0"/>
              </a:rPr>
              <a:t>; totals do not include mixed tree fruit;</a:t>
            </a:r>
          </a:p>
          <a:p>
            <a:pPr eaLnBrk="1" hangingPunct="1">
              <a:defRPr/>
            </a:pPr>
            <a:r>
              <a:rPr lang="en-US" sz="1200" baseline="30000" dirty="0">
                <a:solidFill>
                  <a:schemeClr val="bg2"/>
                </a:solidFill>
                <a:latin typeface="+mn-lt"/>
              </a:rPr>
              <a:t>†</a:t>
            </a:r>
            <a:r>
              <a:rPr lang="en-US" sz="1200" dirty="0">
                <a:solidFill>
                  <a:schemeClr val="bg2"/>
                </a:solidFill>
                <a:latin typeface="+mn-lt"/>
                <a:cs typeface="Times New Roman" panose="02020603050405020304" pitchFamily="18" charset="0"/>
              </a:rPr>
              <a:t>only those acres registered with a certifier</a:t>
            </a:r>
          </a:p>
        </p:txBody>
      </p:sp>
      <p:sp>
        <p:nvSpPr>
          <p:cNvPr id="3" name="TextBox 2"/>
          <p:cNvSpPr txBox="1"/>
          <p:nvPr/>
        </p:nvSpPr>
        <p:spPr>
          <a:xfrm>
            <a:off x="1474787" y="1784350"/>
            <a:ext cx="763587" cy="246063"/>
          </a:xfrm>
          <a:prstGeom prst="rect">
            <a:avLst/>
          </a:prstGeom>
          <a:noFill/>
        </p:spPr>
        <p:txBody>
          <a:bodyPr wrap="none">
            <a:spAutoFit/>
          </a:bodyPr>
          <a:lstStyle/>
          <a:p>
            <a:pPr eaLnBrk="1" hangingPunct="1">
              <a:defRPr/>
            </a:pPr>
            <a:r>
              <a:rPr lang="en-US" sz="1000" i="1" dirty="0">
                <a:solidFill>
                  <a:srgbClr val="FFFFFF">
                    <a:lumMod val="75000"/>
                  </a:srgbClr>
                </a:solidFill>
                <a:latin typeface="Times New Roman" pitchFamily="18" charset="0"/>
                <a:ea typeface="+mn-ea"/>
                <a:cs typeface="Times New Roman" pitchFamily="18" charset="0"/>
              </a:rPr>
              <a:t>ARS Photo</a:t>
            </a:r>
          </a:p>
        </p:txBody>
      </p:sp>
      <p:sp>
        <p:nvSpPr>
          <p:cNvPr id="8" name="Slide Number Placeholder 7"/>
          <p:cNvSpPr>
            <a:spLocks noGrp="1"/>
          </p:cNvSpPr>
          <p:nvPr>
            <p:ph type="sldNum" sz="quarter" idx="12"/>
          </p:nvPr>
        </p:nvSpPr>
        <p:spPr/>
        <p:txBody>
          <a:bodyPr/>
          <a:lstStyle/>
          <a:p>
            <a:pPr>
              <a:defRPr/>
            </a:pPr>
            <a:fld id="{A019CCB1-2FC2-490E-92A2-C4B9399530AA}" type="slidenum">
              <a:rPr lang="en-US" smtClean="0"/>
              <a:pPr>
                <a:defRPr/>
              </a:pPr>
              <a:t>9</a:t>
            </a:fld>
            <a:endParaRPr lang="en-US"/>
          </a:p>
        </p:txBody>
      </p:sp>
    </p:spTree>
    <p:custDataLst>
      <p:tags r:id="rId1"/>
    </p:custDataLst>
    <p:extLst>
      <p:ext uri="{BB962C8B-B14F-4D97-AF65-F5344CB8AC3E}">
        <p14:creationId xmlns:p14="http://schemas.microsoft.com/office/powerpoint/2010/main" val="10234701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Default Design">
  <a:themeElements>
    <a:clrScheme name="WSU 2021">
      <a:dk1>
        <a:sysClr val="windowText" lastClr="000000"/>
      </a:dk1>
      <a:lt1>
        <a:sysClr val="window" lastClr="FFFFFF"/>
      </a:lt1>
      <a:dk2>
        <a:srgbClr val="4D4D4D"/>
      </a:dk2>
      <a:lt2>
        <a:srgbClr val="A60F2D"/>
      </a:lt2>
      <a:accent1>
        <a:srgbClr val="CA1237"/>
      </a:accent1>
      <a:accent2>
        <a:srgbClr val="FF6727"/>
      </a:accent2>
      <a:accent3>
        <a:srgbClr val="F3E700"/>
      </a:accent3>
      <a:accent4>
        <a:srgbClr val="AADC24"/>
      </a:accent4>
      <a:accent5>
        <a:srgbClr val="5BC3F5"/>
      </a:accent5>
      <a:accent6>
        <a:srgbClr val="002D61"/>
      </a:accent6>
      <a:hlink>
        <a:srgbClr val="000000"/>
      </a:hlink>
      <a:folHlink>
        <a:srgbClr val="949494"/>
      </a:folHlink>
    </a:clrScheme>
    <a:fontScheme name="Presentation3">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136</TotalTime>
  <Words>2213</Words>
  <Application>Microsoft Office PowerPoint</Application>
  <PresentationFormat>On-screen Show (4:3)</PresentationFormat>
  <Paragraphs>542</Paragraphs>
  <Slides>26</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Corbel</vt:lpstr>
      <vt:lpstr>Georgia</vt:lpstr>
      <vt:lpstr>Lucida Sans</vt:lpstr>
      <vt:lpstr>Times New Roman</vt:lpstr>
      <vt:lpstr>Default Design</vt:lpstr>
      <vt:lpstr>PowerPoint Presentation</vt:lpstr>
      <vt:lpstr>PowerPoint Presentation</vt:lpstr>
      <vt:lpstr>PowerPoint Presentation</vt:lpstr>
      <vt:lpstr>    Growth of US Organic Food Sales</vt:lpstr>
      <vt:lpstr>Washington Organic Farm Area</vt:lpstr>
      <vt:lpstr>PowerPoint Presentation</vt:lpstr>
      <vt:lpstr>PowerPoint Presentation</vt:lpstr>
      <vt:lpstr>PowerPoint Presentation</vt:lpstr>
      <vt:lpstr>Organic Tree Fruit Acres Washington State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Shrestha, Srijana</dc:creator>
  <cp:lastModifiedBy>Mack, Andrew</cp:lastModifiedBy>
  <cp:revision>65</cp:revision>
  <dcterms:created xsi:type="dcterms:W3CDTF">2021-07-25T05:54:21Z</dcterms:created>
  <dcterms:modified xsi:type="dcterms:W3CDTF">2022-01-05T16:53:04Z</dcterms:modified>
</cp:coreProperties>
</file>